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97" d="100"/>
          <a:sy n="97" d="100"/>
        </p:scale>
        <p:origin x="-3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C075E-FEA2-0D40-A6DB-57DFF662D232}" type="datetimeFigureOut">
              <a:rPr lang="en-US" smtClean="0"/>
              <a:t>9/13/13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9821A-548F-E647-85DF-9753D1A24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8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Repeating the first temperature</a:t>
            </a:r>
            <a:r>
              <a:rPr lang="en-US" baseline="0" dirty="0" smtClean="0"/>
              <a:t> (30°C, above) enables one to detect lizards that have changed performance dramatically during the experiment,</a:t>
            </a:r>
          </a:p>
          <a:p>
            <a:r>
              <a:rPr lang="en-US" baseline="0" dirty="0" smtClean="0"/>
              <a:t>Perhaps because of energy or change of 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F931C-41D0-F948-9835-A3CA7AC1A12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77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0BEF6-6E8E-B242-A6A5-0455EE36102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78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IN RESPONSE TO LOWERED FOOD, TOPT DROPS, TP DROPS </a:t>
            </a:r>
          </a:p>
          <a:p>
            <a:r>
              <a:rPr lang="en-US" dirty="0" smtClean="0"/>
              <a:t>Now let</a:t>
            </a:r>
            <a:r>
              <a:rPr lang="en-US" baseline="0" dirty="0" smtClean="0"/>
              <a:t> suppose that we impose climate warming on a system, and that food </a:t>
            </a:r>
            <a:r>
              <a:rPr lang="en-US" baseline="0" dirty="0" err="1" smtClean="0"/>
              <a:t>availablity</a:t>
            </a:r>
            <a:r>
              <a:rPr lang="en-US" baseline="0" dirty="0" smtClean="0"/>
              <a:t> declines, perhaps because prey species harmed by warming, or primary productivity down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0BEF6-6E8E-B242-A6A5-0455EE36102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36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0BEF6-6E8E-B242-A6A5-0455EE36102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6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5B70-2BD5-9F4E-8C8C-D5058F0AD24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82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5B70-2BD5-9F4E-8C8C-D5058F0AD24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82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Theme focuses on energetics and growth, an appropriate theme, given Ken’s classic contributions to animal energetics. </a:t>
            </a:r>
          </a:p>
          <a:p>
            <a:endParaRPr lang="en-US" dirty="0" smtClean="0"/>
          </a:p>
          <a:p>
            <a:r>
              <a:rPr lang="en-US" dirty="0" smtClean="0"/>
              <a:t>I became interested</a:t>
            </a:r>
            <a:r>
              <a:rPr lang="en-US" baseline="0" dirty="0" smtClean="0"/>
              <a:t> in thermal dependence of growth in early 70s, when I was a grad student and I read a paper in Am </a:t>
            </a:r>
            <a:r>
              <a:rPr lang="en-US" baseline="0" dirty="0" err="1" smtClean="0"/>
              <a:t>Zool</a:t>
            </a:r>
            <a:r>
              <a:rPr lang="en-US" baseline="0" dirty="0" smtClean="0"/>
              <a:t>, the forerunner to Integrative and Comparative Biology,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0BEF6-6E8E-B242-A6A5-0455EE36102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44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a symposium organized by Peter </a:t>
            </a:r>
            <a:r>
              <a:rPr lang="en-US" dirty="0" err="1" smtClean="0"/>
              <a:t>Hochachka</a:t>
            </a:r>
            <a:r>
              <a:rPr lang="en-US" baseline="0" dirty="0" smtClean="0"/>
              <a:t> for ASZ &amp; APS, held at AIBS meetings in 1970. Speakers included Brett, Vance Tucker, James Heath, Peter </a:t>
            </a:r>
            <a:r>
              <a:rPr lang="en-US" baseline="0" dirty="0" err="1" smtClean="0"/>
              <a:t>Hochachka</a:t>
            </a:r>
            <a:r>
              <a:rPr lang="en-US" baseline="0" dirty="0" smtClean="0"/>
              <a:t>, &amp; George </a:t>
            </a:r>
            <a:r>
              <a:rPr lang="en-US" baseline="0" dirty="0" err="1" smtClean="0"/>
              <a:t>Somero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For me, this was one of those life-changing papers.   Changed the way I think about thermal sensitivity.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0BEF6-6E8E-B242-A6A5-0455EE36102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0BEF6-6E8E-B242-A6A5-0455EE36102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90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0BEF6-6E8E-B242-A6A5-0455EE36102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90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0BEF6-6E8E-B242-A6A5-0455EE36102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90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LOWER FOOD, ECTOTHERM BECOMES INTOLERANT</a:t>
            </a:r>
            <a:r>
              <a:rPr lang="en-US" baseline="0" dirty="0" smtClean="0"/>
              <a:t> OF HIGH TEMPERATURES (UPPER THERMAL LIMIT FOR GROWTH),</a:t>
            </a:r>
          </a:p>
          <a:p>
            <a:r>
              <a:rPr lang="en-US" baseline="0" dirty="0" smtClean="0"/>
              <a:t>And TOPT DROPS</a:t>
            </a:r>
          </a:p>
          <a:p>
            <a:r>
              <a:rPr lang="en-US" baseline="0" dirty="0" smtClean="0"/>
              <a:t>Leads to predictions </a:t>
            </a:r>
            <a:r>
              <a:rPr lang="en-US" baseline="0" smtClean="0"/>
              <a:t>about behavior.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0BEF6-6E8E-B242-A6A5-0455EE36102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32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B160-0677-ED4E-8D31-139B3FBE44E9}" type="datetimeFigureOut">
              <a:rPr lang="en-US" smtClean="0"/>
              <a:t>9/13/13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7700-573D-AF49-865B-A4482C566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28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B160-0677-ED4E-8D31-139B3FBE44E9}" type="datetimeFigureOut">
              <a:rPr lang="en-US" smtClean="0"/>
              <a:t>9/13/13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7700-573D-AF49-865B-A4482C566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0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B160-0677-ED4E-8D31-139B3FBE44E9}" type="datetimeFigureOut">
              <a:rPr lang="en-US" smtClean="0"/>
              <a:t>9/13/13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7700-573D-AF49-865B-A4482C566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7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B160-0677-ED4E-8D31-139B3FBE44E9}" type="datetimeFigureOut">
              <a:rPr lang="en-US" smtClean="0"/>
              <a:t>9/13/13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7700-573D-AF49-865B-A4482C566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B160-0677-ED4E-8D31-139B3FBE44E9}" type="datetimeFigureOut">
              <a:rPr lang="en-US" smtClean="0"/>
              <a:t>9/13/13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7700-573D-AF49-865B-A4482C566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64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B160-0677-ED4E-8D31-139B3FBE44E9}" type="datetimeFigureOut">
              <a:rPr lang="en-US" smtClean="0"/>
              <a:t>9/13/13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7700-573D-AF49-865B-A4482C566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87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B160-0677-ED4E-8D31-139B3FBE44E9}" type="datetimeFigureOut">
              <a:rPr lang="en-US" smtClean="0"/>
              <a:t>9/13/13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7700-573D-AF49-865B-A4482C566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1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B160-0677-ED4E-8D31-139B3FBE44E9}" type="datetimeFigureOut">
              <a:rPr lang="en-US" smtClean="0"/>
              <a:t>9/13/13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7700-573D-AF49-865B-A4482C566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50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B160-0677-ED4E-8D31-139B3FBE44E9}" type="datetimeFigureOut">
              <a:rPr lang="en-US" smtClean="0"/>
              <a:t>9/13/13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7700-573D-AF49-865B-A4482C566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3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B160-0677-ED4E-8D31-139B3FBE44E9}" type="datetimeFigureOut">
              <a:rPr lang="en-US" smtClean="0"/>
              <a:t>9/13/13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7700-573D-AF49-865B-A4482C566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B160-0677-ED4E-8D31-139B3FBE44E9}" type="datetimeFigureOut">
              <a:rPr lang="en-US" smtClean="0"/>
              <a:t>9/13/13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7700-573D-AF49-865B-A4482C566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8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5B160-0677-ED4E-8D31-139B3FBE44E9}" type="datetimeFigureOut">
              <a:rPr lang="en-US" smtClean="0"/>
              <a:t>9/13/13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D7700-573D-AF49-865B-A4482C566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9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jpe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8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8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-130904-0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43" y="2769618"/>
            <a:ext cx="1219810" cy="786384"/>
          </a:xfrm>
          <a:prstGeom prst="rect">
            <a:avLst/>
          </a:prstGeom>
        </p:spPr>
      </p:pic>
      <p:pic>
        <p:nvPicPr>
          <p:cNvPr id="3" name="Picture 2" descr="Scan-130904-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43" y="90810"/>
            <a:ext cx="1218692" cy="1890390"/>
          </a:xfrm>
          <a:prstGeom prst="rect">
            <a:avLst/>
          </a:prstGeom>
        </p:spPr>
      </p:pic>
      <p:pic>
        <p:nvPicPr>
          <p:cNvPr id="5" name="Picture 4" descr="Scan-130904-00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57" y="1981200"/>
            <a:ext cx="1358496" cy="87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49" y="1981200"/>
            <a:ext cx="1702104" cy="1276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29" y="3346452"/>
            <a:ext cx="1410279" cy="1733040"/>
          </a:xfrm>
          <a:prstGeom prst="rect">
            <a:avLst/>
          </a:prstGeom>
        </p:spPr>
      </p:pic>
      <p:pic>
        <p:nvPicPr>
          <p:cNvPr id="10" name="Picture 9" descr="treadmi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57" y="3014990"/>
            <a:ext cx="1071269" cy="15697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449" y="5168900"/>
            <a:ext cx="1555562" cy="116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9553" y="4905380"/>
            <a:ext cx="1903505" cy="14276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4238" y="1402515"/>
            <a:ext cx="1772860" cy="1299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4621" y="2541818"/>
            <a:ext cx="1790679" cy="14319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6907" y="3928219"/>
            <a:ext cx="1628602" cy="9771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8176" y="5657850"/>
            <a:ext cx="1999923" cy="1193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9550" y="195835"/>
            <a:ext cx="1892300" cy="800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88099" y="5594350"/>
            <a:ext cx="2494208" cy="1066800"/>
          </a:xfrm>
          <a:prstGeom prst="rect">
            <a:avLst/>
          </a:prstGeom>
        </p:spPr>
      </p:pic>
      <p:pic>
        <p:nvPicPr>
          <p:cNvPr id="19" name="Picture 16" descr="DSC_503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50" y="0"/>
            <a:ext cx="1630450" cy="108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20043" y="1570496"/>
            <a:ext cx="2222500" cy="1676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20043" y="3587752"/>
            <a:ext cx="2459159" cy="1814838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206802" y="195835"/>
            <a:ext cx="400625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>Measuring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Performance</a:t>
            </a:r>
            <a:br>
              <a:rPr lang="en-US" sz="3200" dirty="0" smtClean="0"/>
            </a:br>
            <a:r>
              <a:rPr lang="en-US" sz="3200" dirty="0" smtClean="0"/>
              <a:t> &amp; its Thermal Sensitivity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975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375"/>
            <a:ext cx="9256500" cy="694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2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475" y="53949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Or film running lizards and later digitize films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5" name="Picture 4" descr="GundersonTrac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81" y="1196949"/>
            <a:ext cx="3937000" cy="5249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1919" y="2203726"/>
            <a:ext cx="3187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Alex Gunderson </a:t>
            </a:r>
            <a:endParaRPr lang="en-US" sz="2400" dirty="0" smtClean="0"/>
          </a:p>
          <a:p>
            <a:r>
              <a:rPr lang="en-US" sz="2400" dirty="0" smtClean="0"/>
              <a:t>chasing  </a:t>
            </a:r>
            <a:r>
              <a:rPr lang="en-US" sz="2400" dirty="0" smtClean="0"/>
              <a:t>A</a:t>
            </a:r>
            <a:r>
              <a:rPr lang="en-US" sz="2400" i="1" dirty="0" smtClean="0"/>
              <a:t>nolis</a:t>
            </a:r>
            <a:endParaRPr lang="en-US" sz="2400" i="1" dirty="0"/>
          </a:p>
        </p:txBody>
      </p:sp>
      <p:sp>
        <p:nvSpPr>
          <p:cNvPr id="4" name="Rectangle 3"/>
          <p:cNvSpPr/>
          <p:nvPr/>
        </p:nvSpPr>
        <p:spPr>
          <a:xfrm>
            <a:off x="4638675" y="436266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/>
              <a:t>Digitizing software:</a:t>
            </a:r>
          </a:p>
          <a:p>
            <a:endParaRPr lang="en-US" sz="2400" dirty="0"/>
          </a:p>
          <a:p>
            <a:r>
              <a:rPr lang="en-US" sz="2400" dirty="0" smtClean="0"/>
              <a:t>http://</a:t>
            </a:r>
            <a:r>
              <a:rPr lang="en-US" sz="2400" dirty="0" err="1" smtClean="0"/>
              <a:t>www.unc.edu</a:t>
            </a:r>
            <a:r>
              <a:rPr lang="en-US" sz="2400" dirty="0" smtClean="0"/>
              <a:t>/~</a:t>
            </a:r>
            <a:r>
              <a:rPr lang="en-US" sz="2400" dirty="0" err="1" smtClean="0"/>
              <a:t>thedrick</a:t>
            </a:r>
            <a:r>
              <a:rPr lang="en-US" sz="2400" dirty="0" smtClean="0"/>
              <a:t>/software1.html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50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87" y="853322"/>
            <a:ext cx="5897502" cy="5574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0727" y="6256044"/>
            <a:ext cx="301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 &amp; Hertz, J </a:t>
            </a:r>
            <a:r>
              <a:rPr lang="en-US" i="1" dirty="0" err="1" smtClean="0"/>
              <a:t>exp</a:t>
            </a:r>
            <a:r>
              <a:rPr lang="en-US" i="1" dirty="0" smtClean="0"/>
              <a:t> </a:t>
            </a:r>
            <a:r>
              <a:rPr lang="en-US" i="1" dirty="0" err="1" smtClean="0"/>
              <a:t>Biol</a:t>
            </a:r>
            <a:r>
              <a:rPr lang="en-US" i="1" dirty="0" smtClean="0"/>
              <a:t>  1984 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916087" y="6110791"/>
            <a:ext cx="8042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843485" y="3198167"/>
            <a:ext cx="417734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Distance, speed, or acceleration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744321" y="4450981"/>
            <a:ext cx="114158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Distance 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509729" y="3331687"/>
            <a:ext cx="25520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Acceleration at t = 0.05 s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720364" y="1709659"/>
            <a:ext cx="1357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Speed (m/s)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861440" y="206991"/>
            <a:ext cx="6595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If film or if several photocells along the track,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can measure acceleration as well as maximal speed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3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Protocols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 smtClean="0"/>
              <a:t>Distancia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25 cm</a:t>
            </a:r>
          </a:p>
          <a:p>
            <a:pPr marL="457200" lvl="1" indent="0">
              <a:buNone/>
            </a:pPr>
            <a:r>
              <a:rPr lang="en-US" dirty="0" smtClean="0"/>
              <a:t>50 cm</a:t>
            </a:r>
          </a:p>
          <a:p>
            <a:pPr marL="457200" lvl="1" indent="0">
              <a:buNone/>
            </a:pPr>
            <a:r>
              <a:rPr lang="en-US" dirty="0" smtClean="0"/>
              <a:t>1 m</a:t>
            </a:r>
          </a:p>
          <a:p>
            <a:pPr marL="0" indent="0">
              <a:buNone/>
            </a:pPr>
            <a:r>
              <a:rPr lang="en-US" dirty="0" err="1" smtClean="0"/>
              <a:t>Temperatura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Time of Day</a:t>
            </a:r>
          </a:p>
          <a:p>
            <a:pPr marL="0" indent="0">
              <a:buNone/>
            </a:pPr>
            <a:r>
              <a:rPr lang="en-US" dirty="0" smtClean="0"/>
              <a:t>Number of runs </a:t>
            </a:r>
          </a:p>
          <a:p>
            <a:pPr marL="457200" lvl="1" indent="0">
              <a:buNone/>
            </a:pPr>
            <a:r>
              <a:rPr lang="en-US" dirty="0" smtClean="0"/>
              <a:t>Number of </a:t>
            </a:r>
            <a:r>
              <a:rPr lang="en-US" dirty="0"/>
              <a:t>t</a:t>
            </a:r>
            <a:r>
              <a:rPr lang="en-US" dirty="0" smtClean="0"/>
              <a:t>imes a lizard is sprinted, recovery time</a:t>
            </a:r>
          </a:p>
          <a:p>
            <a:pPr marL="457200" lvl="1" indent="0">
              <a:buNone/>
            </a:pPr>
            <a:r>
              <a:rPr lang="en-US" dirty="0" smtClean="0"/>
              <a:t>Control for behavioral motivation, injury or fatigue</a:t>
            </a:r>
          </a:p>
        </p:txBody>
      </p:sp>
    </p:spTree>
    <p:extLst>
      <p:ext uri="{BB962C8B-B14F-4D97-AF65-F5344CB8AC3E}">
        <p14:creationId xmlns:p14="http://schemas.microsoft.com/office/powerpoint/2010/main" val="371984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Substrate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dirty="0" smtClean="0"/>
              <a:t>Choice of Substrate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dirty="0" smtClean="0"/>
              <a:t>Sand   (stride length and stride frequency)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dirty="0" smtClean="0"/>
              <a:t>Cork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dirty="0" smtClean="0"/>
              <a:t>Rubber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dirty="0" smtClean="0"/>
              <a:t>Sandpaper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dirty="0" smtClean="0"/>
              <a:t>Wooden dowel (for arboreal species)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dirty="0" smtClean="0"/>
              <a:t>Should be Ecologically Relevant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/>
          </a:p>
          <a:p>
            <a:pPr marL="0" indent="0">
              <a:lnSpc>
                <a:spcPct val="80000"/>
              </a:lnSpc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Note: some species hop on flat substrate, but will run up a slope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Anolis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9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eadmi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1" y="0"/>
            <a:ext cx="46803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1181" y="2446236"/>
            <a:ext cx="391583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Stamina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Measured elapsed time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until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lizard is exhausted --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at specific speed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44610" y="1765966"/>
            <a:ext cx="2980453" cy="3016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Measuring stamina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Need a treadmill  (</a:t>
            </a:r>
            <a:r>
              <a:rPr lang="en-US" dirty="0" err="1" smtClean="0"/>
              <a:t>noria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Pick a speed and measure</a:t>
            </a:r>
            <a:br>
              <a:rPr lang="en-US" dirty="0" smtClean="0"/>
            </a:br>
            <a:r>
              <a:rPr lang="en-US" dirty="0" smtClean="0"/>
              <a:t>time until lizard exhausts</a:t>
            </a:r>
          </a:p>
          <a:p>
            <a:endParaRPr lang="en-US" dirty="0"/>
          </a:p>
          <a:p>
            <a:r>
              <a:rPr lang="en-US" dirty="0" smtClean="0"/>
              <a:t>Must control temperature</a:t>
            </a:r>
          </a:p>
        </p:txBody>
      </p:sp>
    </p:spTree>
    <p:extLst>
      <p:ext uri="{BB962C8B-B14F-4D97-AF65-F5344CB8AC3E}">
        <p14:creationId xmlns:p14="http://schemas.microsoft.com/office/powerpoint/2010/main" val="1922692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Endurance/Stamina/Resistencia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Need a </a:t>
            </a:r>
            <a:r>
              <a:rPr lang="en-US" dirty="0" smtClean="0"/>
              <a:t>treadmill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What belt speed?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What temperature(s)?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How determine fatigue (exhaustion)?</a:t>
            </a:r>
          </a:p>
        </p:txBody>
      </p:sp>
    </p:spTree>
    <p:extLst>
      <p:ext uri="{BB962C8B-B14F-4D97-AF65-F5344CB8AC3E}">
        <p14:creationId xmlns:p14="http://schemas.microsoft.com/office/powerpoint/2010/main" val="3858730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355" y="630238"/>
            <a:ext cx="5017140" cy="5681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500" y="5980211"/>
            <a:ext cx="23743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Treadmill speed (km/h)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58413" y="3065637"/>
            <a:ext cx="25334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Time to exhaustion (min)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85875" y="1225034"/>
            <a:ext cx="2544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 widely foraging lacertid</a:t>
            </a:r>
          </a:p>
          <a:p>
            <a:r>
              <a:rPr lang="en-US" dirty="0" smtClean="0"/>
              <a:t>	moves frequently </a:t>
            </a:r>
          </a:p>
          <a:p>
            <a:r>
              <a:rPr lang="en-US" dirty="0" smtClean="0"/>
              <a:t>	high stamina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63795" y="3825261"/>
            <a:ext cx="2698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 sit-and-wait lacertid</a:t>
            </a:r>
          </a:p>
          <a:p>
            <a:r>
              <a:rPr lang="en-US" dirty="0"/>
              <a:t>	</a:t>
            </a:r>
            <a:r>
              <a:rPr lang="en-US" dirty="0" smtClean="0"/>
              <a:t>moves less frequently</a:t>
            </a:r>
            <a:br>
              <a:rPr lang="en-US" dirty="0" smtClean="0"/>
            </a:br>
            <a:r>
              <a:rPr lang="en-US" dirty="0" smtClean="0"/>
              <a:t>	low stamina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09895" y="6164877"/>
            <a:ext cx="2362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Huey et al., </a:t>
            </a:r>
            <a:r>
              <a:rPr lang="en-US" sz="1400" i="1" dirty="0" err="1" smtClean="0"/>
              <a:t>Anim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Behav</a:t>
            </a:r>
            <a:r>
              <a:rPr lang="en-US" sz="1400" i="1" dirty="0" smtClean="0"/>
              <a:t> 1984</a:t>
            </a:r>
            <a:endParaRPr lang="en-US" sz="1400" i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959100" y="482600"/>
            <a:ext cx="0" cy="51181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2006601" y="2961661"/>
            <a:ext cx="232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normal foraging speed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4121" y="215900"/>
            <a:ext cx="4675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Stamina of two Kalahari lizards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7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rapezoid 20"/>
          <p:cNvSpPr/>
          <p:nvPr/>
        </p:nvSpPr>
        <p:spPr>
          <a:xfrm>
            <a:off x="1376948" y="2740527"/>
            <a:ext cx="3876842" cy="2312737"/>
          </a:xfrm>
          <a:prstGeom prst="trapezoid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>
            <a:off x="2085474" y="2740527"/>
            <a:ext cx="2473158" cy="1630947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606842" y="2767263"/>
            <a:ext cx="1403684" cy="17379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77263" y="2854158"/>
            <a:ext cx="1002632" cy="9892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69263" y="2286000"/>
            <a:ext cx="2018632" cy="2085474"/>
          </a:xfrm>
          <a:prstGeom prst="ellipse">
            <a:avLst/>
          </a:prstGeom>
          <a:noFill/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010526" y="2854158"/>
            <a:ext cx="0" cy="2339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38926" y="2854158"/>
            <a:ext cx="0" cy="2339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7201" y="205812"/>
            <a:ext cx="864286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Another measure of locomotor performance</a:t>
            </a:r>
          </a:p>
          <a:p>
            <a:pPr algn="ctr"/>
            <a:r>
              <a:rPr lang="en-US" sz="2800" dirty="0" smtClean="0"/>
              <a:t>Distance Running Capacity</a:t>
            </a:r>
          </a:p>
          <a:p>
            <a:endParaRPr lang="en-US" sz="2800" dirty="0"/>
          </a:p>
          <a:p>
            <a:r>
              <a:rPr lang="en-US" sz="2800" dirty="0" smtClean="0"/>
              <a:t>How far can an animal run in a fixed time or to exhaustion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05346" flipV="1">
            <a:off x="7615244" y="3234866"/>
            <a:ext cx="461035" cy="39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50932" flipV="1">
            <a:off x="7235911" y="2457503"/>
            <a:ext cx="461035" cy="3975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16206" flipV="1">
            <a:off x="6470770" y="2444563"/>
            <a:ext cx="461035" cy="39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067254" flipV="1">
            <a:off x="6123766" y="3078906"/>
            <a:ext cx="461035" cy="3975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465338" flipV="1">
            <a:off x="7060768" y="3929769"/>
            <a:ext cx="461035" cy="397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641" y="5370324"/>
            <a:ext cx="8755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“donut-shaped” track – chase the lizard around the track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064969" y="6228834"/>
            <a:ext cx="283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Bennett Animal </a:t>
            </a:r>
            <a:r>
              <a:rPr lang="en-US" i="1" dirty="0" err="1" smtClean="0"/>
              <a:t>Behav</a:t>
            </a:r>
            <a:r>
              <a:rPr lang="en-US" i="1" dirty="0" smtClean="0"/>
              <a:t> 1980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1702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Behavioral Variation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Reversals</a:t>
            </a:r>
          </a:p>
          <a:p>
            <a:r>
              <a:rPr lang="en-US" dirty="0" smtClean="0"/>
              <a:t>Stops</a:t>
            </a:r>
          </a:p>
          <a:p>
            <a:r>
              <a:rPr lang="en-US" dirty="0" err="1" smtClean="0"/>
              <a:t>ZigZag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11261" flipV="1">
            <a:off x="3136823" y="4959392"/>
            <a:ext cx="461035" cy="397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49321" flipV="1">
            <a:off x="2852574" y="3916655"/>
            <a:ext cx="461035" cy="397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240567" flipV="1">
            <a:off x="2586709" y="3234867"/>
            <a:ext cx="461035" cy="39756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756526" y="4598737"/>
            <a:ext cx="454527" cy="294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502526" y="3832411"/>
            <a:ext cx="534737" cy="566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195053" y="3200145"/>
            <a:ext cx="735263" cy="4670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23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8100" y="6197600"/>
            <a:ext cx="206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Huey, Am Nat 1991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996266" y="3473645"/>
            <a:ext cx="1892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thermoregulatory</a:t>
            </a:r>
          </a:p>
          <a:p>
            <a:pPr algn="ctr"/>
            <a:r>
              <a:rPr lang="en-US" dirty="0" smtClean="0"/>
              <a:t>behavior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181100"/>
            <a:ext cx="9144000" cy="4486542"/>
            <a:chOff x="0" y="1181100"/>
            <a:chExt cx="9144000" cy="448654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1181100"/>
              <a:ext cx="9144000" cy="4486542"/>
              <a:chOff x="0" y="1181100"/>
              <a:chExt cx="9144000" cy="448654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181100"/>
                <a:ext cx="9144000" cy="448654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921000" y="3523734"/>
                <a:ext cx="58420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 smtClean="0"/>
                  <a:t>T</a:t>
                </a:r>
                <a:r>
                  <a:rPr lang="en-US" sz="2800" baseline="-25000" dirty="0" smtClean="0"/>
                  <a:t>b</a:t>
                </a:r>
                <a:endParaRPr lang="en-US" sz="2800" baseline="-250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 rot="16200000">
              <a:off x="924465" y="3363984"/>
              <a:ext cx="202565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</a:rPr>
                <a:t>thermoregulation</a:t>
              </a:r>
            </a:p>
            <a:p>
              <a:pPr algn="ctr"/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</a:rPr>
                <a:t>morphology</a:t>
              </a:r>
              <a:endParaRPr lang="en-US" sz="2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2265778" y="3743006"/>
            <a:ext cx="185249" cy="2339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16199" y="3921244"/>
            <a:ext cx="761311" cy="0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41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Measuring bite (force</a:t>
            </a:r>
            <a:r>
              <a:rPr lang="en-US" sz="3200" dirty="0"/>
              <a:t>) performance</a:t>
            </a:r>
            <a:br>
              <a:rPr lang="en-US" sz="3200" dirty="0"/>
            </a:br>
            <a:r>
              <a:rPr lang="en-US" sz="3200" dirty="0"/>
              <a:t> la </a:t>
            </a:r>
            <a:r>
              <a:rPr lang="en-US" sz="3200" dirty="0" err="1"/>
              <a:t>fuerza</a:t>
            </a:r>
            <a:r>
              <a:rPr lang="en-US" sz="3200" dirty="0"/>
              <a:t> de </a:t>
            </a:r>
            <a:r>
              <a:rPr lang="en-US" sz="3200" dirty="0" err="1"/>
              <a:t>mordida</a:t>
            </a:r>
            <a:endParaRPr lang="en-US" sz="3200" dirty="0"/>
          </a:p>
        </p:txBody>
      </p:sp>
      <p:pic>
        <p:nvPicPr>
          <p:cNvPr id="4" name="Content Placeholder 3" descr="IMG_01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69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5360913"/>
            <a:ext cx="3327400" cy="1050924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 smtClean="0"/>
              <a:t>Lance </a:t>
            </a:r>
            <a:r>
              <a:rPr lang="en-US" sz="2800" i="1" dirty="0" err="1" smtClean="0"/>
              <a:t>McBrayer</a:t>
            </a:r>
            <a:r>
              <a:rPr lang="en-US" sz="2800" i="1" dirty="0" smtClean="0"/>
              <a:t> </a:t>
            </a:r>
            <a:endParaRPr lang="en-US" sz="28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" y="1369732"/>
            <a:ext cx="4684096" cy="41674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9500" y="2857500"/>
            <a:ext cx="3826689" cy="3268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AutoNum type="arabicParenR"/>
            </a:pPr>
            <a:r>
              <a:rPr lang="en-US" sz="3200" dirty="0" smtClean="0"/>
              <a:t>  Catch lizard</a:t>
            </a:r>
          </a:p>
          <a:p>
            <a:pPr marL="342900" indent="-342900">
              <a:lnSpc>
                <a:spcPct val="130000"/>
              </a:lnSpc>
              <a:buAutoNum type="arabicParenR"/>
            </a:pPr>
            <a:r>
              <a:rPr lang="en-US" sz="3200" dirty="0" smtClean="0"/>
              <a:t>  Make it angry</a:t>
            </a:r>
          </a:p>
          <a:p>
            <a:pPr marL="342900" indent="-342900">
              <a:lnSpc>
                <a:spcPct val="130000"/>
              </a:lnSpc>
              <a:buAutoNum type="arabicParenR"/>
            </a:pPr>
            <a:r>
              <a:rPr lang="en-US" sz="3200" dirty="0" smtClean="0"/>
              <a:t>   Convince it to bite</a:t>
            </a:r>
            <a:br>
              <a:rPr lang="en-US" sz="3200" dirty="0" smtClean="0"/>
            </a:br>
            <a:r>
              <a:rPr lang="en-US" sz="3200" dirty="0" smtClean="0"/>
              <a:t>    the transducer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889500" y="1816100"/>
            <a:ext cx="32884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Lance’s technique: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2994309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6" descr="F:\bll\jpgs\fee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863786"/>
            <a:ext cx="4030663" cy="342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bomb calorim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0" b="13600"/>
          <a:stretch>
            <a:fillRect/>
          </a:stretch>
        </p:blipFill>
        <p:spPr bwMode="auto">
          <a:xfrm>
            <a:off x="4470400" y="2863786"/>
            <a:ext cx="4399734" cy="32734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6641" y="6291199"/>
            <a:ext cx="2764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Michael Angilletta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57144" y="1051037"/>
            <a:ext cx="35894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use a Bomb calorimeter</a:t>
            </a:r>
          </a:p>
          <a:p>
            <a:pPr algn="ctr"/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to measure energy content </a:t>
            </a:r>
          </a:p>
          <a:p>
            <a:pPr algn="ctr"/>
            <a:r>
              <a:rPr lang="en-US" sz="2400" dirty="0" smtClean="0"/>
              <a:t>of food</a:t>
            </a:r>
            <a:r>
              <a:rPr lang="en-US" sz="2400" dirty="0"/>
              <a:t> </a:t>
            </a:r>
            <a:r>
              <a:rPr lang="en-US" sz="2400" dirty="0" smtClean="0"/>
              <a:t>and feces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3658" y="159474"/>
            <a:ext cx="769348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Performance traits – digestive efficiency</a:t>
            </a:r>
          </a:p>
          <a:p>
            <a:endParaRPr lang="en-US" sz="3600" dirty="0">
              <a:solidFill>
                <a:srgbClr val="0000FF"/>
              </a:solidFill>
            </a:endParaRPr>
          </a:p>
          <a:p>
            <a:r>
              <a:rPr lang="en-US" sz="3600" dirty="0" smtClean="0">
                <a:solidFill>
                  <a:srgbClr val="0000FF"/>
                </a:solidFill>
              </a:rPr>
              <a:t> 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2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0"/>
            <a:ext cx="527891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9789" y="6502036"/>
            <a:ext cx="3356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Huey 1982. Biology of the Reptilia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41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Thermal Sensitivity of Performance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Insights into responses to Climate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61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Thermal performance curve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77" y="1556115"/>
            <a:ext cx="6458122" cy="4488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7778" y="6273133"/>
            <a:ext cx="3307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 &amp; Stevenson, Am </a:t>
            </a:r>
            <a:r>
              <a:rPr lang="en-US" i="1" dirty="0" err="1" smtClean="0"/>
              <a:t>Zool</a:t>
            </a:r>
            <a:r>
              <a:rPr lang="en-US" i="1" dirty="0" smtClean="0"/>
              <a:t> 1979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8337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900" y="160338"/>
            <a:ext cx="8610600" cy="3103562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b="1" dirty="0" smtClean="0">
                <a:solidFill>
                  <a:srgbClr val="0000FF"/>
                </a:solidFill>
              </a:rPr>
              <a:t>Why is thermal sensitivity </a:t>
            </a:r>
          </a:p>
          <a:p>
            <a:r>
              <a:rPr lang="en-US" sz="5100" b="1" dirty="0" smtClean="0">
                <a:solidFill>
                  <a:srgbClr val="0000FF"/>
                </a:solidFill>
              </a:rPr>
              <a:t>ecologically relevant?</a:t>
            </a:r>
          </a:p>
          <a:p>
            <a:endParaRPr lang="en-US" sz="7000" b="1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5100" dirty="0" smtClean="0"/>
              <a:t>Galapagos land iguana – </a:t>
            </a:r>
            <a:r>
              <a:rPr lang="en-US" sz="5100" i="1" dirty="0" err="1" smtClean="0"/>
              <a:t>T</a:t>
            </a:r>
            <a:r>
              <a:rPr lang="en-US" sz="5100" baseline="-25000" dirty="0" err="1" smtClean="0"/>
              <a:t>opt</a:t>
            </a:r>
            <a:r>
              <a:rPr lang="en-US" sz="5100" dirty="0" smtClean="0"/>
              <a:t> sprinting 30° to 40°C</a:t>
            </a:r>
          </a:p>
          <a:p>
            <a:pPr>
              <a:lnSpc>
                <a:spcPct val="80000"/>
              </a:lnSpc>
            </a:pPr>
            <a:r>
              <a:rPr lang="en-US" sz="5100" dirty="0" smtClean="0"/>
              <a:t/>
            </a:r>
            <a:br>
              <a:rPr lang="en-US" sz="5100" dirty="0" smtClean="0"/>
            </a:br>
            <a:r>
              <a:rPr lang="en-US" sz="5100" dirty="0" smtClean="0"/>
              <a:t>predation success of hawks on juvenile iguanas</a:t>
            </a:r>
            <a:endParaRPr lang="en-US" sz="5100" dirty="0"/>
          </a:p>
        </p:txBody>
      </p:sp>
      <p:sp>
        <p:nvSpPr>
          <p:cNvPr id="3" name="TextBox 2"/>
          <p:cNvSpPr txBox="1"/>
          <p:nvPr/>
        </p:nvSpPr>
        <p:spPr>
          <a:xfrm>
            <a:off x="558800" y="2819400"/>
            <a:ext cx="8489887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u="sng" dirty="0" smtClean="0"/>
              <a:t>predicted Tb            sprint rate       observed hawk success</a:t>
            </a:r>
          </a:p>
          <a:p>
            <a:endParaRPr lang="en-US" sz="2800" dirty="0"/>
          </a:p>
          <a:p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  &lt; 32°C                        </a:t>
            </a:r>
            <a:r>
              <a:rPr lang="en-US" sz="2800" dirty="0" smtClean="0"/>
              <a:t>slow                             67%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00FF"/>
                </a:solidFill>
              </a:rPr>
              <a:t>32°</a:t>
            </a:r>
            <a:r>
              <a:rPr lang="en-US" sz="2800" dirty="0" smtClean="0"/>
              <a:t> – </a:t>
            </a:r>
            <a:r>
              <a:rPr lang="en-US" sz="2800" dirty="0" smtClean="0">
                <a:solidFill>
                  <a:srgbClr val="FF0000"/>
                </a:solidFill>
              </a:rPr>
              <a:t>40°C</a:t>
            </a:r>
            <a:r>
              <a:rPr lang="en-US" sz="2800" dirty="0" smtClean="0"/>
              <a:t>                 slow to fast                    46%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FF0000"/>
                </a:solidFill>
              </a:rPr>
              <a:t>32° -&gt; 40°C                    </a:t>
            </a:r>
            <a:r>
              <a:rPr lang="en-US" sz="2800" dirty="0" smtClean="0"/>
              <a:t>fast                              19%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                             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575300" y="6305034"/>
            <a:ext cx="334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Christian &amp; Tracy </a:t>
            </a:r>
            <a:r>
              <a:rPr lang="en-US" i="1" dirty="0" err="1" smtClean="0"/>
              <a:t>Oecologia</a:t>
            </a:r>
            <a:r>
              <a:rPr lang="en-US" i="1" dirty="0" smtClean="0"/>
              <a:t> 1981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8469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can one control Tb</a:t>
            </a:r>
            <a:br>
              <a:rPr lang="en-US" dirty="0" smtClean="0"/>
            </a:br>
            <a:r>
              <a:rPr lang="en-US" dirty="0" smtClean="0"/>
              <a:t>to measure thermal sensitivity?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2455863"/>
          </a:xfrm>
        </p:spPr>
        <p:txBody>
          <a:bodyPr>
            <a:normAutofit/>
          </a:bodyPr>
          <a:lstStyle/>
          <a:p>
            <a:pPr marL="119063" lvl="3" indent="0">
              <a:buNone/>
            </a:pPr>
            <a:r>
              <a:rPr lang="en-US" sz="2800" dirty="0" smtClean="0"/>
              <a:t>In the lab use an environmental chamber</a:t>
            </a:r>
          </a:p>
          <a:p>
            <a:pPr marL="119063" lvl="3" indent="0">
              <a:buNone/>
            </a:pPr>
            <a:endParaRPr lang="en-US" sz="2800" dirty="0"/>
          </a:p>
          <a:p>
            <a:pPr marL="119063" lvl="3" indent="0">
              <a:buNone/>
            </a:pPr>
            <a:r>
              <a:rPr lang="en-US" sz="2800" dirty="0" smtClean="0"/>
              <a:t>But in the field?  Or in a remote site?  </a:t>
            </a:r>
          </a:p>
        </p:txBody>
      </p:sp>
    </p:spTree>
    <p:extLst>
      <p:ext uri="{BB962C8B-B14F-4D97-AF65-F5344CB8AC3E}">
        <p14:creationId xmlns:p14="http://schemas.microsoft.com/office/powerpoint/2010/main" val="217621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7663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365" y="139015"/>
            <a:ext cx="859469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Quinta Barker, Big Bend National Park, Texas</a:t>
            </a:r>
          </a:p>
          <a:p>
            <a:r>
              <a:rPr lang="en-US" sz="3600" dirty="0" smtClean="0"/>
              <a:t>in middle of summer, the house was 32+°C</a:t>
            </a:r>
          </a:p>
          <a:p>
            <a:r>
              <a:rPr lang="en-US" sz="3600" dirty="0"/>
              <a:t>sin </a:t>
            </a:r>
            <a:r>
              <a:rPr lang="en-US" sz="3600" dirty="0" err="1"/>
              <a:t>aire</a:t>
            </a:r>
            <a:r>
              <a:rPr lang="en-US" sz="3600" dirty="0"/>
              <a:t> </a:t>
            </a:r>
            <a:r>
              <a:rPr lang="en-US" sz="3600" dirty="0" err="1" smtClean="0"/>
              <a:t>acondicionado</a:t>
            </a:r>
            <a:r>
              <a:rPr lang="en-US" sz="3600" dirty="0" smtClean="0"/>
              <a:t> !</a:t>
            </a:r>
          </a:p>
          <a:p>
            <a:r>
              <a:rPr lang="en-US" sz="3600" dirty="0" smtClean="0"/>
              <a:t>no need for electronic temperature control</a:t>
            </a:r>
          </a:p>
          <a:p>
            <a:endParaRPr lang="en-US" sz="3600" dirty="0" smtClean="0"/>
          </a:p>
          <a:p>
            <a:r>
              <a:rPr lang="en-US" sz="3600" i="1" dirty="0" smtClean="0"/>
              <a:t>Sceloporus </a:t>
            </a:r>
            <a:r>
              <a:rPr lang="en-US" sz="3600" i="1" dirty="0" err="1" smtClean="0"/>
              <a:t>merriami</a:t>
            </a:r>
            <a:r>
              <a:rPr lang="en-US" sz="3600" i="1" dirty="0" smtClean="0"/>
              <a:t> </a:t>
            </a:r>
            <a:r>
              <a:rPr lang="en-US" sz="3600" dirty="0" smtClean="0"/>
              <a:t>inside  plastic cups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90086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018"/>
            <a:ext cx="9144000" cy="6061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9296"/>
            <a:ext cx="90412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Al Bennett, Kalahari Desert, temperature control unit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197311" y="4667328"/>
            <a:ext cx="1997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hair drier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(blows hot air)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1207" y="4319511"/>
            <a:ext cx="1207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air hose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191207" y="4906096"/>
            <a:ext cx="570126" cy="1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1034" y="5875681"/>
            <a:ext cx="1828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temperature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controller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0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219" y="6948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Measuring </a:t>
            </a:r>
            <a:r>
              <a:rPr lang="en-US" dirty="0" smtClean="0"/>
              <a:t>Organismal Performance &amp; its Thermal Sensitivity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1308" y="3233057"/>
            <a:ext cx="836138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What traits are appropriate?</a:t>
            </a:r>
          </a:p>
          <a:p>
            <a:endParaRPr lang="en-US" sz="3200" dirty="0"/>
          </a:p>
          <a:p>
            <a:r>
              <a:rPr lang="en-US" sz="3200" dirty="0" smtClean="0"/>
              <a:t>How can we measure them?</a:t>
            </a:r>
          </a:p>
          <a:p>
            <a:endParaRPr lang="en-US" sz="3200" dirty="0"/>
          </a:p>
          <a:p>
            <a:r>
              <a:rPr lang="en-US" sz="3200" dirty="0" smtClean="0"/>
              <a:t>How does one measure their thermal sensitivity?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3230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47232">
            <a:off x="6714851" y="176464"/>
            <a:ext cx="996170" cy="10488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54623" y="1422668"/>
            <a:ext cx="6568103" cy="367082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677285" y="3096228"/>
            <a:ext cx="6245327" cy="1968131"/>
          </a:xfrm>
          <a:custGeom>
            <a:avLst/>
            <a:gdLst>
              <a:gd name="connsiteX0" fmla="*/ 679968 w 6432768"/>
              <a:gd name="connsiteY0" fmla="*/ 309392 h 1819213"/>
              <a:gd name="connsiteX1" fmla="*/ 1076832 w 6432768"/>
              <a:gd name="connsiteY1" fmla="*/ 249865 h 1819213"/>
              <a:gd name="connsiteX2" fmla="*/ 1126440 w 6432768"/>
              <a:gd name="connsiteY2" fmla="*/ 299471 h 1819213"/>
              <a:gd name="connsiteX3" fmla="*/ 1295108 w 6432768"/>
              <a:gd name="connsiteY3" fmla="*/ 279629 h 1819213"/>
              <a:gd name="connsiteX4" fmla="*/ 1572913 w 6432768"/>
              <a:gd name="connsiteY4" fmla="*/ 428446 h 1819213"/>
              <a:gd name="connsiteX5" fmla="*/ 1969777 w 6432768"/>
              <a:gd name="connsiteY5" fmla="*/ 329235 h 1819213"/>
              <a:gd name="connsiteX6" fmla="*/ 2068993 w 6432768"/>
              <a:gd name="connsiteY6" fmla="*/ 269708 h 1819213"/>
              <a:gd name="connsiteX7" fmla="*/ 2237660 w 6432768"/>
              <a:gd name="connsiteY7" fmla="*/ 299471 h 1819213"/>
              <a:gd name="connsiteX8" fmla="*/ 2406327 w 6432768"/>
              <a:gd name="connsiteY8" fmla="*/ 170496 h 1819213"/>
              <a:gd name="connsiteX9" fmla="*/ 2604760 w 6432768"/>
              <a:gd name="connsiteY9" fmla="*/ 249865 h 1819213"/>
              <a:gd name="connsiteX10" fmla="*/ 2862721 w 6432768"/>
              <a:gd name="connsiteY10" fmla="*/ 259787 h 1819213"/>
              <a:gd name="connsiteX11" fmla="*/ 3090918 w 6432768"/>
              <a:gd name="connsiteY11" fmla="*/ 319313 h 1819213"/>
              <a:gd name="connsiteX12" fmla="*/ 3914411 w 6432768"/>
              <a:gd name="connsiteY12" fmla="*/ 170496 h 1819213"/>
              <a:gd name="connsiteX13" fmla="*/ 3934255 w 6432768"/>
              <a:gd name="connsiteY13" fmla="*/ 230023 h 1819213"/>
              <a:gd name="connsiteX14" fmla="*/ 4291433 w 6432768"/>
              <a:gd name="connsiteY14" fmla="*/ 170496 h 1819213"/>
              <a:gd name="connsiteX15" fmla="*/ 4648610 w 6432768"/>
              <a:gd name="connsiteY15" fmla="*/ 249865 h 1819213"/>
              <a:gd name="connsiteX16" fmla="*/ 5055396 w 6432768"/>
              <a:gd name="connsiteY16" fmla="*/ 210181 h 1819213"/>
              <a:gd name="connsiteX17" fmla="*/ 5095083 w 6432768"/>
              <a:gd name="connsiteY17" fmla="*/ 190338 h 1819213"/>
              <a:gd name="connsiteX18" fmla="*/ 5243907 w 6432768"/>
              <a:gd name="connsiteY18" fmla="*/ 180417 h 1819213"/>
              <a:gd name="connsiteX19" fmla="*/ 5382809 w 6432768"/>
              <a:gd name="connsiteY19" fmla="*/ 170496 h 1819213"/>
              <a:gd name="connsiteX20" fmla="*/ 5561398 w 6432768"/>
              <a:gd name="connsiteY20" fmla="*/ 110969 h 1819213"/>
              <a:gd name="connsiteX21" fmla="*/ 5720144 w 6432768"/>
              <a:gd name="connsiteY21" fmla="*/ 110969 h 1819213"/>
              <a:gd name="connsiteX22" fmla="*/ 5829281 w 6432768"/>
              <a:gd name="connsiteY22" fmla="*/ 110969 h 1819213"/>
              <a:gd name="connsiteX23" fmla="*/ 5918576 w 6432768"/>
              <a:gd name="connsiteY23" fmla="*/ 110969 h 1819213"/>
              <a:gd name="connsiteX24" fmla="*/ 5948341 w 6432768"/>
              <a:gd name="connsiteY24" fmla="*/ 110969 h 1819213"/>
              <a:gd name="connsiteX25" fmla="*/ 6037635 w 6432768"/>
              <a:gd name="connsiteY25" fmla="*/ 1609064 h 1819213"/>
              <a:gd name="connsiteX26" fmla="*/ 372398 w 6432768"/>
              <a:gd name="connsiteY26" fmla="*/ 1668591 h 1819213"/>
              <a:gd name="connsiteX27" fmla="*/ 570830 w 6432768"/>
              <a:gd name="connsiteY27" fmla="*/ 299471 h 1819213"/>
              <a:gd name="connsiteX28" fmla="*/ 799027 w 6432768"/>
              <a:gd name="connsiteY28" fmla="*/ 289550 h 1819213"/>
              <a:gd name="connsiteX29" fmla="*/ 808949 w 6432768"/>
              <a:gd name="connsiteY29" fmla="*/ 269708 h 1819213"/>
              <a:gd name="connsiteX0" fmla="*/ 690209 w 6443009"/>
              <a:gd name="connsiteY0" fmla="*/ 309392 h 1783966"/>
              <a:gd name="connsiteX1" fmla="*/ 1087073 w 6443009"/>
              <a:gd name="connsiteY1" fmla="*/ 249865 h 1783966"/>
              <a:gd name="connsiteX2" fmla="*/ 1136681 w 6443009"/>
              <a:gd name="connsiteY2" fmla="*/ 299471 h 1783966"/>
              <a:gd name="connsiteX3" fmla="*/ 1305349 w 6443009"/>
              <a:gd name="connsiteY3" fmla="*/ 279629 h 1783966"/>
              <a:gd name="connsiteX4" fmla="*/ 1583154 w 6443009"/>
              <a:gd name="connsiteY4" fmla="*/ 428446 h 1783966"/>
              <a:gd name="connsiteX5" fmla="*/ 1980018 w 6443009"/>
              <a:gd name="connsiteY5" fmla="*/ 329235 h 1783966"/>
              <a:gd name="connsiteX6" fmla="*/ 2079234 w 6443009"/>
              <a:gd name="connsiteY6" fmla="*/ 269708 h 1783966"/>
              <a:gd name="connsiteX7" fmla="*/ 2247901 w 6443009"/>
              <a:gd name="connsiteY7" fmla="*/ 299471 h 1783966"/>
              <a:gd name="connsiteX8" fmla="*/ 2416568 w 6443009"/>
              <a:gd name="connsiteY8" fmla="*/ 170496 h 1783966"/>
              <a:gd name="connsiteX9" fmla="*/ 2615001 w 6443009"/>
              <a:gd name="connsiteY9" fmla="*/ 249865 h 1783966"/>
              <a:gd name="connsiteX10" fmla="*/ 2872962 w 6443009"/>
              <a:gd name="connsiteY10" fmla="*/ 259787 h 1783966"/>
              <a:gd name="connsiteX11" fmla="*/ 3101159 w 6443009"/>
              <a:gd name="connsiteY11" fmla="*/ 319313 h 1783966"/>
              <a:gd name="connsiteX12" fmla="*/ 3924652 w 6443009"/>
              <a:gd name="connsiteY12" fmla="*/ 170496 h 1783966"/>
              <a:gd name="connsiteX13" fmla="*/ 3944496 w 6443009"/>
              <a:gd name="connsiteY13" fmla="*/ 230023 h 1783966"/>
              <a:gd name="connsiteX14" fmla="*/ 4301674 w 6443009"/>
              <a:gd name="connsiteY14" fmla="*/ 170496 h 1783966"/>
              <a:gd name="connsiteX15" fmla="*/ 4658851 w 6443009"/>
              <a:gd name="connsiteY15" fmla="*/ 249865 h 1783966"/>
              <a:gd name="connsiteX16" fmla="*/ 5065637 w 6443009"/>
              <a:gd name="connsiteY16" fmla="*/ 210181 h 1783966"/>
              <a:gd name="connsiteX17" fmla="*/ 5105324 w 6443009"/>
              <a:gd name="connsiteY17" fmla="*/ 190338 h 1783966"/>
              <a:gd name="connsiteX18" fmla="*/ 5254148 w 6443009"/>
              <a:gd name="connsiteY18" fmla="*/ 180417 h 1783966"/>
              <a:gd name="connsiteX19" fmla="*/ 5393050 w 6443009"/>
              <a:gd name="connsiteY19" fmla="*/ 170496 h 1783966"/>
              <a:gd name="connsiteX20" fmla="*/ 5571639 w 6443009"/>
              <a:gd name="connsiteY20" fmla="*/ 110969 h 1783966"/>
              <a:gd name="connsiteX21" fmla="*/ 5730385 w 6443009"/>
              <a:gd name="connsiteY21" fmla="*/ 110969 h 1783966"/>
              <a:gd name="connsiteX22" fmla="*/ 5839522 w 6443009"/>
              <a:gd name="connsiteY22" fmla="*/ 110969 h 1783966"/>
              <a:gd name="connsiteX23" fmla="*/ 5928817 w 6443009"/>
              <a:gd name="connsiteY23" fmla="*/ 110969 h 1783966"/>
              <a:gd name="connsiteX24" fmla="*/ 5958582 w 6443009"/>
              <a:gd name="connsiteY24" fmla="*/ 110969 h 1783966"/>
              <a:gd name="connsiteX25" fmla="*/ 6047876 w 6443009"/>
              <a:gd name="connsiteY25" fmla="*/ 1609064 h 1783966"/>
              <a:gd name="connsiteX26" fmla="*/ 382639 w 6443009"/>
              <a:gd name="connsiteY26" fmla="*/ 1668591 h 1783966"/>
              <a:gd name="connsiteX27" fmla="*/ 521542 w 6443009"/>
              <a:gd name="connsiteY27" fmla="*/ 845135 h 1783966"/>
              <a:gd name="connsiteX28" fmla="*/ 581071 w 6443009"/>
              <a:gd name="connsiteY28" fmla="*/ 299471 h 1783966"/>
              <a:gd name="connsiteX29" fmla="*/ 809268 w 6443009"/>
              <a:gd name="connsiteY29" fmla="*/ 289550 h 1783966"/>
              <a:gd name="connsiteX30" fmla="*/ 819190 w 6443009"/>
              <a:gd name="connsiteY30" fmla="*/ 269708 h 1783966"/>
              <a:gd name="connsiteX0" fmla="*/ 308212 w 6018477"/>
              <a:gd name="connsiteY0" fmla="*/ 309392 h 1875607"/>
              <a:gd name="connsiteX1" fmla="*/ 705076 w 6018477"/>
              <a:gd name="connsiteY1" fmla="*/ 249865 h 1875607"/>
              <a:gd name="connsiteX2" fmla="*/ 754684 w 6018477"/>
              <a:gd name="connsiteY2" fmla="*/ 299471 h 1875607"/>
              <a:gd name="connsiteX3" fmla="*/ 923352 w 6018477"/>
              <a:gd name="connsiteY3" fmla="*/ 279629 h 1875607"/>
              <a:gd name="connsiteX4" fmla="*/ 1201157 w 6018477"/>
              <a:gd name="connsiteY4" fmla="*/ 428446 h 1875607"/>
              <a:gd name="connsiteX5" fmla="*/ 1598021 w 6018477"/>
              <a:gd name="connsiteY5" fmla="*/ 329235 h 1875607"/>
              <a:gd name="connsiteX6" fmla="*/ 1697237 w 6018477"/>
              <a:gd name="connsiteY6" fmla="*/ 269708 h 1875607"/>
              <a:gd name="connsiteX7" fmla="*/ 1865904 w 6018477"/>
              <a:gd name="connsiteY7" fmla="*/ 299471 h 1875607"/>
              <a:gd name="connsiteX8" fmla="*/ 2034571 w 6018477"/>
              <a:gd name="connsiteY8" fmla="*/ 170496 h 1875607"/>
              <a:gd name="connsiteX9" fmla="*/ 2233004 w 6018477"/>
              <a:gd name="connsiteY9" fmla="*/ 249865 h 1875607"/>
              <a:gd name="connsiteX10" fmla="*/ 2490965 w 6018477"/>
              <a:gd name="connsiteY10" fmla="*/ 259787 h 1875607"/>
              <a:gd name="connsiteX11" fmla="*/ 2719162 w 6018477"/>
              <a:gd name="connsiteY11" fmla="*/ 319313 h 1875607"/>
              <a:gd name="connsiteX12" fmla="*/ 3542655 w 6018477"/>
              <a:gd name="connsiteY12" fmla="*/ 170496 h 1875607"/>
              <a:gd name="connsiteX13" fmla="*/ 3562499 w 6018477"/>
              <a:gd name="connsiteY13" fmla="*/ 230023 h 1875607"/>
              <a:gd name="connsiteX14" fmla="*/ 3919677 w 6018477"/>
              <a:gd name="connsiteY14" fmla="*/ 170496 h 1875607"/>
              <a:gd name="connsiteX15" fmla="*/ 4276854 w 6018477"/>
              <a:gd name="connsiteY15" fmla="*/ 249865 h 1875607"/>
              <a:gd name="connsiteX16" fmla="*/ 4683640 w 6018477"/>
              <a:gd name="connsiteY16" fmla="*/ 210181 h 1875607"/>
              <a:gd name="connsiteX17" fmla="*/ 4723327 w 6018477"/>
              <a:gd name="connsiteY17" fmla="*/ 190338 h 1875607"/>
              <a:gd name="connsiteX18" fmla="*/ 4872151 w 6018477"/>
              <a:gd name="connsiteY18" fmla="*/ 180417 h 1875607"/>
              <a:gd name="connsiteX19" fmla="*/ 5011053 w 6018477"/>
              <a:gd name="connsiteY19" fmla="*/ 170496 h 1875607"/>
              <a:gd name="connsiteX20" fmla="*/ 5189642 w 6018477"/>
              <a:gd name="connsiteY20" fmla="*/ 110969 h 1875607"/>
              <a:gd name="connsiteX21" fmla="*/ 5348388 w 6018477"/>
              <a:gd name="connsiteY21" fmla="*/ 110969 h 1875607"/>
              <a:gd name="connsiteX22" fmla="*/ 5457525 w 6018477"/>
              <a:gd name="connsiteY22" fmla="*/ 110969 h 1875607"/>
              <a:gd name="connsiteX23" fmla="*/ 5546820 w 6018477"/>
              <a:gd name="connsiteY23" fmla="*/ 110969 h 1875607"/>
              <a:gd name="connsiteX24" fmla="*/ 5576585 w 6018477"/>
              <a:gd name="connsiteY24" fmla="*/ 110969 h 1875607"/>
              <a:gd name="connsiteX25" fmla="*/ 5665879 w 6018477"/>
              <a:gd name="connsiteY25" fmla="*/ 1609064 h 1875607"/>
              <a:gd name="connsiteX26" fmla="*/ 576095 w 6018477"/>
              <a:gd name="connsiteY26" fmla="*/ 1807487 h 1875607"/>
              <a:gd name="connsiteX27" fmla="*/ 139545 w 6018477"/>
              <a:gd name="connsiteY27" fmla="*/ 845135 h 1875607"/>
              <a:gd name="connsiteX28" fmla="*/ 199074 w 6018477"/>
              <a:gd name="connsiteY28" fmla="*/ 299471 h 1875607"/>
              <a:gd name="connsiteX29" fmla="*/ 427271 w 6018477"/>
              <a:gd name="connsiteY29" fmla="*/ 289550 h 1875607"/>
              <a:gd name="connsiteX30" fmla="*/ 437193 w 6018477"/>
              <a:gd name="connsiteY30" fmla="*/ 269708 h 1875607"/>
              <a:gd name="connsiteX0" fmla="*/ 268284 w 5978549"/>
              <a:gd name="connsiteY0" fmla="*/ 309392 h 1968131"/>
              <a:gd name="connsiteX1" fmla="*/ 665148 w 5978549"/>
              <a:gd name="connsiteY1" fmla="*/ 249865 h 1968131"/>
              <a:gd name="connsiteX2" fmla="*/ 714756 w 5978549"/>
              <a:gd name="connsiteY2" fmla="*/ 299471 h 1968131"/>
              <a:gd name="connsiteX3" fmla="*/ 883424 w 5978549"/>
              <a:gd name="connsiteY3" fmla="*/ 279629 h 1968131"/>
              <a:gd name="connsiteX4" fmla="*/ 1161229 w 5978549"/>
              <a:gd name="connsiteY4" fmla="*/ 428446 h 1968131"/>
              <a:gd name="connsiteX5" fmla="*/ 1558093 w 5978549"/>
              <a:gd name="connsiteY5" fmla="*/ 329235 h 1968131"/>
              <a:gd name="connsiteX6" fmla="*/ 1657309 w 5978549"/>
              <a:gd name="connsiteY6" fmla="*/ 269708 h 1968131"/>
              <a:gd name="connsiteX7" fmla="*/ 1825976 w 5978549"/>
              <a:gd name="connsiteY7" fmla="*/ 299471 h 1968131"/>
              <a:gd name="connsiteX8" fmla="*/ 1994643 w 5978549"/>
              <a:gd name="connsiteY8" fmla="*/ 170496 h 1968131"/>
              <a:gd name="connsiteX9" fmla="*/ 2193076 w 5978549"/>
              <a:gd name="connsiteY9" fmla="*/ 249865 h 1968131"/>
              <a:gd name="connsiteX10" fmla="*/ 2451037 w 5978549"/>
              <a:gd name="connsiteY10" fmla="*/ 259787 h 1968131"/>
              <a:gd name="connsiteX11" fmla="*/ 2679234 w 5978549"/>
              <a:gd name="connsiteY11" fmla="*/ 319313 h 1968131"/>
              <a:gd name="connsiteX12" fmla="*/ 3502727 w 5978549"/>
              <a:gd name="connsiteY12" fmla="*/ 170496 h 1968131"/>
              <a:gd name="connsiteX13" fmla="*/ 3522571 w 5978549"/>
              <a:gd name="connsiteY13" fmla="*/ 230023 h 1968131"/>
              <a:gd name="connsiteX14" fmla="*/ 3879749 w 5978549"/>
              <a:gd name="connsiteY14" fmla="*/ 170496 h 1968131"/>
              <a:gd name="connsiteX15" fmla="*/ 4236926 w 5978549"/>
              <a:gd name="connsiteY15" fmla="*/ 249865 h 1968131"/>
              <a:gd name="connsiteX16" fmla="*/ 4643712 w 5978549"/>
              <a:gd name="connsiteY16" fmla="*/ 210181 h 1968131"/>
              <a:gd name="connsiteX17" fmla="*/ 4683399 w 5978549"/>
              <a:gd name="connsiteY17" fmla="*/ 190338 h 1968131"/>
              <a:gd name="connsiteX18" fmla="*/ 4832223 w 5978549"/>
              <a:gd name="connsiteY18" fmla="*/ 180417 h 1968131"/>
              <a:gd name="connsiteX19" fmla="*/ 4971125 w 5978549"/>
              <a:gd name="connsiteY19" fmla="*/ 170496 h 1968131"/>
              <a:gd name="connsiteX20" fmla="*/ 5149714 w 5978549"/>
              <a:gd name="connsiteY20" fmla="*/ 110969 h 1968131"/>
              <a:gd name="connsiteX21" fmla="*/ 5308460 w 5978549"/>
              <a:gd name="connsiteY21" fmla="*/ 110969 h 1968131"/>
              <a:gd name="connsiteX22" fmla="*/ 5417597 w 5978549"/>
              <a:gd name="connsiteY22" fmla="*/ 110969 h 1968131"/>
              <a:gd name="connsiteX23" fmla="*/ 5506892 w 5978549"/>
              <a:gd name="connsiteY23" fmla="*/ 110969 h 1968131"/>
              <a:gd name="connsiteX24" fmla="*/ 5536657 w 5978549"/>
              <a:gd name="connsiteY24" fmla="*/ 110969 h 1968131"/>
              <a:gd name="connsiteX25" fmla="*/ 5625951 w 5978549"/>
              <a:gd name="connsiteY25" fmla="*/ 1609064 h 1968131"/>
              <a:gd name="connsiteX26" fmla="*/ 536167 w 5978549"/>
              <a:gd name="connsiteY26" fmla="*/ 1807487 h 1968131"/>
              <a:gd name="connsiteX27" fmla="*/ 99617 w 5978549"/>
              <a:gd name="connsiteY27" fmla="*/ 845135 h 1968131"/>
              <a:gd name="connsiteX28" fmla="*/ 159146 w 5978549"/>
              <a:gd name="connsiteY28" fmla="*/ 299471 h 1968131"/>
              <a:gd name="connsiteX29" fmla="*/ 387343 w 5978549"/>
              <a:gd name="connsiteY29" fmla="*/ 289550 h 1968131"/>
              <a:gd name="connsiteX30" fmla="*/ 397265 w 5978549"/>
              <a:gd name="connsiteY30" fmla="*/ 269708 h 1968131"/>
              <a:gd name="connsiteX0" fmla="*/ 268284 w 5978549"/>
              <a:gd name="connsiteY0" fmla="*/ 309392 h 1968131"/>
              <a:gd name="connsiteX1" fmla="*/ 665148 w 5978549"/>
              <a:gd name="connsiteY1" fmla="*/ 249865 h 1968131"/>
              <a:gd name="connsiteX2" fmla="*/ 714756 w 5978549"/>
              <a:gd name="connsiteY2" fmla="*/ 299471 h 1968131"/>
              <a:gd name="connsiteX3" fmla="*/ 883424 w 5978549"/>
              <a:gd name="connsiteY3" fmla="*/ 279629 h 1968131"/>
              <a:gd name="connsiteX4" fmla="*/ 1161229 w 5978549"/>
              <a:gd name="connsiteY4" fmla="*/ 428446 h 1968131"/>
              <a:gd name="connsiteX5" fmla="*/ 1200915 w 5978549"/>
              <a:gd name="connsiteY5" fmla="*/ 269707 h 1968131"/>
              <a:gd name="connsiteX6" fmla="*/ 1558093 w 5978549"/>
              <a:gd name="connsiteY6" fmla="*/ 329235 h 1968131"/>
              <a:gd name="connsiteX7" fmla="*/ 1657309 w 5978549"/>
              <a:gd name="connsiteY7" fmla="*/ 269708 h 1968131"/>
              <a:gd name="connsiteX8" fmla="*/ 1825976 w 5978549"/>
              <a:gd name="connsiteY8" fmla="*/ 299471 h 1968131"/>
              <a:gd name="connsiteX9" fmla="*/ 1994643 w 5978549"/>
              <a:gd name="connsiteY9" fmla="*/ 170496 h 1968131"/>
              <a:gd name="connsiteX10" fmla="*/ 2193076 w 5978549"/>
              <a:gd name="connsiteY10" fmla="*/ 249865 h 1968131"/>
              <a:gd name="connsiteX11" fmla="*/ 2451037 w 5978549"/>
              <a:gd name="connsiteY11" fmla="*/ 259787 h 1968131"/>
              <a:gd name="connsiteX12" fmla="*/ 2679234 w 5978549"/>
              <a:gd name="connsiteY12" fmla="*/ 319313 h 1968131"/>
              <a:gd name="connsiteX13" fmla="*/ 3502727 w 5978549"/>
              <a:gd name="connsiteY13" fmla="*/ 170496 h 1968131"/>
              <a:gd name="connsiteX14" fmla="*/ 3522571 w 5978549"/>
              <a:gd name="connsiteY14" fmla="*/ 230023 h 1968131"/>
              <a:gd name="connsiteX15" fmla="*/ 3879749 w 5978549"/>
              <a:gd name="connsiteY15" fmla="*/ 170496 h 1968131"/>
              <a:gd name="connsiteX16" fmla="*/ 4236926 w 5978549"/>
              <a:gd name="connsiteY16" fmla="*/ 249865 h 1968131"/>
              <a:gd name="connsiteX17" fmla="*/ 4643712 w 5978549"/>
              <a:gd name="connsiteY17" fmla="*/ 210181 h 1968131"/>
              <a:gd name="connsiteX18" fmla="*/ 4683399 w 5978549"/>
              <a:gd name="connsiteY18" fmla="*/ 190338 h 1968131"/>
              <a:gd name="connsiteX19" fmla="*/ 4832223 w 5978549"/>
              <a:gd name="connsiteY19" fmla="*/ 180417 h 1968131"/>
              <a:gd name="connsiteX20" fmla="*/ 4971125 w 5978549"/>
              <a:gd name="connsiteY20" fmla="*/ 170496 h 1968131"/>
              <a:gd name="connsiteX21" fmla="*/ 5149714 w 5978549"/>
              <a:gd name="connsiteY21" fmla="*/ 110969 h 1968131"/>
              <a:gd name="connsiteX22" fmla="*/ 5308460 w 5978549"/>
              <a:gd name="connsiteY22" fmla="*/ 110969 h 1968131"/>
              <a:gd name="connsiteX23" fmla="*/ 5417597 w 5978549"/>
              <a:gd name="connsiteY23" fmla="*/ 110969 h 1968131"/>
              <a:gd name="connsiteX24" fmla="*/ 5506892 w 5978549"/>
              <a:gd name="connsiteY24" fmla="*/ 110969 h 1968131"/>
              <a:gd name="connsiteX25" fmla="*/ 5536657 w 5978549"/>
              <a:gd name="connsiteY25" fmla="*/ 110969 h 1968131"/>
              <a:gd name="connsiteX26" fmla="*/ 5625951 w 5978549"/>
              <a:gd name="connsiteY26" fmla="*/ 1609064 h 1968131"/>
              <a:gd name="connsiteX27" fmla="*/ 536167 w 5978549"/>
              <a:gd name="connsiteY27" fmla="*/ 1807487 h 1968131"/>
              <a:gd name="connsiteX28" fmla="*/ 99617 w 5978549"/>
              <a:gd name="connsiteY28" fmla="*/ 845135 h 1968131"/>
              <a:gd name="connsiteX29" fmla="*/ 159146 w 5978549"/>
              <a:gd name="connsiteY29" fmla="*/ 299471 h 1968131"/>
              <a:gd name="connsiteX30" fmla="*/ 387343 w 5978549"/>
              <a:gd name="connsiteY30" fmla="*/ 289550 h 1968131"/>
              <a:gd name="connsiteX31" fmla="*/ 397265 w 5978549"/>
              <a:gd name="connsiteY31" fmla="*/ 269708 h 196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978549" h="1968131">
                <a:moveTo>
                  <a:pt x="268284" y="309392"/>
                </a:moveTo>
                <a:cubicBezTo>
                  <a:pt x="429510" y="280455"/>
                  <a:pt x="590736" y="251518"/>
                  <a:pt x="665148" y="249865"/>
                </a:cubicBezTo>
                <a:cubicBezTo>
                  <a:pt x="739560" y="248211"/>
                  <a:pt x="678377" y="294510"/>
                  <a:pt x="714756" y="299471"/>
                </a:cubicBezTo>
                <a:cubicBezTo>
                  <a:pt x="751135" y="304432"/>
                  <a:pt x="809012" y="258133"/>
                  <a:pt x="883424" y="279629"/>
                </a:cubicBezTo>
                <a:cubicBezTo>
                  <a:pt x="957836" y="301125"/>
                  <a:pt x="1108314" y="430100"/>
                  <a:pt x="1161229" y="428446"/>
                </a:cubicBezTo>
                <a:cubicBezTo>
                  <a:pt x="1214144" y="426792"/>
                  <a:pt x="1134771" y="286242"/>
                  <a:pt x="1200915" y="269707"/>
                </a:cubicBezTo>
                <a:cubicBezTo>
                  <a:pt x="1267059" y="253172"/>
                  <a:pt x="1482027" y="329235"/>
                  <a:pt x="1558093" y="329235"/>
                </a:cubicBezTo>
                <a:cubicBezTo>
                  <a:pt x="1634159" y="329235"/>
                  <a:pt x="1612662" y="274669"/>
                  <a:pt x="1657309" y="269708"/>
                </a:cubicBezTo>
                <a:cubicBezTo>
                  <a:pt x="1701956" y="264747"/>
                  <a:pt x="1769754" y="316006"/>
                  <a:pt x="1825976" y="299471"/>
                </a:cubicBezTo>
                <a:cubicBezTo>
                  <a:pt x="1882198" y="282936"/>
                  <a:pt x="1933460" y="178764"/>
                  <a:pt x="1994643" y="170496"/>
                </a:cubicBezTo>
                <a:cubicBezTo>
                  <a:pt x="2055826" y="162228"/>
                  <a:pt x="2117010" y="234983"/>
                  <a:pt x="2193076" y="249865"/>
                </a:cubicBezTo>
                <a:cubicBezTo>
                  <a:pt x="2269142" y="264747"/>
                  <a:pt x="2370011" y="248212"/>
                  <a:pt x="2451037" y="259787"/>
                </a:cubicBezTo>
                <a:cubicBezTo>
                  <a:pt x="2532063" y="271362"/>
                  <a:pt x="2503952" y="334195"/>
                  <a:pt x="2679234" y="319313"/>
                </a:cubicBezTo>
                <a:cubicBezTo>
                  <a:pt x="2854516" y="304431"/>
                  <a:pt x="3362171" y="185378"/>
                  <a:pt x="3502727" y="170496"/>
                </a:cubicBezTo>
                <a:cubicBezTo>
                  <a:pt x="3643283" y="155614"/>
                  <a:pt x="3459734" y="230023"/>
                  <a:pt x="3522571" y="230023"/>
                </a:cubicBezTo>
                <a:cubicBezTo>
                  <a:pt x="3585408" y="230023"/>
                  <a:pt x="3760690" y="167189"/>
                  <a:pt x="3879749" y="170496"/>
                </a:cubicBezTo>
                <a:cubicBezTo>
                  <a:pt x="3998808" y="173803"/>
                  <a:pt x="4109599" y="243251"/>
                  <a:pt x="4236926" y="249865"/>
                </a:cubicBezTo>
                <a:cubicBezTo>
                  <a:pt x="4364253" y="256479"/>
                  <a:pt x="4569300" y="220102"/>
                  <a:pt x="4643712" y="210181"/>
                </a:cubicBezTo>
                <a:cubicBezTo>
                  <a:pt x="4718124" y="200260"/>
                  <a:pt x="4651980" y="195299"/>
                  <a:pt x="4683399" y="190338"/>
                </a:cubicBezTo>
                <a:cubicBezTo>
                  <a:pt x="4714818" y="185377"/>
                  <a:pt x="4832223" y="180417"/>
                  <a:pt x="4832223" y="180417"/>
                </a:cubicBezTo>
                <a:cubicBezTo>
                  <a:pt x="4880177" y="177110"/>
                  <a:pt x="4918210" y="182071"/>
                  <a:pt x="4971125" y="170496"/>
                </a:cubicBezTo>
                <a:cubicBezTo>
                  <a:pt x="5024040" y="158921"/>
                  <a:pt x="5093492" y="120890"/>
                  <a:pt x="5149714" y="110969"/>
                </a:cubicBezTo>
                <a:cubicBezTo>
                  <a:pt x="5205936" y="101048"/>
                  <a:pt x="5308460" y="110969"/>
                  <a:pt x="5308460" y="110969"/>
                </a:cubicBezTo>
                <a:lnTo>
                  <a:pt x="5417597" y="110969"/>
                </a:lnTo>
                <a:lnTo>
                  <a:pt x="5506892" y="110969"/>
                </a:lnTo>
                <a:cubicBezTo>
                  <a:pt x="5526735" y="110969"/>
                  <a:pt x="5516814" y="-138713"/>
                  <a:pt x="5536657" y="110969"/>
                </a:cubicBezTo>
                <a:cubicBezTo>
                  <a:pt x="5556500" y="360651"/>
                  <a:pt x="6459366" y="1326311"/>
                  <a:pt x="5625951" y="1609064"/>
                </a:cubicBezTo>
                <a:cubicBezTo>
                  <a:pt x="4792536" y="1891817"/>
                  <a:pt x="1348085" y="2143153"/>
                  <a:pt x="536167" y="1807487"/>
                </a:cubicBezTo>
                <a:cubicBezTo>
                  <a:pt x="-275751" y="1471821"/>
                  <a:pt x="66545" y="1073322"/>
                  <a:pt x="99617" y="845135"/>
                </a:cubicBezTo>
                <a:cubicBezTo>
                  <a:pt x="132689" y="616948"/>
                  <a:pt x="111192" y="392068"/>
                  <a:pt x="159146" y="299471"/>
                </a:cubicBezTo>
                <a:cubicBezTo>
                  <a:pt x="207100" y="206874"/>
                  <a:pt x="347657" y="294510"/>
                  <a:pt x="387343" y="289550"/>
                </a:cubicBezTo>
                <a:cubicBezTo>
                  <a:pt x="427029" y="284590"/>
                  <a:pt x="397265" y="269708"/>
                  <a:pt x="397265" y="269708"/>
                </a:cubicBez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85857" y="4736336"/>
            <a:ext cx="110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insulation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471864" y="2964495"/>
            <a:ext cx="1056244" cy="131733"/>
            <a:chOff x="2480401" y="2639028"/>
            <a:chExt cx="1056244" cy="131733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480401" y="2639028"/>
              <a:ext cx="105624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490323" y="2639029"/>
              <a:ext cx="0" cy="1154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528108" y="2655290"/>
              <a:ext cx="0" cy="1154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5123125" y="2955397"/>
            <a:ext cx="1056244" cy="131733"/>
            <a:chOff x="2480401" y="2639028"/>
            <a:chExt cx="1056244" cy="131733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2480401" y="2639028"/>
              <a:ext cx="105624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490323" y="2639029"/>
              <a:ext cx="0" cy="1154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528108" y="2655290"/>
              <a:ext cx="0" cy="1154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3841445" y="2965319"/>
            <a:ext cx="1056244" cy="131733"/>
            <a:chOff x="2480401" y="2639028"/>
            <a:chExt cx="1056244" cy="131733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480401" y="2639028"/>
              <a:ext cx="105624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490323" y="2639029"/>
              <a:ext cx="0" cy="1154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528108" y="2655290"/>
              <a:ext cx="0" cy="1154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884630" y="138853"/>
            <a:ext cx="45766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ice chest or insulated cooler -- </a:t>
            </a:r>
          </a:p>
          <a:p>
            <a:r>
              <a:rPr lang="en-US" sz="2800" i="1" dirty="0" smtClean="0">
                <a:solidFill>
                  <a:srgbClr val="0000FF"/>
                </a:solidFill>
              </a:rPr>
              <a:t>use as crude a water bath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7" name="Trapezoid 6"/>
          <p:cNvSpPr/>
          <p:nvPr/>
        </p:nvSpPr>
        <p:spPr>
          <a:xfrm rot="10800000">
            <a:off x="2570094" y="3096228"/>
            <a:ext cx="876857" cy="1601474"/>
          </a:xfrm>
          <a:prstGeom prst="trapezoid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8" name="Trapezoid 7"/>
          <p:cNvSpPr/>
          <p:nvPr/>
        </p:nvSpPr>
        <p:spPr>
          <a:xfrm rot="10800000">
            <a:off x="5191487" y="3096228"/>
            <a:ext cx="876857" cy="1601474"/>
          </a:xfrm>
          <a:prstGeom prst="trapezoid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9" name="Trapezoid 8"/>
          <p:cNvSpPr/>
          <p:nvPr/>
        </p:nvSpPr>
        <p:spPr>
          <a:xfrm rot="10800000">
            <a:off x="3923092" y="3096228"/>
            <a:ext cx="876857" cy="1601474"/>
          </a:xfrm>
          <a:prstGeom prst="trapezoid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421361" y="1422668"/>
            <a:ext cx="501365" cy="367082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354623" y="1422668"/>
            <a:ext cx="501365" cy="367082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855988" y="4702629"/>
            <a:ext cx="5565373" cy="39086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619" y="3742412"/>
            <a:ext cx="435553" cy="7121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29420" y="3800526"/>
            <a:ext cx="400012" cy="65407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952" y="3800526"/>
            <a:ext cx="400012" cy="654074"/>
          </a:xfrm>
          <a:prstGeom prst="rect">
            <a:avLst/>
          </a:prstGeom>
        </p:spPr>
      </p:pic>
      <p:sp>
        <p:nvSpPr>
          <p:cNvPr id="44" name="Freeform 43"/>
          <p:cNvSpPr/>
          <p:nvPr/>
        </p:nvSpPr>
        <p:spPr>
          <a:xfrm>
            <a:off x="6959604" y="1092960"/>
            <a:ext cx="1335284" cy="3400823"/>
          </a:xfrm>
          <a:custGeom>
            <a:avLst/>
            <a:gdLst>
              <a:gd name="connsiteX0" fmla="*/ 927394 w 927394"/>
              <a:gd name="connsiteY0" fmla="*/ 0 h 2936663"/>
              <a:gd name="connsiteX1" fmla="*/ 193195 w 927394"/>
              <a:gd name="connsiteY1" fmla="*/ 178581 h 2936663"/>
              <a:gd name="connsiteX2" fmla="*/ 153509 w 927394"/>
              <a:gd name="connsiteY2" fmla="*/ 218266 h 2936663"/>
              <a:gd name="connsiteX3" fmla="*/ 4685 w 927394"/>
              <a:gd name="connsiteY3" fmla="*/ 1121091 h 2936663"/>
              <a:gd name="connsiteX4" fmla="*/ 34450 w 927394"/>
              <a:gd name="connsiteY4" fmla="*/ 2936663 h 2936663"/>
              <a:gd name="connsiteX0" fmla="*/ 923513 w 923513"/>
              <a:gd name="connsiteY0" fmla="*/ 0 h 2936663"/>
              <a:gd name="connsiteX1" fmla="*/ 189314 w 923513"/>
              <a:gd name="connsiteY1" fmla="*/ 178581 h 2936663"/>
              <a:gd name="connsiteX2" fmla="*/ 70255 w 923513"/>
              <a:gd name="connsiteY2" fmla="*/ 436531 h 2936663"/>
              <a:gd name="connsiteX3" fmla="*/ 804 w 923513"/>
              <a:gd name="connsiteY3" fmla="*/ 1121091 h 2936663"/>
              <a:gd name="connsiteX4" fmla="*/ 30569 w 923513"/>
              <a:gd name="connsiteY4" fmla="*/ 2936663 h 2936663"/>
              <a:gd name="connsiteX0" fmla="*/ 923513 w 923513"/>
              <a:gd name="connsiteY0" fmla="*/ 0 h 2936663"/>
              <a:gd name="connsiteX1" fmla="*/ 298452 w 923513"/>
              <a:gd name="connsiteY1" fmla="*/ 109133 h 2936663"/>
              <a:gd name="connsiteX2" fmla="*/ 70255 w 923513"/>
              <a:gd name="connsiteY2" fmla="*/ 436531 h 2936663"/>
              <a:gd name="connsiteX3" fmla="*/ 804 w 923513"/>
              <a:gd name="connsiteY3" fmla="*/ 1121091 h 2936663"/>
              <a:gd name="connsiteX4" fmla="*/ 30569 w 923513"/>
              <a:gd name="connsiteY4" fmla="*/ 2936663 h 293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513" h="2936663">
                <a:moveTo>
                  <a:pt x="923513" y="0"/>
                </a:moveTo>
                <a:cubicBezTo>
                  <a:pt x="678780" y="59527"/>
                  <a:pt x="440662" y="36378"/>
                  <a:pt x="298452" y="109133"/>
                </a:cubicBezTo>
                <a:cubicBezTo>
                  <a:pt x="156242" y="181888"/>
                  <a:pt x="119863" y="267871"/>
                  <a:pt x="70255" y="436531"/>
                </a:cubicBezTo>
                <a:cubicBezTo>
                  <a:pt x="20647" y="605191"/>
                  <a:pt x="7418" y="704402"/>
                  <a:pt x="804" y="1121091"/>
                </a:cubicBezTo>
                <a:cubicBezTo>
                  <a:pt x="-5810" y="1537780"/>
                  <a:pt x="30569" y="2936663"/>
                  <a:pt x="30569" y="2936663"/>
                </a:cubicBezTo>
              </a:path>
            </a:pathLst>
          </a:cu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8294888" y="541338"/>
            <a:ext cx="615140" cy="823456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32°C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6913392" y="4355388"/>
            <a:ext cx="167864" cy="1984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8314732" y="70087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32°C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33228" y="5362179"/>
            <a:ext cx="83768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glue cups to bottom of ice chest</a:t>
            </a:r>
          </a:p>
          <a:p>
            <a:endParaRPr lang="en-US" sz="2800" i="1" dirty="0"/>
          </a:p>
          <a:p>
            <a:r>
              <a:rPr lang="en-US" sz="2800" i="1" dirty="0" smtClean="0"/>
              <a:t>add </a:t>
            </a:r>
            <a:r>
              <a:rPr lang="en-US" sz="2800" i="1" dirty="0" smtClean="0">
                <a:solidFill>
                  <a:srgbClr val="FF0000"/>
                </a:solidFill>
              </a:rPr>
              <a:t>hot </a:t>
            </a:r>
            <a:r>
              <a:rPr lang="en-US" sz="2800" i="1" dirty="0" smtClean="0"/>
              <a:t>or </a:t>
            </a:r>
            <a:r>
              <a:rPr lang="en-US" sz="2800" i="1" dirty="0" smtClean="0">
                <a:solidFill>
                  <a:srgbClr val="0000FF"/>
                </a:solidFill>
              </a:rPr>
              <a:t>cold</a:t>
            </a:r>
            <a:r>
              <a:rPr lang="en-US" sz="2800" i="1" dirty="0" smtClean="0"/>
              <a:t> water as needed to control temperature</a:t>
            </a:r>
            <a:endParaRPr lang="en-US" sz="2800" i="1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2570093" y="4736336"/>
            <a:ext cx="436154" cy="740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674913" y="290851"/>
            <a:ext cx="1181076" cy="1195958"/>
            <a:chOff x="367440" y="4454601"/>
            <a:chExt cx="987183" cy="1009951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452768" flipH="1">
              <a:off x="356056" y="4465985"/>
              <a:ext cx="1009951" cy="987183"/>
            </a:xfrm>
            <a:prstGeom prst="rect">
              <a:avLst/>
            </a:prstGeom>
          </p:spPr>
        </p:pic>
        <p:sp>
          <p:nvSpPr>
            <p:cNvPr id="43" name="Freeform 42"/>
            <p:cNvSpPr/>
            <p:nvPr/>
          </p:nvSpPr>
          <p:spPr>
            <a:xfrm>
              <a:off x="419449" y="4670346"/>
              <a:ext cx="791286" cy="711433"/>
            </a:xfrm>
            <a:custGeom>
              <a:avLst/>
              <a:gdLst>
                <a:gd name="connsiteX0" fmla="*/ 3683335 w 4905463"/>
                <a:gd name="connsiteY0" fmla="*/ 0 h 4008997"/>
                <a:gd name="connsiteX1" fmla="*/ 4140535 w 4905463"/>
                <a:gd name="connsiteY1" fmla="*/ 838200 h 4008997"/>
                <a:gd name="connsiteX2" fmla="*/ 4369135 w 4905463"/>
                <a:gd name="connsiteY2" fmla="*/ 1155700 h 4008997"/>
                <a:gd name="connsiteX3" fmla="*/ 4610435 w 4905463"/>
                <a:gd name="connsiteY3" fmla="*/ 1358900 h 4008997"/>
                <a:gd name="connsiteX4" fmla="*/ 4902535 w 4905463"/>
                <a:gd name="connsiteY4" fmla="*/ 1638300 h 4008997"/>
                <a:gd name="connsiteX5" fmla="*/ 4419935 w 4905463"/>
                <a:gd name="connsiteY5" fmla="*/ 1663700 h 4008997"/>
                <a:gd name="connsiteX6" fmla="*/ 3975435 w 4905463"/>
                <a:gd name="connsiteY6" fmla="*/ 1943100 h 4008997"/>
                <a:gd name="connsiteX7" fmla="*/ 3759535 w 4905463"/>
                <a:gd name="connsiteY7" fmla="*/ 2324100 h 4008997"/>
                <a:gd name="connsiteX8" fmla="*/ 3594435 w 4905463"/>
                <a:gd name="connsiteY8" fmla="*/ 2743200 h 4008997"/>
                <a:gd name="connsiteX9" fmla="*/ 3391235 w 4905463"/>
                <a:gd name="connsiteY9" fmla="*/ 3073400 h 4008997"/>
                <a:gd name="connsiteX10" fmla="*/ 3099135 w 4905463"/>
                <a:gd name="connsiteY10" fmla="*/ 3416300 h 4008997"/>
                <a:gd name="connsiteX11" fmla="*/ 2794335 w 4905463"/>
                <a:gd name="connsiteY11" fmla="*/ 3644900 h 4008997"/>
                <a:gd name="connsiteX12" fmla="*/ 2362535 w 4905463"/>
                <a:gd name="connsiteY12" fmla="*/ 3860800 h 4008997"/>
                <a:gd name="connsiteX13" fmla="*/ 1905335 w 4905463"/>
                <a:gd name="connsiteY13" fmla="*/ 3975100 h 4008997"/>
                <a:gd name="connsiteX14" fmla="*/ 1460835 w 4905463"/>
                <a:gd name="connsiteY14" fmla="*/ 3987800 h 4008997"/>
                <a:gd name="connsiteX15" fmla="*/ 1003635 w 4905463"/>
                <a:gd name="connsiteY15" fmla="*/ 3708400 h 4008997"/>
                <a:gd name="connsiteX16" fmla="*/ 622635 w 4905463"/>
                <a:gd name="connsiteY16" fmla="*/ 3289300 h 4008997"/>
                <a:gd name="connsiteX17" fmla="*/ 508335 w 4905463"/>
                <a:gd name="connsiteY17" fmla="*/ 3136900 h 4008997"/>
                <a:gd name="connsiteX18" fmla="*/ 381335 w 4905463"/>
                <a:gd name="connsiteY18" fmla="*/ 2794000 h 4008997"/>
                <a:gd name="connsiteX19" fmla="*/ 127335 w 4905463"/>
                <a:gd name="connsiteY19" fmla="*/ 2336800 h 4008997"/>
                <a:gd name="connsiteX20" fmla="*/ 335 w 4905463"/>
                <a:gd name="connsiteY20" fmla="*/ 2006600 h 4008997"/>
                <a:gd name="connsiteX21" fmla="*/ 101935 w 4905463"/>
                <a:gd name="connsiteY21" fmla="*/ 1638300 h 4008997"/>
                <a:gd name="connsiteX22" fmla="*/ 419435 w 4905463"/>
                <a:gd name="connsiteY22" fmla="*/ 1244600 h 4008997"/>
                <a:gd name="connsiteX23" fmla="*/ 736935 w 4905463"/>
                <a:gd name="connsiteY23" fmla="*/ 889000 h 4008997"/>
                <a:gd name="connsiteX24" fmla="*/ 1422735 w 4905463"/>
                <a:gd name="connsiteY24" fmla="*/ 647700 h 4008997"/>
                <a:gd name="connsiteX25" fmla="*/ 1981535 w 4905463"/>
                <a:gd name="connsiteY25" fmla="*/ 596900 h 4008997"/>
                <a:gd name="connsiteX26" fmla="*/ 2476835 w 4905463"/>
                <a:gd name="connsiteY26" fmla="*/ 635000 h 4008997"/>
                <a:gd name="connsiteX27" fmla="*/ 2959435 w 4905463"/>
                <a:gd name="connsiteY27" fmla="*/ 584200 h 4008997"/>
                <a:gd name="connsiteX28" fmla="*/ 3251535 w 4905463"/>
                <a:gd name="connsiteY28" fmla="*/ 508000 h 4008997"/>
                <a:gd name="connsiteX29" fmla="*/ 3416635 w 4905463"/>
                <a:gd name="connsiteY29" fmla="*/ 342900 h 4008997"/>
                <a:gd name="connsiteX30" fmla="*/ 3581735 w 4905463"/>
                <a:gd name="connsiteY30" fmla="*/ 190500 h 4008997"/>
                <a:gd name="connsiteX31" fmla="*/ 3772235 w 4905463"/>
                <a:gd name="connsiteY31" fmla="*/ 25400 h 4008997"/>
                <a:gd name="connsiteX0" fmla="*/ 3683335 w 4905463"/>
                <a:gd name="connsiteY0" fmla="*/ 0 h 4008997"/>
                <a:gd name="connsiteX1" fmla="*/ 4178635 w 4905463"/>
                <a:gd name="connsiteY1" fmla="*/ 812800 h 4008997"/>
                <a:gd name="connsiteX2" fmla="*/ 4369135 w 4905463"/>
                <a:gd name="connsiteY2" fmla="*/ 1155700 h 4008997"/>
                <a:gd name="connsiteX3" fmla="*/ 4610435 w 4905463"/>
                <a:gd name="connsiteY3" fmla="*/ 1358900 h 4008997"/>
                <a:gd name="connsiteX4" fmla="*/ 4902535 w 4905463"/>
                <a:gd name="connsiteY4" fmla="*/ 1638300 h 4008997"/>
                <a:gd name="connsiteX5" fmla="*/ 4419935 w 4905463"/>
                <a:gd name="connsiteY5" fmla="*/ 1663700 h 4008997"/>
                <a:gd name="connsiteX6" fmla="*/ 3975435 w 4905463"/>
                <a:gd name="connsiteY6" fmla="*/ 1943100 h 4008997"/>
                <a:gd name="connsiteX7" fmla="*/ 3759535 w 4905463"/>
                <a:gd name="connsiteY7" fmla="*/ 2324100 h 4008997"/>
                <a:gd name="connsiteX8" fmla="*/ 3594435 w 4905463"/>
                <a:gd name="connsiteY8" fmla="*/ 2743200 h 4008997"/>
                <a:gd name="connsiteX9" fmla="*/ 3391235 w 4905463"/>
                <a:gd name="connsiteY9" fmla="*/ 3073400 h 4008997"/>
                <a:gd name="connsiteX10" fmla="*/ 3099135 w 4905463"/>
                <a:gd name="connsiteY10" fmla="*/ 3416300 h 4008997"/>
                <a:gd name="connsiteX11" fmla="*/ 2794335 w 4905463"/>
                <a:gd name="connsiteY11" fmla="*/ 3644900 h 4008997"/>
                <a:gd name="connsiteX12" fmla="*/ 2362535 w 4905463"/>
                <a:gd name="connsiteY12" fmla="*/ 3860800 h 4008997"/>
                <a:gd name="connsiteX13" fmla="*/ 1905335 w 4905463"/>
                <a:gd name="connsiteY13" fmla="*/ 3975100 h 4008997"/>
                <a:gd name="connsiteX14" fmla="*/ 1460835 w 4905463"/>
                <a:gd name="connsiteY14" fmla="*/ 3987800 h 4008997"/>
                <a:gd name="connsiteX15" fmla="*/ 1003635 w 4905463"/>
                <a:gd name="connsiteY15" fmla="*/ 3708400 h 4008997"/>
                <a:gd name="connsiteX16" fmla="*/ 622635 w 4905463"/>
                <a:gd name="connsiteY16" fmla="*/ 3289300 h 4008997"/>
                <a:gd name="connsiteX17" fmla="*/ 508335 w 4905463"/>
                <a:gd name="connsiteY17" fmla="*/ 3136900 h 4008997"/>
                <a:gd name="connsiteX18" fmla="*/ 381335 w 4905463"/>
                <a:gd name="connsiteY18" fmla="*/ 2794000 h 4008997"/>
                <a:gd name="connsiteX19" fmla="*/ 127335 w 4905463"/>
                <a:gd name="connsiteY19" fmla="*/ 2336800 h 4008997"/>
                <a:gd name="connsiteX20" fmla="*/ 335 w 4905463"/>
                <a:gd name="connsiteY20" fmla="*/ 2006600 h 4008997"/>
                <a:gd name="connsiteX21" fmla="*/ 101935 w 4905463"/>
                <a:gd name="connsiteY21" fmla="*/ 1638300 h 4008997"/>
                <a:gd name="connsiteX22" fmla="*/ 419435 w 4905463"/>
                <a:gd name="connsiteY22" fmla="*/ 1244600 h 4008997"/>
                <a:gd name="connsiteX23" fmla="*/ 736935 w 4905463"/>
                <a:gd name="connsiteY23" fmla="*/ 889000 h 4008997"/>
                <a:gd name="connsiteX24" fmla="*/ 1422735 w 4905463"/>
                <a:gd name="connsiteY24" fmla="*/ 647700 h 4008997"/>
                <a:gd name="connsiteX25" fmla="*/ 1981535 w 4905463"/>
                <a:gd name="connsiteY25" fmla="*/ 596900 h 4008997"/>
                <a:gd name="connsiteX26" fmla="*/ 2476835 w 4905463"/>
                <a:gd name="connsiteY26" fmla="*/ 635000 h 4008997"/>
                <a:gd name="connsiteX27" fmla="*/ 2959435 w 4905463"/>
                <a:gd name="connsiteY27" fmla="*/ 584200 h 4008997"/>
                <a:gd name="connsiteX28" fmla="*/ 3251535 w 4905463"/>
                <a:gd name="connsiteY28" fmla="*/ 508000 h 4008997"/>
                <a:gd name="connsiteX29" fmla="*/ 3416635 w 4905463"/>
                <a:gd name="connsiteY29" fmla="*/ 342900 h 4008997"/>
                <a:gd name="connsiteX30" fmla="*/ 3581735 w 4905463"/>
                <a:gd name="connsiteY30" fmla="*/ 190500 h 4008997"/>
                <a:gd name="connsiteX31" fmla="*/ 3772235 w 4905463"/>
                <a:gd name="connsiteY31" fmla="*/ 25400 h 4008997"/>
                <a:gd name="connsiteX0" fmla="*/ 3683335 w 4905395"/>
                <a:gd name="connsiteY0" fmla="*/ 0 h 4008997"/>
                <a:gd name="connsiteX1" fmla="*/ 4178635 w 4905395"/>
                <a:gd name="connsiteY1" fmla="*/ 812800 h 4008997"/>
                <a:gd name="connsiteX2" fmla="*/ 4407235 w 4905395"/>
                <a:gd name="connsiteY2" fmla="*/ 1117600 h 4008997"/>
                <a:gd name="connsiteX3" fmla="*/ 4610435 w 4905395"/>
                <a:gd name="connsiteY3" fmla="*/ 1358900 h 4008997"/>
                <a:gd name="connsiteX4" fmla="*/ 4902535 w 4905395"/>
                <a:gd name="connsiteY4" fmla="*/ 1638300 h 4008997"/>
                <a:gd name="connsiteX5" fmla="*/ 4419935 w 4905395"/>
                <a:gd name="connsiteY5" fmla="*/ 1663700 h 4008997"/>
                <a:gd name="connsiteX6" fmla="*/ 3975435 w 4905395"/>
                <a:gd name="connsiteY6" fmla="*/ 1943100 h 4008997"/>
                <a:gd name="connsiteX7" fmla="*/ 3759535 w 4905395"/>
                <a:gd name="connsiteY7" fmla="*/ 2324100 h 4008997"/>
                <a:gd name="connsiteX8" fmla="*/ 3594435 w 4905395"/>
                <a:gd name="connsiteY8" fmla="*/ 2743200 h 4008997"/>
                <a:gd name="connsiteX9" fmla="*/ 3391235 w 4905395"/>
                <a:gd name="connsiteY9" fmla="*/ 3073400 h 4008997"/>
                <a:gd name="connsiteX10" fmla="*/ 3099135 w 4905395"/>
                <a:gd name="connsiteY10" fmla="*/ 3416300 h 4008997"/>
                <a:gd name="connsiteX11" fmla="*/ 2794335 w 4905395"/>
                <a:gd name="connsiteY11" fmla="*/ 3644900 h 4008997"/>
                <a:gd name="connsiteX12" fmla="*/ 2362535 w 4905395"/>
                <a:gd name="connsiteY12" fmla="*/ 3860800 h 4008997"/>
                <a:gd name="connsiteX13" fmla="*/ 1905335 w 4905395"/>
                <a:gd name="connsiteY13" fmla="*/ 3975100 h 4008997"/>
                <a:gd name="connsiteX14" fmla="*/ 1460835 w 4905395"/>
                <a:gd name="connsiteY14" fmla="*/ 3987800 h 4008997"/>
                <a:gd name="connsiteX15" fmla="*/ 1003635 w 4905395"/>
                <a:gd name="connsiteY15" fmla="*/ 3708400 h 4008997"/>
                <a:gd name="connsiteX16" fmla="*/ 622635 w 4905395"/>
                <a:gd name="connsiteY16" fmla="*/ 3289300 h 4008997"/>
                <a:gd name="connsiteX17" fmla="*/ 508335 w 4905395"/>
                <a:gd name="connsiteY17" fmla="*/ 3136900 h 4008997"/>
                <a:gd name="connsiteX18" fmla="*/ 381335 w 4905395"/>
                <a:gd name="connsiteY18" fmla="*/ 2794000 h 4008997"/>
                <a:gd name="connsiteX19" fmla="*/ 127335 w 4905395"/>
                <a:gd name="connsiteY19" fmla="*/ 2336800 h 4008997"/>
                <a:gd name="connsiteX20" fmla="*/ 335 w 4905395"/>
                <a:gd name="connsiteY20" fmla="*/ 2006600 h 4008997"/>
                <a:gd name="connsiteX21" fmla="*/ 101935 w 4905395"/>
                <a:gd name="connsiteY21" fmla="*/ 1638300 h 4008997"/>
                <a:gd name="connsiteX22" fmla="*/ 419435 w 4905395"/>
                <a:gd name="connsiteY22" fmla="*/ 1244600 h 4008997"/>
                <a:gd name="connsiteX23" fmla="*/ 736935 w 4905395"/>
                <a:gd name="connsiteY23" fmla="*/ 889000 h 4008997"/>
                <a:gd name="connsiteX24" fmla="*/ 1422735 w 4905395"/>
                <a:gd name="connsiteY24" fmla="*/ 647700 h 4008997"/>
                <a:gd name="connsiteX25" fmla="*/ 1981535 w 4905395"/>
                <a:gd name="connsiteY25" fmla="*/ 596900 h 4008997"/>
                <a:gd name="connsiteX26" fmla="*/ 2476835 w 4905395"/>
                <a:gd name="connsiteY26" fmla="*/ 635000 h 4008997"/>
                <a:gd name="connsiteX27" fmla="*/ 2959435 w 4905395"/>
                <a:gd name="connsiteY27" fmla="*/ 584200 h 4008997"/>
                <a:gd name="connsiteX28" fmla="*/ 3251535 w 4905395"/>
                <a:gd name="connsiteY28" fmla="*/ 508000 h 4008997"/>
                <a:gd name="connsiteX29" fmla="*/ 3416635 w 4905395"/>
                <a:gd name="connsiteY29" fmla="*/ 342900 h 4008997"/>
                <a:gd name="connsiteX30" fmla="*/ 3581735 w 4905395"/>
                <a:gd name="connsiteY30" fmla="*/ 190500 h 4008997"/>
                <a:gd name="connsiteX31" fmla="*/ 3772235 w 4905395"/>
                <a:gd name="connsiteY31" fmla="*/ 25400 h 4008997"/>
                <a:gd name="connsiteX0" fmla="*/ 3683335 w 4905395"/>
                <a:gd name="connsiteY0" fmla="*/ 0 h 4037200"/>
                <a:gd name="connsiteX1" fmla="*/ 4178635 w 4905395"/>
                <a:gd name="connsiteY1" fmla="*/ 812800 h 4037200"/>
                <a:gd name="connsiteX2" fmla="*/ 4407235 w 4905395"/>
                <a:gd name="connsiteY2" fmla="*/ 1117600 h 4037200"/>
                <a:gd name="connsiteX3" fmla="*/ 4610435 w 4905395"/>
                <a:gd name="connsiteY3" fmla="*/ 1358900 h 4037200"/>
                <a:gd name="connsiteX4" fmla="*/ 4902535 w 4905395"/>
                <a:gd name="connsiteY4" fmla="*/ 1638300 h 4037200"/>
                <a:gd name="connsiteX5" fmla="*/ 4419935 w 4905395"/>
                <a:gd name="connsiteY5" fmla="*/ 1663700 h 4037200"/>
                <a:gd name="connsiteX6" fmla="*/ 3975435 w 4905395"/>
                <a:gd name="connsiteY6" fmla="*/ 1943100 h 4037200"/>
                <a:gd name="connsiteX7" fmla="*/ 3759535 w 4905395"/>
                <a:gd name="connsiteY7" fmla="*/ 2324100 h 4037200"/>
                <a:gd name="connsiteX8" fmla="*/ 3594435 w 4905395"/>
                <a:gd name="connsiteY8" fmla="*/ 2743200 h 4037200"/>
                <a:gd name="connsiteX9" fmla="*/ 3391235 w 4905395"/>
                <a:gd name="connsiteY9" fmla="*/ 3073400 h 4037200"/>
                <a:gd name="connsiteX10" fmla="*/ 3099135 w 4905395"/>
                <a:gd name="connsiteY10" fmla="*/ 3416300 h 4037200"/>
                <a:gd name="connsiteX11" fmla="*/ 2794335 w 4905395"/>
                <a:gd name="connsiteY11" fmla="*/ 3644900 h 4037200"/>
                <a:gd name="connsiteX12" fmla="*/ 2362535 w 4905395"/>
                <a:gd name="connsiteY12" fmla="*/ 3860800 h 4037200"/>
                <a:gd name="connsiteX13" fmla="*/ 1905335 w 4905395"/>
                <a:gd name="connsiteY13" fmla="*/ 4025900 h 4037200"/>
                <a:gd name="connsiteX14" fmla="*/ 1460835 w 4905395"/>
                <a:gd name="connsiteY14" fmla="*/ 3987800 h 4037200"/>
                <a:gd name="connsiteX15" fmla="*/ 1003635 w 4905395"/>
                <a:gd name="connsiteY15" fmla="*/ 3708400 h 4037200"/>
                <a:gd name="connsiteX16" fmla="*/ 622635 w 4905395"/>
                <a:gd name="connsiteY16" fmla="*/ 3289300 h 4037200"/>
                <a:gd name="connsiteX17" fmla="*/ 508335 w 4905395"/>
                <a:gd name="connsiteY17" fmla="*/ 3136900 h 4037200"/>
                <a:gd name="connsiteX18" fmla="*/ 381335 w 4905395"/>
                <a:gd name="connsiteY18" fmla="*/ 2794000 h 4037200"/>
                <a:gd name="connsiteX19" fmla="*/ 127335 w 4905395"/>
                <a:gd name="connsiteY19" fmla="*/ 2336800 h 4037200"/>
                <a:gd name="connsiteX20" fmla="*/ 335 w 4905395"/>
                <a:gd name="connsiteY20" fmla="*/ 2006600 h 4037200"/>
                <a:gd name="connsiteX21" fmla="*/ 101935 w 4905395"/>
                <a:gd name="connsiteY21" fmla="*/ 1638300 h 4037200"/>
                <a:gd name="connsiteX22" fmla="*/ 419435 w 4905395"/>
                <a:gd name="connsiteY22" fmla="*/ 1244600 h 4037200"/>
                <a:gd name="connsiteX23" fmla="*/ 736935 w 4905395"/>
                <a:gd name="connsiteY23" fmla="*/ 889000 h 4037200"/>
                <a:gd name="connsiteX24" fmla="*/ 1422735 w 4905395"/>
                <a:gd name="connsiteY24" fmla="*/ 647700 h 4037200"/>
                <a:gd name="connsiteX25" fmla="*/ 1981535 w 4905395"/>
                <a:gd name="connsiteY25" fmla="*/ 596900 h 4037200"/>
                <a:gd name="connsiteX26" fmla="*/ 2476835 w 4905395"/>
                <a:gd name="connsiteY26" fmla="*/ 635000 h 4037200"/>
                <a:gd name="connsiteX27" fmla="*/ 2959435 w 4905395"/>
                <a:gd name="connsiteY27" fmla="*/ 584200 h 4037200"/>
                <a:gd name="connsiteX28" fmla="*/ 3251535 w 4905395"/>
                <a:gd name="connsiteY28" fmla="*/ 508000 h 4037200"/>
                <a:gd name="connsiteX29" fmla="*/ 3416635 w 4905395"/>
                <a:gd name="connsiteY29" fmla="*/ 342900 h 4037200"/>
                <a:gd name="connsiteX30" fmla="*/ 3581735 w 4905395"/>
                <a:gd name="connsiteY30" fmla="*/ 190500 h 4037200"/>
                <a:gd name="connsiteX31" fmla="*/ 3772235 w 4905395"/>
                <a:gd name="connsiteY31" fmla="*/ 25400 h 4037200"/>
                <a:gd name="connsiteX0" fmla="*/ 3683335 w 4905395"/>
                <a:gd name="connsiteY0" fmla="*/ 0 h 4025900"/>
                <a:gd name="connsiteX1" fmla="*/ 4178635 w 4905395"/>
                <a:gd name="connsiteY1" fmla="*/ 812800 h 4025900"/>
                <a:gd name="connsiteX2" fmla="*/ 4407235 w 4905395"/>
                <a:gd name="connsiteY2" fmla="*/ 1117600 h 4025900"/>
                <a:gd name="connsiteX3" fmla="*/ 4610435 w 4905395"/>
                <a:gd name="connsiteY3" fmla="*/ 1358900 h 4025900"/>
                <a:gd name="connsiteX4" fmla="*/ 4902535 w 4905395"/>
                <a:gd name="connsiteY4" fmla="*/ 1638300 h 4025900"/>
                <a:gd name="connsiteX5" fmla="*/ 4419935 w 4905395"/>
                <a:gd name="connsiteY5" fmla="*/ 1663700 h 4025900"/>
                <a:gd name="connsiteX6" fmla="*/ 3975435 w 4905395"/>
                <a:gd name="connsiteY6" fmla="*/ 1943100 h 4025900"/>
                <a:gd name="connsiteX7" fmla="*/ 3759535 w 4905395"/>
                <a:gd name="connsiteY7" fmla="*/ 2324100 h 4025900"/>
                <a:gd name="connsiteX8" fmla="*/ 3594435 w 4905395"/>
                <a:gd name="connsiteY8" fmla="*/ 2743200 h 4025900"/>
                <a:gd name="connsiteX9" fmla="*/ 3391235 w 4905395"/>
                <a:gd name="connsiteY9" fmla="*/ 3073400 h 4025900"/>
                <a:gd name="connsiteX10" fmla="*/ 3099135 w 4905395"/>
                <a:gd name="connsiteY10" fmla="*/ 3416300 h 4025900"/>
                <a:gd name="connsiteX11" fmla="*/ 2794335 w 4905395"/>
                <a:gd name="connsiteY11" fmla="*/ 3644900 h 4025900"/>
                <a:gd name="connsiteX12" fmla="*/ 2362535 w 4905395"/>
                <a:gd name="connsiteY12" fmla="*/ 3860800 h 4025900"/>
                <a:gd name="connsiteX13" fmla="*/ 1905335 w 4905395"/>
                <a:gd name="connsiteY13" fmla="*/ 4025900 h 4025900"/>
                <a:gd name="connsiteX14" fmla="*/ 1181435 w 4905395"/>
                <a:gd name="connsiteY14" fmla="*/ 3860800 h 4025900"/>
                <a:gd name="connsiteX15" fmla="*/ 1003635 w 4905395"/>
                <a:gd name="connsiteY15" fmla="*/ 3708400 h 4025900"/>
                <a:gd name="connsiteX16" fmla="*/ 622635 w 4905395"/>
                <a:gd name="connsiteY16" fmla="*/ 3289300 h 4025900"/>
                <a:gd name="connsiteX17" fmla="*/ 508335 w 4905395"/>
                <a:gd name="connsiteY17" fmla="*/ 3136900 h 4025900"/>
                <a:gd name="connsiteX18" fmla="*/ 381335 w 4905395"/>
                <a:gd name="connsiteY18" fmla="*/ 2794000 h 4025900"/>
                <a:gd name="connsiteX19" fmla="*/ 127335 w 4905395"/>
                <a:gd name="connsiteY19" fmla="*/ 2336800 h 4025900"/>
                <a:gd name="connsiteX20" fmla="*/ 335 w 4905395"/>
                <a:gd name="connsiteY20" fmla="*/ 2006600 h 4025900"/>
                <a:gd name="connsiteX21" fmla="*/ 101935 w 4905395"/>
                <a:gd name="connsiteY21" fmla="*/ 1638300 h 4025900"/>
                <a:gd name="connsiteX22" fmla="*/ 419435 w 4905395"/>
                <a:gd name="connsiteY22" fmla="*/ 1244600 h 4025900"/>
                <a:gd name="connsiteX23" fmla="*/ 736935 w 4905395"/>
                <a:gd name="connsiteY23" fmla="*/ 889000 h 4025900"/>
                <a:gd name="connsiteX24" fmla="*/ 1422735 w 4905395"/>
                <a:gd name="connsiteY24" fmla="*/ 647700 h 4025900"/>
                <a:gd name="connsiteX25" fmla="*/ 1981535 w 4905395"/>
                <a:gd name="connsiteY25" fmla="*/ 596900 h 4025900"/>
                <a:gd name="connsiteX26" fmla="*/ 2476835 w 4905395"/>
                <a:gd name="connsiteY26" fmla="*/ 635000 h 4025900"/>
                <a:gd name="connsiteX27" fmla="*/ 2959435 w 4905395"/>
                <a:gd name="connsiteY27" fmla="*/ 584200 h 4025900"/>
                <a:gd name="connsiteX28" fmla="*/ 3251535 w 4905395"/>
                <a:gd name="connsiteY28" fmla="*/ 508000 h 4025900"/>
                <a:gd name="connsiteX29" fmla="*/ 3416635 w 4905395"/>
                <a:gd name="connsiteY29" fmla="*/ 342900 h 4025900"/>
                <a:gd name="connsiteX30" fmla="*/ 3581735 w 4905395"/>
                <a:gd name="connsiteY30" fmla="*/ 190500 h 4025900"/>
                <a:gd name="connsiteX31" fmla="*/ 3772235 w 4905395"/>
                <a:gd name="connsiteY31" fmla="*/ 25400 h 4025900"/>
                <a:gd name="connsiteX0" fmla="*/ 3683335 w 4905395"/>
                <a:gd name="connsiteY0" fmla="*/ 0 h 4025900"/>
                <a:gd name="connsiteX1" fmla="*/ 4178635 w 4905395"/>
                <a:gd name="connsiteY1" fmla="*/ 812800 h 4025900"/>
                <a:gd name="connsiteX2" fmla="*/ 4407235 w 4905395"/>
                <a:gd name="connsiteY2" fmla="*/ 1117600 h 4025900"/>
                <a:gd name="connsiteX3" fmla="*/ 4610435 w 4905395"/>
                <a:gd name="connsiteY3" fmla="*/ 1358900 h 4025900"/>
                <a:gd name="connsiteX4" fmla="*/ 4902535 w 4905395"/>
                <a:gd name="connsiteY4" fmla="*/ 1638300 h 4025900"/>
                <a:gd name="connsiteX5" fmla="*/ 4419935 w 4905395"/>
                <a:gd name="connsiteY5" fmla="*/ 1663700 h 4025900"/>
                <a:gd name="connsiteX6" fmla="*/ 3975435 w 4905395"/>
                <a:gd name="connsiteY6" fmla="*/ 1943100 h 4025900"/>
                <a:gd name="connsiteX7" fmla="*/ 3759535 w 4905395"/>
                <a:gd name="connsiteY7" fmla="*/ 2324100 h 4025900"/>
                <a:gd name="connsiteX8" fmla="*/ 3594435 w 4905395"/>
                <a:gd name="connsiteY8" fmla="*/ 2743200 h 4025900"/>
                <a:gd name="connsiteX9" fmla="*/ 3391235 w 4905395"/>
                <a:gd name="connsiteY9" fmla="*/ 3073400 h 4025900"/>
                <a:gd name="connsiteX10" fmla="*/ 3099135 w 4905395"/>
                <a:gd name="connsiteY10" fmla="*/ 3416300 h 4025900"/>
                <a:gd name="connsiteX11" fmla="*/ 2794335 w 4905395"/>
                <a:gd name="connsiteY11" fmla="*/ 3644900 h 4025900"/>
                <a:gd name="connsiteX12" fmla="*/ 2362535 w 4905395"/>
                <a:gd name="connsiteY12" fmla="*/ 3860800 h 4025900"/>
                <a:gd name="connsiteX13" fmla="*/ 1905335 w 4905395"/>
                <a:gd name="connsiteY13" fmla="*/ 4025900 h 4025900"/>
                <a:gd name="connsiteX14" fmla="*/ 1181435 w 4905395"/>
                <a:gd name="connsiteY14" fmla="*/ 3860800 h 4025900"/>
                <a:gd name="connsiteX15" fmla="*/ 1003635 w 4905395"/>
                <a:gd name="connsiteY15" fmla="*/ 3708400 h 4025900"/>
                <a:gd name="connsiteX16" fmla="*/ 622635 w 4905395"/>
                <a:gd name="connsiteY16" fmla="*/ 3289300 h 4025900"/>
                <a:gd name="connsiteX17" fmla="*/ 508335 w 4905395"/>
                <a:gd name="connsiteY17" fmla="*/ 3136900 h 4025900"/>
                <a:gd name="connsiteX18" fmla="*/ 305135 w 4905395"/>
                <a:gd name="connsiteY18" fmla="*/ 2806700 h 4025900"/>
                <a:gd name="connsiteX19" fmla="*/ 127335 w 4905395"/>
                <a:gd name="connsiteY19" fmla="*/ 2336800 h 4025900"/>
                <a:gd name="connsiteX20" fmla="*/ 335 w 4905395"/>
                <a:gd name="connsiteY20" fmla="*/ 2006600 h 4025900"/>
                <a:gd name="connsiteX21" fmla="*/ 101935 w 4905395"/>
                <a:gd name="connsiteY21" fmla="*/ 1638300 h 4025900"/>
                <a:gd name="connsiteX22" fmla="*/ 419435 w 4905395"/>
                <a:gd name="connsiteY22" fmla="*/ 1244600 h 4025900"/>
                <a:gd name="connsiteX23" fmla="*/ 736935 w 4905395"/>
                <a:gd name="connsiteY23" fmla="*/ 889000 h 4025900"/>
                <a:gd name="connsiteX24" fmla="*/ 1422735 w 4905395"/>
                <a:gd name="connsiteY24" fmla="*/ 647700 h 4025900"/>
                <a:gd name="connsiteX25" fmla="*/ 1981535 w 4905395"/>
                <a:gd name="connsiteY25" fmla="*/ 596900 h 4025900"/>
                <a:gd name="connsiteX26" fmla="*/ 2476835 w 4905395"/>
                <a:gd name="connsiteY26" fmla="*/ 635000 h 4025900"/>
                <a:gd name="connsiteX27" fmla="*/ 2959435 w 4905395"/>
                <a:gd name="connsiteY27" fmla="*/ 584200 h 4025900"/>
                <a:gd name="connsiteX28" fmla="*/ 3251535 w 4905395"/>
                <a:gd name="connsiteY28" fmla="*/ 508000 h 4025900"/>
                <a:gd name="connsiteX29" fmla="*/ 3416635 w 4905395"/>
                <a:gd name="connsiteY29" fmla="*/ 342900 h 4025900"/>
                <a:gd name="connsiteX30" fmla="*/ 3581735 w 4905395"/>
                <a:gd name="connsiteY30" fmla="*/ 190500 h 4025900"/>
                <a:gd name="connsiteX31" fmla="*/ 3772235 w 4905395"/>
                <a:gd name="connsiteY31" fmla="*/ 25400 h 4025900"/>
                <a:gd name="connsiteX0" fmla="*/ 3683335 w 4905395"/>
                <a:gd name="connsiteY0" fmla="*/ 0 h 4074452"/>
                <a:gd name="connsiteX1" fmla="*/ 4178635 w 4905395"/>
                <a:gd name="connsiteY1" fmla="*/ 812800 h 4074452"/>
                <a:gd name="connsiteX2" fmla="*/ 4407235 w 4905395"/>
                <a:gd name="connsiteY2" fmla="*/ 1117600 h 4074452"/>
                <a:gd name="connsiteX3" fmla="*/ 4610435 w 4905395"/>
                <a:gd name="connsiteY3" fmla="*/ 1358900 h 4074452"/>
                <a:gd name="connsiteX4" fmla="*/ 4902535 w 4905395"/>
                <a:gd name="connsiteY4" fmla="*/ 1638300 h 4074452"/>
                <a:gd name="connsiteX5" fmla="*/ 4419935 w 4905395"/>
                <a:gd name="connsiteY5" fmla="*/ 1663700 h 4074452"/>
                <a:gd name="connsiteX6" fmla="*/ 3975435 w 4905395"/>
                <a:gd name="connsiteY6" fmla="*/ 1943100 h 4074452"/>
                <a:gd name="connsiteX7" fmla="*/ 3759535 w 4905395"/>
                <a:gd name="connsiteY7" fmla="*/ 2324100 h 4074452"/>
                <a:gd name="connsiteX8" fmla="*/ 3594435 w 4905395"/>
                <a:gd name="connsiteY8" fmla="*/ 2743200 h 4074452"/>
                <a:gd name="connsiteX9" fmla="*/ 3391235 w 4905395"/>
                <a:gd name="connsiteY9" fmla="*/ 3073400 h 4074452"/>
                <a:gd name="connsiteX10" fmla="*/ 3099135 w 4905395"/>
                <a:gd name="connsiteY10" fmla="*/ 3416300 h 4074452"/>
                <a:gd name="connsiteX11" fmla="*/ 2794335 w 4905395"/>
                <a:gd name="connsiteY11" fmla="*/ 3644900 h 4074452"/>
                <a:gd name="connsiteX12" fmla="*/ 2362535 w 4905395"/>
                <a:gd name="connsiteY12" fmla="*/ 3860800 h 4074452"/>
                <a:gd name="connsiteX13" fmla="*/ 1905335 w 4905395"/>
                <a:gd name="connsiteY13" fmla="*/ 4025900 h 4074452"/>
                <a:gd name="connsiteX14" fmla="*/ 1562435 w 4905395"/>
                <a:gd name="connsiteY14" fmla="*/ 4063999 h 4074452"/>
                <a:gd name="connsiteX15" fmla="*/ 1181435 w 4905395"/>
                <a:gd name="connsiteY15" fmla="*/ 3860800 h 4074452"/>
                <a:gd name="connsiteX16" fmla="*/ 1003635 w 4905395"/>
                <a:gd name="connsiteY16" fmla="*/ 3708400 h 4074452"/>
                <a:gd name="connsiteX17" fmla="*/ 622635 w 4905395"/>
                <a:gd name="connsiteY17" fmla="*/ 3289300 h 4074452"/>
                <a:gd name="connsiteX18" fmla="*/ 508335 w 4905395"/>
                <a:gd name="connsiteY18" fmla="*/ 3136900 h 4074452"/>
                <a:gd name="connsiteX19" fmla="*/ 305135 w 4905395"/>
                <a:gd name="connsiteY19" fmla="*/ 2806700 h 4074452"/>
                <a:gd name="connsiteX20" fmla="*/ 127335 w 4905395"/>
                <a:gd name="connsiteY20" fmla="*/ 2336800 h 4074452"/>
                <a:gd name="connsiteX21" fmla="*/ 335 w 4905395"/>
                <a:gd name="connsiteY21" fmla="*/ 2006600 h 4074452"/>
                <a:gd name="connsiteX22" fmla="*/ 101935 w 4905395"/>
                <a:gd name="connsiteY22" fmla="*/ 1638300 h 4074452"/>
                <a:gd name="connsiteX23" fmla="*/ 419435 w 4905395"/>
                <a:gd name="connsiteY23" fmla="*/ 1244600 h 4074452"/>
                <a:gd name="connsiteX24" fmla="*/ 736935 w 4905395"/>
                <a:gd name="connsiteY24" fmla="*/ 889000 h 4074452"/>
                <a:gd name="connsiteX25" fmla="*/ 1422735 w 4905395"/>
                <a:gd name="connsiteY25" fmla="*/ 647700 h 4074452"/>
                <a:gd name="connsiteX26" fmla="*/ 1981535 w 4905395"/>
                <a:gd name="connsiteY26" fmla="*/ 596900 h 4074452"/>
                <a:gd name="connsiteX27" fmla="*/ 2476835 w 4905395"/>
                <a:gd name="connsiteY27" fmla="*/ 635000 h 4074452"/>
                <a:gd name="connsiteX28" fmla="*/ 2959435 w 4905395"/>
                <a:gd name="connsiteY28" fmla="*/ 584200 h 4074452"/>
                <a:gd name="connsiteX29" fmla="*/ 3251535 w 4905395"/>
                <a:gd name="connsiteY29" fmla="*/ 508000 h 4074452"/>
                <a:gd name="connsiteX30" fmla="*/ 3416635 w 4905395"/>
                <a:gd name="connsiteY30" fmla="*/ 342900 h 4074452"/>
                <a:gd name="connsiteX31" fmla="*/ 3581735 w 4905395"/>
                <a:gd name="connsiteY31" fmla="*/ 190500 h 4074452"/>
                <a:gd name="connsiteX32" fmla="*/ 3772235 w 4905395"/>
                <a:gd name="connsiteY32" fmla="*/ 25400 h 4074452"/>
                <a:gd name="connsiteX0" fmla="*/ 3683335 w 4905395"/>
                <a:gd name="connsiteY0" fmla="*/ 0 h 4074452"/>
                <a:gd name="connsiteX1" fmla="*/ 4178635 w 4905395"/>
                <a:gd name="connsiteY1" fmla="*/ 812800 h 4074452"/>
                <a:gd name="connsiteX2" fmla="*/ 4407235 w 4905395"/>
                <a:gd name="connsiteY2" fmla="*/ 1117600 h 4074452"/>
                <a:gd name="connsiteX3" fmla="*/ 4610435 w 4905395"/>
                <a:gd name="connsiteY3" fmla="*/ 1358900 h 4074452"/>
                <a:gd name="connsiteX4" fmla="*/ 4902535 w 4905395"/>
                <a:gd name="connsiteY4" fmla="*/ 1638300 h 4074452"/>
                <a:gd name="connsiteX5" fmla="*/ 4419935 w 4905395"/>
                <a:gd name="connsiteY5" fmla="*/ 1663700 h 4074452"/>
                <a:gd name="connsiteX6" fmla="*/ 3975435 w 4905395"/>
                <a:gd name="connsiteY6" fmla="*/ 1943100 h 4074452"/>
                <a:gd name="connsiteX7" fmla="*/ 3759535 w 4905395"/>
                <a:gd name="connsiteY7" fmla="*/ 2324100 h 4074452"/>
                <a:gd name="connsiteX8" fmla="*/ 3594435 w 4905395"/>
                <a:gd name="connsiteY8" fmla="*/ 2743200 h 4074452"/>
                <a:gd name="connsiteX9" fmla="*/ 3391235 w 4905395"/>
                <a:gd name="connsiteY9" fmla="*/ 3073400 h 4074452"/>
                <a:gd name="connsiteX10" fmla="*/ 3099135 w 4905395"/>
                <a:gd name="connsiteY10" fmla="*/ 3416300 h 4074452"/>
                <a:gd name="connsiteX11" fmla="*/ 2794335 w 4905395"/>
                <a:gd name="connsiteY11" fmla="*/ 3644900 h 4074452"/>
                <a:gd name="connsiteX12" fmla="*/ 2489535 w 4905395"/>
                <a:gd name="connsiteY12" fmla="*/ 3873499 h 4074452"/>
                <a:gd name="connsiteX13" fmla="*/ 2362535 w 4905395"/>
                <a:gd name="connsiteY13" fmla="*/ 3860800 h 4074452"/>
                <a:gd name="connsiteX14" fmla="*/ 1905335 w 4905395"/>
                <a:gd name="connsiteY14" fmla="*/ 4025900 h 4074452"/>
                <a:gd name="connsiteX15" fmla="*/ 1562435 w 4905395"/>
                <a:gd name="connsiteY15" fmla="*/ 4063999 h 4074452"/>
                <a:gd name="connsiteX16" fmla="*/ 1181435 w 4905395"/>
                <a:gd name="connsiteY16" fmla="*/ 3860800 h 4074452"/>
                <a:gd name="connsiteX17" fmla="*/ 1003635 w 4905395"/>
                <a:gd name="connsiteY17" fmla="*/ 3708400 h 4074452"/>
                <a:gd name="connsiteX18" fmla="*/ 622635 w 4905395"/>
                <a:gd name="connsiteY18" fmla="*/ 3289300 h 4074452"/>
                <a:gd name="connsiteX19" fmla="*/ 508335 w 4905395"/>
                <a:gd name="connsiteY19" fmla="*/ 3136900 h 4074452"/>
                <a:gd name="connsiteX20" fmla="*/ 305135 w 4905395"/>
                <a:gd name="connsiteY20" fmla="*/ 2806700 h 4074452"/>
                <a:gd name="connsiteX21" fmla="*/ 127335 w 4905395"/>
                <a:gd name="connsiteY21" fmla="*/ 2336800 h 4074452"/>
                <a:gd name="connsiteX22" fmla="*/ 335 w 4905395"/>
                <a:gd name="connsiteY22" fmla="*/ 2006600 h 4074452"/>
                <a:gd name="connsiteX23" fmla="*/ 101935 w 4905395"/>
                <a:gd name="connsiteY23" fmla="*/ 1638300 h 4074452"/>
                <a:gd name="connsiteX24" fmla="*/ 419435 w 4905395"/>
                <a:gd name="connsiteY24" fmla="*/ 1244600 h 4074452"/>
                <a:gd name="connsiteX25" fmla="*/ 736935 w 4905395"/>
                <a:gd name="connsiteY25" fmla="*/ 889000 h 4074452"/>
                <a:gd name="connsiteX26" fmla="*/ 1422735 w 4905395"/>
                <a:gd name="connsiteY26" fmla="*/ 647700 h 4074452"/>
                <a:gd name="connsiteX27" fmla="*/ 1981535 w 4905395"/>
                <a:gd name="connsiteY27" fmla="*/ 596900 h 4074452"/>
                <a:gd name="connsiteX28" fmla="*/ 2476835 w 4905395"/>
                <a:gd name="connsiteY28" fmla="*/ 635000 h 4074452"/>
                <a:gd name="connsiteX29" fmla="*/ 2959435 w 4905395"/>
                <a:gd name="connsiteY29" fmla="*/ 584200 h 4074452"/>
                <a:gd name="connsiteX30" fmla="*/ 3251535 w 4905395"/>
                <a:gd name="connsiteY30" fmla="*/ 508000 h 4074452"/>
                <a:gd name="connsiteX31" fmla="*/ 3416635 w 4905395"/>
                <a:gd name="connsiteY31" fmla="*/ 342900 h 4074452"/>
                <a:gd name="connsiteX32" fmla="*/ 3581735 w 4905395"/>
                <a:gd name="connsiteY32" fmla="*/ 190500 h 4074452"/>
                <a:gd name="connsiteX33" fmla="*/ 3772235 w 4905395"/>
                <a:gd name="connsiteY33" fmla="*/ 25400 h 4074452"/>
                <a:gd name="connsiteX0" fmla="*/ 3683335 w 4905395"/>
                <a:gd name="connsiteY0" fmla="*/ 0 h 4072254"/>
                <a:gd name="connsiteX1" fmla="*/ 4178635 w 4905395"/>
                <a:gd name="connsiteY1" fmla="*/ 812800 h 4072254"/>
                <a:gd name="connsiteX2" fmla="*/ 4407235 w 4905395"/>
                <a:gd name="connsiteY2" fmla="*/ 1117600 h 4072254"/>
                <a:gd name="connsiteX3" fmla="*/ 4610435 w 4905395"/>
                <a:gd name="connsiteY3" fmla="*/ 1358900 h 4072254"/>
                <a:gd name="connsiteX4" fmla="*/ 4902535 w 4905395"/>
                <a:gd name="connsiteY4" fmla="*/ 1638300 h 4072254"/>
                <a:gd name="connsiteX5" fmla="*/ 4419935 w 4905395"/>
                <a:gd name="connsiteY5" fmla="*/ 1663700 h 4072254"/>
                <a:gd name="connsiteX6" fmla="*/ 3975435 w 4905395"/>
                <a:gd name="connsiteY6" fmla="*/ 1943100 h 4072254"/>
                <a:gd name="connsiteX7" fmla="*/ 3759535 w 4905395"/>
                <a:gd name="connsiteY7" fmla="*/ 2324100 h 4072254"/>
                <a:gd name="connsiteX8" fmla="*/ 3594435 w 4905395"/>
                <a:gd name="connsiteY8" fmla="*/ 2743200 h 4072254"/>
                <a:gd name="connsiteX9" fmla="*/ 3391235 w 4905395"/>
                <a:gd name="connsiteY9" fmla="*/ 3073400 h 4072254"/>
                <a:gd name="connsiteX10" fmla="*/ 3099135 w 4905395"/>
                <a:gd name="connsiteY10" fmla="*/ 3416300 h 4072254"/>
                <a:gd name="connsiteX11" fmla="*/ 2794335 w 4905395"/>
                <a:gd name="connsiteY11" fmla="*/ 3644900 h 4072254"/>
                <a:gd name="connsiteX12" fmla="*/ 2489535 w 4905395"/>
                <a:gd name="connsiteY12" fmla="*/ 3873499 h 4072254"/>
                <a:gd name="connsiteX13" fmla="*/ 2324435 w 4905395"/>
                <a:gd name="connsiteY13" fmla="*/ 3962400 h 4072254"/>
                <a:gd name="connsiteX14" fmla="*/ 1905335 w 4905395"/>
                <a:gd name="connsiteY14" fmla="*/ 4025900 h 4072254"/>
                <a:gd name="connsiteX15" fmla="*/ 1562435 w 4905395"/>
                <a:gd name="connsiteY15" fmla="*/ 4063999 h 4072254"/>
                <a:gd name="connsiteX16" fmla="*/ 1181435 w 4905395"/>
                <a:gd name="connsiteY16" fmla="*/ 3860800 h 4072254"/>
                <a:gd name="connsiteX17" fmla="*/ 1003635 w 4905395"/>
                <a:gd name="connsiteY17" fmla="*/ 3708400 h 4072254"/>
                <a:gd name="connsiteX18" fmla="*/ 622635 w 4905395"/>
                <a:gd name="connsiteY18" fmla="*/ 3289300 h 4072254"/>
                <a:gd name="connsiteX19" fmla="*/ 508335 w 4905395"/>
                <a:gd name="connsiteY19" fmla="*/ 3136900 h 4072254"/>
                <a:gd name="connsiteX20" fmla="*/ 305135 w 4905395"/>
                <a:gd name="connsiteY20" fmla="*/ 2806700 h 4072254"/>
                <a:gd name="connsiteX21" fmla="*/ 127335 w 4905395"/>
                <a:gd name="connsiteY21" fmla="*/ 2336800 h 4072254"/>
                <a:gd name="connsiteX22" fmla="*/ 335 w 4905395"/>
                <a:gd name="connsiteY22" fmla="*/ 2006600 h 4072254"/>
                <a:gd name="connsiteX23" fmla="*/ 101935 w 4905395"/>
                <a:gd name="connsiteY23" fmla="*/ 1638300 h 4072254"/>
                <a:gd name="connsiteX24" fmla="*/ 419435 w 4905395"/>
                <a:gd name="connsiteY24" fmla="*/ 1244600 h 4072254"/>
                <a:gd name="connsiteX25" fmla="*/ 736935 w 4905395"/>
                <a:gd name="connsiteY25" fmla="*/ 889000 h 4072254"/>
                <a:gd name="connsiteX26" fmla="*/ 1422735 w 4905395"/>
                <a:gd name="connsiteY26" fmla="*/ 647700 h 4072254"/>
                <a:gd name="connsiteX27" fmla="*/ 1981535 w 4905395"/>
                <a:gd name="connsiteY27" fmla="*/ 596900 h 4072254"/>
                <a:gd name="connsiteX28" fmla="*/ 2476835 w 4905395"/>
                <a:gd name="connsiteY28" fmla="*/ 635000 h 4072254"/>
                <a:gd name="connsiteX29" fmla="*/ 2959435 w 4905395"/>
                <a:gd name="connsiteY29" fmla="*/ 584200 h 4072254"/>
                <a:gd name="connsiteX30" fmla="*/ 3251535 w 4905395"/>
                <a:gd name="connsiteY30" fmla="*/ 508000 h 4072254"/>
                <a:gd name="connsiteX31" fmla="*/ 3416635 w 4905395"/>
                <a:gd name="connsiteY31" fmla="*/ 342900 h 4072254"/>
                <a:gd name="connsiteX32" fmla="*/ 3581735 w 4905395"/>
                <a:gd name="connsiteY32" fmla="*/ 190500 h 4072254"/>
                <a:gd name="connsiteX33" fmla="*/ 3772235 w 4905395"/>
                <a:gd name="connsiteY33" fmla="*/ 25400 h 4072254"/>
                <a:gd name="connsiteX0" fmla="*/ 3683335 w 4905395"/>
                <a:gd name="connsiteY0" fmla="*/ 0 h 4072254"/>
                <a:gd name="connsiteX1" fmla="*/ 4178635 w 4905395"/>
                <a:gd name="connsiteY1" fmla="*/ 812800 h 4072254"/>
                <a:gd name="connsiteX2" fmla="*/ 4407235 w 4905395"/>
                <a:gd name="connsiteY2" fmla="*/ 1117600 h 4072254"/>
                <a:gd name="connsiteX3" fmla="*/ 4610435 w 4905395"/>
                <a:gd name="connsiteY3" fmla="*/ 1358900 h 4072254"/>
                <a:gd name="connsiteX4" fmla="*/ 4902535 w 4905395"/>
                <a:gd name="connsiteY4" fmla="*/ 1638300 h 4072254"/>
                <a:gd name="connsiteX5" fmla="*/ 4419935 w 4905395"/>
                <a:gd name="connsiteY5" fmla="*/ 1663700 h 4072254"/>
                <a:gd name="connsiteX6" fmla="*/ 3975435 w 4905395"/>
                <a:gd name="connsiteY6" fmla="*/ 1943100 h 4072254"/>
                <a:gd name="connsiteX7" fmla="*/ 3759535 w 4905395"/>
                <a:gd name="connsiteY7" fmla="*/ 2324100 h 4072254"/>
                <a:gd name="connsiteX8" fmla="*/ 3594435 w 4905395"/>
                <a:gd name="connsiteY8" fmla="*/ 2743200 h 4072254"/>
                <a:gd name="connsiteX9" fmla="*/ 3391235 w 4905395"/>
                <a:gd name="connsiteY9" fmla="*/ 3073400 h 4072254"/>
                <a:gd name="connsiteX10" fmla="*/ 3099135 w 4905395"/>
                <a:gd name="connsiteY10" fmla="*/ 3416300 h 4072254"/>
                <a:gd name="connsiteX11" fmla="*/ 2845135 w 4905395"/>
                <a:gd name="connsiteY11" fmla="*/ 3657600 h 4072254"/>
                <a:gd name="connsiteX12" fmla="*/ 2489535 w 4905395"/>
                <a:gd name="connsiteY12" fmla="*/ 3873499 h 4072254"/>
                <a:gd name="connsiteX13" fmla="*/ 2324435 w 4905395"/>
                <a:gd name="connsiteY13" fmla="*/ 3962400 h 4072254"/>
                <a:gd name="connsiteX14" fmla="*/ 1905335 w 4905395"/>
                <a:gd name="connsiteY14" fmla="*/ 4025900 h 4072254"/>
                <a:gd name="connsiteX15" fmla="*/ 1562435 w 4905395"/>
                <a:gd name="connsiteY15" fmla="*/ 4063999 h 4072254"/>
                <a:gd name="connsiteX16" fmla="*/ 1181435 w 4905395"/>
                <a:gd name="connsiteY16" fmla="*/ 3860800 h 4072254"/>
                <a:gd name="connsiteX17" fmla="*/ 1003635 w 4905395"/>
                <a:gd name="connsiteY17" fmla="*/ 3708400 h 4072254"/>
                <a:gd name="connsiteX18" fmla="*/ 622635 w 4905395"/>
                <a:gd name="connsiteY18" fmla="*/ 3289300 h 4072254"/>
                <a:gd name="connsiteX19" fmla="*/ 508335 w 4905395"/>
                <a:gd name="connsiteY19" fmla="*/ 3136900 h 4072254"/>
                <a:gd name="connsiteX20" fmla="*/ 305135 w 4905395"/>
                <a:gd name="connsiteY20" fmla="*/ 2806700 h 4072254"/>
                <a:gd name="connsiteX21" fmla="*/ 127335 w 4905395"/>
                <a:gd name="connsiteY21" fmla="*/ 2336800 h 4072254"/>
                <a:gd name="connsiteX22" fmla="*/ 335 w 4905395"/>
                <a:gd name="connsiteY22" fmla="*/ 2006600 h 4072254"/>
                <a:gd name="connsiteX23" fmla="*/ 101935 w 4905395"/>
                <a:gd name="connsiteY23" fmla="*/ 1638300 h 4072254"/>
                <a:gd name="connsiteX24" fmla="*/ 419435 w 4905395"/>
                <a:gd name="connsiteY24" fmla="*/ 1244600 h 4072254"/>
                <a:gd name="connsiteX25" fmla="*/ 736935 w 4905395"/>
                <a:gd name="connsiteY25" fmla="*/ 889000 h 4072254"/>
                <a:gd name="connsiteX26" fmla="*/ 1422735 w 4905395"/>
                <a:gd name="connsiteY26" fmla="*/ 647700 h 4072254"/>
                <a:gd name="connsiteX27" fmla="*/ 1981535 w 4905395"/>
                <a:gd name="connsiteY27" fmla="*/ 596900 h 4072254"/>
                <a:gd name="connsiteX28" fmla="*/ 2476835 w 4905395"/>
                <a:gd name="connsiteY28" fmla="*/ 635000 h 4072254"/>
                <a:gd name="connsiteX29" fmla="*/ 2959435 w 4905395"/>
                <a:gd name="connsiteY29" fmla="*/ 584200 h 4072254"/>
                <a:gd name="connsiteX30" fmla="*/ 3251535 w 4905395"/>
                <a:gd name="connsiteY30" fmla="*/ 508000 h 4072254"/>
                <a:gd name="connsiteX31" fmla="*/ 3416635 w 4905395"/>
                <a:gd name="connsiteY31" fmla="*/ 342900 h 4072254"/>
                <a:gd name="connsiteX32" fmla="*/ 3581735 w 4905395"/>
                <a:gd name="connsiteY32" fmla="*/ 190500 h 4072254"/>
                <a:gd name="connsiteX33" fmla="*/ 3772235 w 4905395"/>
                <a:gd name="connsiteY33" fmla="*/ 25400 h 4072254"/>
                <a:gd name="connsiteX0" fmla="*/ 3683335 w 4905395"/>
                <a:gd name="connsiteY0" fmla="*/ 0 h 4072254"/>
                <a:gd name="connsiteX1" fmla="*/ 4178635 w 4905395"/>
                <a:gd name="connsiteY1" fmla="*/ 812800 h 4072254"/>
                <a:gd name="connsiteX2" fmla="*/ 4407235 w 4905395"/>
                <a:gd name="connsiteY2" fmla="*/ 1117600 h 4072254"/>
                <a:gd name="connsiteX3" fmla="*/ 4610435 w 4905395"/>
                <a:gd name="connsiteY3" fmla="*/ 1358900 h 4072254"/>
                <a:gd name="connsiteX4" fmla="*/ 4902535 w 4905395"/>
                <a:gd name="connsiteY4" fmla="*/ 1638300 h 4072254"/>
                <a:gd name="connsiteX5" fmla="*/ 4419935 w 4905395"/>
                <a:gd name="connsiteY5" fmla="*/ 1663700 h 4072254"/>
                <a:gd name="connsiteX6" fmla="*/ 3975435 w 4905395"/>
                <a:gd name="connsiteY6" fmla="*/ 1943100 h 4072254"/>
                <a:gd name="connsiteX7" fmla="*/ 3759535 w 4905395"/>
                <a:gd name="connsiteY7" fmla="*/ 2324100 h 4072254"/>
                <a:gd name="connsiteX8" fmla="*/ 3594435 w 4905395"/>
                <a:gd name="connsiteY8" fmla="*/ 2743200 h 4072254"/>
                <a:gd name="connsiteX9" fmla="*/ 3391235 w 4905395"/>
                <a:gd name="connsiteY9" fmla="*/ 3073400 h 4072254"/>
                <a:gd name="connsiteX10" fmla="*/ 3391235 w 4905395"/>
                <a:gd name="connsiteY10" fmla="*/ 3378200 h 4072254"/>
                <a:gd name="connsiteX11" fmla="*/ 2845135 w 4905395"/>
                <a:gd name="connsiteY11" fmla="*/ 3657600 h 4072254"/>
                <a:gd name="connsiteX12" fmla="*/ 2489535 w 4905395"/>
                <a:gd name="connsiteY12" fmla="*/ 3873499 h 4072254"/>
                <a:gd name="connsiteX13" fmla="*/ 2324435 w 4905395"/>
                <a:gd name="connsiteY13" fmla="*/ 3962400 h 4072254"/>
                <a:gd name="connsiteX14" fmla="*/ 1905335 w 4905395"/>
                <a:gd name="connsiteY14" fmla="*/ 4025900 h 4072254"/>
                <a:gd name="connsiteX15" fmla="*/ 1562435 w 4905395"/>
                <a:gd name="connsiteY15" fmla="*/ 4063999 h 4072254"/>
                <a:gd name="connsiteX16" fmla="*/ 1181435 w 4905395"/>
                <a:gd name="connsiteY16" fmla="*/ 3860800 h 4072254"/>
                <a:gd name="connsiteX17" fmla="*/ 1003635 w 4905395"/>
                <a:gd name="connsiteY17" fmla="*/ 3708400 h 4072254"/>
                <a:gd name="connsiteX18" fmla="*/ 622635 w 4905395"/>
                <a:gd name="connsiteY18" fmla="*/ 3289300 h 4072254"/>
                <a:gd name="connsiteX19" fmla="*/ 508335 w 4905395"/>
                <a:gd name="connsiteY19" fmla="*/ 3136900 h 4072254"/>
                <a:gd name="connsiteX20" fmla="*/ 305135 w 4905395"/>
                <a:gd name="connsiteY20" fmla="*/ 2806700 h 4072254"/>
                <a:gd name="connsiteX21" fmla="*/ 127335 w 4905395"/>
                <a:gd name="connsiteY21" fmla="*/ 2336800 h 4072254"/>
                <a:gd name="connsiteX22" fmla="*/ 335 w 4905395"/>
                <a:gd name="connsiteY22" fmla="*/ 2006600 h 4072254"/>
                <a:gd name="connsiteX23" fmla="*/ 101935 w 4905395"/>
                <a:gd name="connsiteY23" fmla="*/ 1638300 h 4072254"/>
                <a:gd name="connsiteX24" fmla="*/ 419435 w 4905395"/>
                <a:gd name="connsiteY24" fmla="*/ 1244600 h 4072254"/>
                <a:gd name="connsiteX25" fmla="*/ 736935 w 4905395"/>
                <a:gd name="connsiteY25" fmla="*/ 889000 h 4072254"/>
                <a:gd name="connsiteX26" fmla="*/ 1422735 w 4905395"/>
                <a:gd name="connsiteY26" fmla="*/ 647700 h 4072254"/>
                <a:gd name="connsiteX27" fmla="*/ 1981535 w 4905395"/>
                <a:gd name="connsiteY27" fmla="*/ 596900 h 4072254"/>
                <a:gd name="connsiteX28" fmla="*/ 2476835 w 4905395"/>
                <a:gd name="connsiteY28" fmla="*/ 635000 h 4072254"/>
                <a:gd name="connsiteX29" fmla="*/ 2959435 w 4905395"/>
                <a:gd name="connsiteY29" fmla="*/ 584200 h 4072254"/>
                <a:gd name="connsiteX30" fmla="*/ 3251535 w 4905395"/>
                <a:gd name="connsiteY30" fmla="*/ 508000 h 4072254"/>
                <a:gd name="connsiteX31" fmla="*/ 3416635 w 4905395"/>
                <a:gd name="connsiteY31" fmla="*/ 342900 h 4072254"/>
                <a:gd name="connsiteX32" fmla="*/ 3581735 w 4905395"/>
                <a:gd name="connsiteY32" fmla="*/ 190500 h 4072254"/>
                <a:gd name="connsiteX33" fmla="*/ 3772235 w 4905395"/>
                <a:gd name="connsiteY33" fmla="*/ 25400 h 4072254"/>
                <a:gd name="connsiteX0" fmla="*/ 3683335 w 4905395"/>
                <a:gd name="connsiteY0" fmla="*/ 0 h 4072254"/>
                <a:gd name="connsiteX1" fmla="*/ 4178635 w 4905395"/>
                <a:gd name="connsiteY1" fmla="*/ 812800 h 4072254"/>
                <a:gd name="connsiteX2" fmla="*/ 4407235 w 4905395"/>
                <a:gd name="connsiteY2" fmla="*/ 1117600 h 4072254"/>
                <a:gd name="connsiteX3" fmla="*/ 4610435 w 4905395"/>
                <a:gd name="connsiteY3" fmla="*/ 1358900 h 4072254"/>
                <a:gd name="connsiteX4" fmla="*/ 4902535 w 4905395"/>
                <a:gd name="connsiteY4" fmla="*/ 1638300 h 4072254"/>
                <a:gd name="connsiteX5" fmla="*/ 4419935 w 4905395"/>
                <a:gd name="connsiteY5" fmla="*/ 1663700 h 4072254"/>
                <a:gd name="connsiteX6" fmla="*/ 3975435 w 4905395"/>
                <a:gd name="connsiteY6" fmla="*/ 1943100 h 4072254"/>
                <a:gd name="connsiteX7" fmla="*/ 3759535 w 4905395"/>
                <a:gd name="connsiteY7" fmla="*/ 2324100 h 4072254"/>
                <a:gd name="connsiteX8" fmla="*/ 3594435 w 4905395"/>
                <a:gd name="connsiteY8" fmla="*/ 2743200 h 4072254"/>
                <a:gd name="connsiteX9" fmla="*/ 3391235 w 4905395"/>
                <a:gd name="connsiteY9" fmla="*/ 3073400 h 4072254"/>
                <a:gd name="connsiteX10" fmla="*/ 3276935 w 4905395"/>
                <a:gd name="connsiteY10" fmla="*/ 3302000 h 4072254"/>
                <a:gd name="connsiteX11" fmla="*/ 2845135 w 4905395"/>
                <a:gd name="connsiteY11" fmla="*/ 3657600 h 4072254"/>
                <a:gd name="connsiteX12" fmla="*/ 2489535 w 4905395"/>
                <a:gd name="connsiteY12" fmla="*/ 3873499 h 4072254"/>
                <a:gd name="connsiteX13" fmla="*/ 2324435 w 4905395"/>
                <a:gd name="connsiteY13" fmla="*/ 3962400 h 4072254"/>
                <a:gd name="connsiteX14" fmla="*/ 1905335 w 4905395"/>
                <a:gd name="connsiteY14" fmla="*/ 4025900 h 4072254"/>
                <a:gd name="connsiteX15" fmla="*/ 1562435 w 4905395"/>
                <a:gd name="connsiteY15" fmla="*/ 4063999 h 4072254"/>
                <a:gd name="connsiteX16" fmla="*/ 1181435 w 4905395"/>
                <a:gd name="connsiteY16" fmla="*/ 3860800 h 4072254"/>
                <a:gd name="connsiteX17" fmla="*/ 1003635 w 4905395"/>
                <a:gd name="connsiteY17" fmla="*/ 3708400 h 4072254"/>
                <a:gd name="connsiteX18" fmla="*/ 622635 w 4905395"/>
                <a:gd name="connsiteY18" fmla="*/ 3289300 h 4072254"/>
                <a:gd name="connsiteX19" fmla="*/ 508335 w 4905395"/>
                <a:gd name="connsiteY19" fmla="*/ 3136900 h 4072254"/>
                <a:gd name="connsiteX20" fmla="*/ 305135 w 4905395"/>
                <a:gd name="connsiteY20" fmla="*/ 2806700 h 4072254"/>
                <a:gd name="connsiteX21" fmla="*/ 127335 w 4905395"/>
                <a:gd name="connsiteY21" fmla="*/ 2336800 h 4072254"/>
                <a:gd name="connsiteX22" fmla="*/ 335 w 4905395"/>
                <a:gd name="connsiteY22" fmla="*/ 2006600 h 4072254"/>
                <a:gd name="connsiteX23" fmla="*/ 101935 w 4905395"/>
                <a:gd name="connsiteY23" fmla="*/ 1638300 h 4072254"/>
                <a:gd name="connsiteX24" fmla="*/ 419435 w 4905395"/>
                <a:gd name="connsiteY24" fmla="*/ 1244600 h 4072254"/>
                <a:gd name="connsiteX25" fmla="*/ 736935 w 4905395"/>
                <a:gd name="connsiteY25" fmla="*/ 889000 h 4072254"/>
                <a:gd name="connsiteX26" fmla="*/ 1422735 w 4905395"/>
                <a:gd name="connsiteY26" fmla="*/ 647700 h 4072254"/>
                <a:gd name="connsiteX27" fmla="*/ 1981535 w 4905395"/>
                <a:gd name="connsiteY27" fmla="*/ 596900 h 4072254"/>
                <a:gd name="connsiteX28" fmla="*/ 2476835 w 4905395"/>
                <a:gd name="connsiteY28" fmla="*/ 635000 h 4072254"/>
                <a:gd name="connsiteX29" fmla="*/ 2959435 w 4905395"/>
                <a:gd name="connsiteY29" fmla="*/ 584200 h 4072254"/>
                <a:gd name="connsiteX30" fmla="*/ 3251535 w 4905395"/>
                <a:gd name="connsiteY30" fmla="*/ 508000 h 4072254"/>
                <a:gd name="connsiteX31" fmla="*/ 3416635 w 4905395"/>
                <a:gd name="connsiteY31" fmla="*/ 342900 h 4072254"/>
                <a:gd name="connsiteX32" fmla="*/ 3581735 w 4905395"/>
                <a:gd name="connsiteY32" fmla="*/ 190500 h 4072254"/>
                <a:gd name="connsiteX33" fmla="*/ 3772235 w 4905395"/>
                <a:gd name="connsiteY33" fmla="*/ 25400 h 4072254"/>
                <a:gd name="connsiteX0" fmla="*/ 3683335 w 4905395"/>
                <a:gd name="connsiteY0" fmla="*/ 0 h 4072254"/>
                <a:gd name="connsiteX1" fmla="*/ 4242135 w 4905395"/>
                <a:gd name="connsiteY1" fmla="*/ 787400 h 4072254"/>
                <a:gd name="connsiteX2" fmla="*/ 4407235 w 4905395"/>
                <a:gd name="connsiteY2" fmla="*/ 1117600 h 4072254"/>
                <a:gd name="connsiteX3" fmla="*/ 4610435 w 4905395"/>
                <a:gd name="connsiteY3" fmla="*/ 1358900 h 4072254"/>
                <a:gd name="connsiteX4" fmla="*/ 4902535 w 4905395"/>
                <a:gd name="connsiteY4" fmla="*/ 1638300 h 4072254"/>
                <a:gd name="connsiteX5" fmla="*/ 4419935 w 4905395"/>
                <a:gd name="connsiteY5" fmla="*/ 1663700 h 4072254"/>
                <a:gd name="connsiteX6" fmla="*/ 3975435 w 4905395"/>
                <a:gd name="connsiteY6" fmla="*/ 1943100 h 4072254"/>
                <a:gd name="connsiteX7" fmla="*/ 3759535 w 4905395"/>
                <a:gd name="connsiteY7" fmla="*/ 2324100 h 4072254"/>
                <a:gd name="connsiteX8" fmla="*/ 3594435 w 4905395"/>
                <a:gd name="connsiteY8" fmla="*/ 2743200 h 4072254"/>
                <a:gd name="connsiteX9" fmla="*/ 3391235 w 4905395"/>
                <a:gd name="connsiteY9" fmla="*/ 3073400 h 4072254"/>
                <a:gd name="connsiteX10" fmla="*/ 3276935 w 4905395"/>
                <a:gd name="connsiteY10" fmla="*/ 3302000 h 4072254"/>
                <a:gd name="connsiteX11" fmla="*/ 2845135 w 4905395"/>
                <a:gd name="connsiteY11" fmla="*/ 3657600 h 4072254"/>
                <a:gd name="connsiteX12" fmla="*/ 2489535 w 4905395"/>
                <a:gd name="connsiteY12" fmla="*/ 3873499 h 4072254"/>
                <a:gd name="connsiteX13" fmla="*/ 2324435 w 4905395"/>
                <a:gd name="connsiteY13" fmla="*/ 3962400 h 4072254"/>
                <a:gd name="connsiteX14" fmla="*/ 1905335 w 4905395"/>
                <a:gd name="connsiteY14" fmla="*/ 4025900 h 4072254"/>
                <a:gd name="connsiteX15" fmla="*/ 1562435 w 4905395"/>
                <a:gd name="connsiteY15" fmla="*/ 4063999 h 4072254"/>
                <a:gd name="connsiteX16" fmla="*/ 1181435 w 4905395"/>
                <a:gd name="connsiteY16" fmla="*/ 3860800 h 4072254"/>
                <a:gd name="connsiteX17" fmla="*/ 1003635 w 4905395"/>
                <a:gd name="connsiteY17" fmla="*/ 3708400 h 4072254"/>
                <a:gd name="connsiteX18" fmla="*/ 622635 w 4905395"/>
                <a:gd name="connsiteY18" fmla="*/ 3289300 h 4072254"/>
                <a:gd name="connsiteX19" fmla="*/ 508335 w 4905395"/>
                <a:gd name="connsiteY19" fmla="*/ 3136900 h 4072254"/>
                <a:gd name="connsiteX20" fmla="*/ 305135 w 4905395"/>
                <a:gd name="connsiteY20" fmla="*/ 2806700 h 4072254"/>
                <a:gd name="connsiteX21" fmla="*/ 127335 w 4905395"/>
                <a:gd name="connsiteY21" fmla="*/ 2336800 h 4072254"/>
                <a:gd name="connsiteX22" fmla="*/ 335 w 4905395"/>
                <a:gd name="connsiteY22" fmla="*/ 2006600 h 4072254"/>
                <a:gd name="connsiteX23" fmla="*/ 101935 w 4905395"/>
                <a:gd name="connsiteY23" fmla="*/ 1638300 h 4072254"/>
                <a:gd name="connsiteX24" fmla="*/ 419435 w 4905395"/>
                <a:gd name="connsiteY24" fmla="*/ 1244600 h 4072254"/>
                <a:gd name="connsiteX25" fmla="*/ 736935 w 4905395"/>
                <a:gd name="connsiteY25" fmla="*/ 889000 h 4072254"/>
                <a:gd name="connsiteX26" fmla="*/ 1422735 w 4905395"/>
                <a:gd name="connsiteY26" fmla="*/ 647700 h 4072254"/>
                <a:gd name="connsiteX27" fmla="*/ 1981535 w 4905395"/>
                <a:gd name="connsiteY27" fmla="*/ 596900 h 4072254"/>
                <a:gd name="connsiteX28" fmla="*/ 2476835 w 4905395"/>
                <a:gd name="connsiteY28" fmla="*/ 635000 h 4072254"/>
                <a:gd name="connsiteX29" fmla="*/ 2959435 w 4905395"/>
                <a:gd name="connsiteY29" fmla="*/ 584200 h 4072254"/>
                <a:gd name="connsiteX30" fmla="*/ 3251535 w 4905395"/>
                <a:gd name="connsiteY30" fmla="*/ 508000 h 4072254"/>
                <a:gd name="connsiteX31" fmla="*/ 3416635 w 4905395"/>
                <a:gd name="connsiteY31" fmla="*/ 342900 h 4072254"/>
                <a:gd name="connsiteX32" fmla="*/ 3581735 w 4905395"/>
                <a:gd name="connsiteY32" fmla="*/ 190500 h 4072254"/>
                <a:gd name="connsiteX33" fmla="*/ 3772235 w 4905395"/>
                <a:gd name="connsiteY33" fmla="*/ 25400 h 4072254"/>
                <a:gd name="connsiteX0" fmla="*/ 3683335 w 4905395"/>
                <a:gd name="connsiteY0" fmla="*/ 0 h 4072254"/>
                <a:gd name="connsiteX1" fmla="*/ 4242135 w 4905395"/>
                <a:gd name="connsiteY1" fmla="*/ 787400 h 4072254"/>
                <a:gd name="connsiteX2" fmla="*/ 4407235 w 4905395"/>
                <a:gd name="connsiteY2" fmla="*/ 1117600 h 4072254"/>
                <a:gd name="connsiteX3" fmla="*/ 4610435 w 4905395"/>
                <a:gd name="connsiteY3" fmla="*/ 1358900 h 4072254"/>
                <a:gd name="connsiteX4" fmla="*/ 4902535 w 4905395"/>
                <a:gd name="connsiteY4" fmla="*/ 1638300 h 4072254"/>
                <a:gd name="connsiteX5" fmla="*/ 4419935 w 4905395"/>
                <a:gd name="connsiteY5" fmla="*/ 1663700 h 4072254"/>
                <a:gd name="connsiteX6" fmla="*/ 3975435 w 4905395"/>
                <a:gd name="connsiteY6" fmla="*/ 1943100 h 4072254"/>
                <a:gd name="connsiteX7" fmla="*/ 3759535 w 4905395"/>
                <a:gd name="connsiteY7" fmla="*/ 2324100 h 4072254"/>
                <a:gd name="connsiteX8" fmla="*/ 3594435 w 4905395"/>
                <a:gd name="connsiteY8" fmla="*/ 2743200 h 4072254"/>
                <a:gd name="connsiteX9" fmla="*/ 3391235 w 4905395"/>
                <a:gd name="connsiteY9" fmla="*/ 3073400 h 4072254"/>
                <a:gd name="connsiteX10" fmla="*/ 3276935 w 4905395"/>
                <a:gd name="connsiteY10" fmla="*/ 3302000 h 4072254"/>
                <a:gd name="connsiteX11" fmla="*/ 2845135 w 4905395"/>
                <a:gd name="connsiteY11" fmla="*/ 3657600 h 4072254"/>
                <a:gd name="connsiteX12" fmla="*/ 2489535 w 4905395"/>
                <a:gd name="connsiteY12" fmla="*/ 3873499 h 4072254"/>
                <a:gd name="connsiteX13" fmla="*/ 2324435 w 4905395"/>
                <a:gd name="connsiteY13" fmla="*/ 3962400 h 4072254"/>
                <a:gd name="connsiteX14" fmla="*/ 1905335 w 4905395"/>
                <a:gd name="connsiteY14" fmla="*/ 4025900 h 4072254"/>
                <a:gd name="connsiteX15" fmla="*/ 1562435 w 4905395"/>
                <a:gd name="connsiteY15" fmla="*/ 4063999 h 4072254"/>
                <a:gd name="connsiteX16" fmla="*/ 1181435 w 4905395"/>
                <a:gd name="connsiteY16" fmla="*/ 3860800 h 4072254"/>
                <a:gd name="connsiteX17" fmla="*/ 1003635 w 4905395"/>
                <a:gd name="connsiteY17" fmla="*/ 3708400 h 4072254"/>
                <a:gd name="connsiteX18" fmla="*/ 622635 w 4905395"/>
                <a:gd name="connsiteY18" fmla="*/ 3289300 h 4072254"/>
                <a:gd name="connsiteX19" fmla="*/ 508335 w 4905395"/>
                <a:gd name="connsiteY19" fmla="*/ 3136900 h 4072254"/>
                <a:gd name="connsiteX20" fmla="*/ 305135 w 4905395"/>
                <a:gd name="connsiteY20" fmla="*/ 2806700 h 4072254"/>
                <a:gd name="connsiteX21" fmla="*/ 127335 w 4905395"/>
                <a:gd name="connsiteY21" fmla="*/ 2336800 h 4072254"/>
                <a:gd name="connsiteX22" fmla="*/ 335 w 4905395"/>
                <a:gd name="connsiteY22" fmla="*/ 2006600 h 4072254"/>
                <a:gd name="connsiteX23" fmla="*/ 101935 w 4905395"/>
                <a:gd name="connsiteY23" fmla="*/ 1638300 h 4072254"/>
                <a:gd name="connsiteX24" fmla="*/ 419435 w 4905395"/>
                <a:gd name="connsiteY24" fmla="*/ 1244600 h 4072254"/>
                <a:gd name="connsiteX25" fmla="*/ 736935 w 4905395"/>
                <a:gd name="connsiteY25" fmla="*/ 889000 h 4072254"/>
                <a:gd name="connsiteX26" fmla="*/ 1422735 w 4905395"/>
                <a:gd name="connsiteY26" fmla="*/ 647700 h 4072254"/>
                <a:gd name="connsiteX27" fmla="*/ 1981535 w 4905395"/>
                <a:gd name="connsiteY27" fmla="*/ 596900 h 4072254"/>
                <a:gd name="connsiteX28" fmla="*/ 2476835 w 4905395"/>
                <a:gd name="connsiteY28" fmla="*/ 635000 h 4072254"/>
                <a:gd name="connsiteX29" fmla="*/ 2959435 w 4905395"/>
                <a:gd name="connsiteY29" fmla="*/ 584200 h 4072254"/>
                <a:gd name="connsiteX30" fmla="*/ 3251535 w 4905395"/>
                <a:gd name="connsiteY30" fmla="*/ 508000 h 4072254"/>
                <a:gd name="connsiteX31" fmla="*/ 3416635 w 4905395"/>
                <a:gd name="connsiteY31" fmla="*/ 342900 h 4072254"/>
                <a:gd name="connsiteX32" fmla="*/ 3581735 w 4905395"/>
                <a:gd name="connsiteY32" fmla="*/ 190500 h 4072254"/>
                <a:gd name="connsiteX33" fmla="*/ 3835735 w 4905395"/>
                <a:gd name="connsiteY33" fmla="*/ 38100 h 4072254"/>
                <a:gd name="connsiteX0" fmla="*/ 3683335 w 4905395"/>
                <a:gd name="connsiteY0" fmla="*/ 0 h 4072254"/>
                <a:gd name="connsiteX1" fmla="*/ 3962735 w 4905395"/>
                <a:gd name="connsiteY1" fmla="*/ 317499 h 4072254"/>
                <a:gd name="connsiteX2" fmla="*/ 4242135 w 4905395"/>
                <a:gd name="connsiteY2" fmla="*/ 787400 h 4072254"/>
                <a:gd name="connsiteX3" fmla="*/ 4407235 w 4905395"/>
                <a:gd name="connsiteY3" fmla="*/ 1117600 h 4072254"/>
                <a:gd name="connsiteX4" fmla="*/ 4610435 w 4905395"/>
                <a:gd name="connsiteY4" fmla="*/ 1358900 h 4072254"/>
                <a:gd name="connsiteX5" fmla="*/ 4902535 w 4905395"/>
                <a:gd name="connsiteY5" fmla="*/ 1638300 h 4072254"/>
                <a:gd name="connsiteX6" fmla="*/ 4419935 w 4905395"/>
                <a:gd name="connsiteY6" fmla="*/ 1663700 h 4072254"/>
                <a:gd name="connsiteX7" fmla="*/ 3975435 w 4905395"/>
                <a:gd name="connsiteY7" fmla="*/ 1943100 h 4072254"/>
                <a:gd name="connsiteX8" fmla="*/ 3759535 w 4905395"/>
                <a:gd name="connsiteY8" fmla="*/ 2324100 h 4072254"/>
                <a:gd name="connsiteX9" fmla="*/ 3594435 w 4905395"/>
                <a:gd name="connsiteY9" fmla="*/ 2743200 h 4072254"/>
                <a:gd name="connsiteX10" fmla="*/ 3391235 w 4905395"/>
                <a:gd name="connsiteY10" fmla="*/ 3073400 h 4072254"/>
                <a:gd name="connsiteX11" fmla="*/ 3276935 w 4905395"/>
                <a:gd name="connsiteY11" fmla="*/ 3302000 h 4072254"/>
                <a:gd name="connsiteX12" fmla="*/ 2845135 w 4905395"/>
                <a:gd name="connsiteY12" fmla="*/ 3657600 h 4072254"/>
                <a:gd name="connsiteX13" fmla="*/ 2489535 w 4905395"/>
                <a:gd name="connsiteY13" fmla="*/ 3873499 h 4072254"/>
                <a:gd name="connsiteX14" fmla="*/ 2324435 w 4905395"/>
                <a:gd name="connsiteY14" fmla="*/ 3962400 h 4072254"/>
                <a:gd name="connsiteX15" fmla="*/ 1905335 w 4905395"/>
                <a:gd name="connsiteY15" fmla="*/ 4025900 h 4072254"/>
                <a:gd name="connsiteX16" fmla="*/ 1562435 w 4905395"/>
                <a:gd name="connsiteY16" fmla="*/ 4063999 h 4072254"/>
                <a:gd name="connsiteX17" fmla="*/ 1181435 w 4905395"/>
                <a:gd name="connsiteY17" fmla="*/ 3860800 h 4072254"/>
                <a:gd name="connsiteX18" fmla="*/ 1003635 w 4905395"/>
                <a:gd name="connsiteY18" fmla="*/ 3708400 h 4072254"/>
                <a:gd name="connsiteX19" fmla="*/ 622635 w 4905395"/>
                <a:gd name="connsiteY19" fmla="*/ 3289300 h 4072254"/>
                <a:gd name="connsiteX20" fmla="*/ 508335 w 4905395"/>
                <a:gd name="connsiteY20" fmla="*/ 3136900 h 4072254"/>
                <a:gd name="connsiteX21" fmla="*/ 305135 w 4905395"/>
                <a:gd name="connsiteY21" fmla="*/ 2806700 h 4072254"/>
                <a:gd name="connsiteX22" fmla="*/ 127335 w 4905395"/>
                <a:gd name="connsiteY22" fmla="*/ 2336800 h 4072254"/>
                <a:gd name="connsiteX23" fmla="*/ 335 w 4905395"/>
                <a:gd name="connsiteY23" fmla="*/ 2006600 h 4072254"/>
                <a:gd name="connsiteX24" fmla="*/ 101935 w 4905395"/>
                <a:gd name="connsiteY24" fmla="*/ 1638300 h 4072254"/>
                <a:gd name="connsiteX25" fmla="*/ 419435 w 4905395"/>
                <a:gd name="connsiteY25" fmla="*/ 1244600 h 4072254"/>
                <a:gd name="connsiteX26" fmla="*/ 736935 w 4905395"/>
                <a:gd name="connsiteY26" fmla="*/ 889000 h 4072254"/>
                <a:gd name="connsiteX27" fmla="*/ 1422735 w 4905395"/>
                <a:gd name="connsiteY27" fmla="*/ 647700 h 4072254"/>
                <a:gd name="connsiteX28" fmla="*/ 1981535 w 4905395"/>
                <a:gd name="connsiteY28" fmla="*/ 596900 h 4072254"/>
                <a:gd name="connsiteX29" fmla="*/ 2476835 w 4905395"/>
                <a:gd name="connsiteY29" fmla="*/ 635000 h 4072254"/>
                <a:gd name="connsiteX30" fmla="*/ 2959435 w 4905395"/>
                <a:gd name="connsiteY30" fmla="*/ 584200 h 4072254"/>
                <a:gd name="connsiteX31" fmla="*/ 3251535 w 4905395"/>
                <a:gd name="connsiteY31" fmla="*/ 508000 h 4072254"/>
                <a:gd name="connsiteX32" fmla="*/ 3416635 w 4905395"/>
                <a:gd name="connsiteY32" fmla="*/ 342900 h 4072254"/>
                <a:gd name="connsiteX33" fmla="*/ 3581735 w 4905395"/>
                <a:gd name="connsiteY33" fmla="*/ 190500 h 4072254"/>
                <a:gd name="connsiteX34" fmla="*/ 3835735 w 4905395"/>
                <a:gd name="connsiteY34" fmla="*/ 38100 h 4072254"/>
                <a:gd name="connsiteX0" fmla="*/ 3683335 w 4905395"/>
                <a:gd name="connsiteY0" fmla="*/ 0 h 4072254"/>
                <a:gd name="connsiteX1" fmla="*/ 3962735 w 4905395"/>
                <a:gd name="connsiteY1" fmla="*/ 317499 h 4072254"/>
                <a:gd name="connsiteX2" fmla="*/ 4242135 w 4905395"/>
                <a:gd name="connsiteY2" fmla="*/ 787400 h 4072254"/>
                <a:gd name="connsiteX3" fmla="*/ 4407235 w 4905395"/>
                <a:gd name="connsiteY3" fmla="*/ 1117600 h 4072254"/>
                <a:gd name="connsiteX4" fmla="*/ 4610435 w 4905395"/>
                <a:gd name="connsiteY4" fmla="*/ 1358900 h 4072254"/>
                <a:gd name="connsiteX5" fmla="*/ 4902535 w 4905395"/>
                <a:gd name="connsiteY5" fmla="*/ 1638300 h 4072254"/>
                <a:gd name="connsiteX6" fmla="*/ 4419935 w 4905395"/>
                <a:gd name="connsiteY6" fmla="*/ 1663700 h 4072254"/>
                <a:gd name="connsiteX7" fmla="*/ 3975435 w 4905395"/>
                <a:gd name="connsiteY7" fmla="*/ 1943100 h 4072254"/>
                <a:gd name="connsiteX8" fmla="*/ 3759535 w 4905395"/>
                <a:gd name="connsiteY8" fmla="*/ 2324100 h 4072254"/>
                <a:gd name="connsiteX9" fmla="*/ 3594435 w 4905395"/>
                <a:gd name="connsiteY9" fmla="*/ 2743200 h 4072254"/>
                <a:gd name="connsiteX10" fmla="*/ 3391235 w 4905395"/>
                <a:gd name="connsiteY10" fmla="*/ 3073400 h 4072254"/>
                <a:gd name="connsiteX11" fmla="*/ 3276935 w 4905395"/>
                <a:gd name="connsiteY11" fmla="*/ 3302000 h 4072254"/>
                <a:gd name="connsiteX12" fmla="*/ 2845135 w 4905395"/>
                <a:gd name="connsiteY12" fmla="*/ 3657600 h 4072254"/>
                <a:gd name="connsiteX13" fmla="*/ 2489535 w 4905395"/>
                <a:gd name="connsiteY13" fmla="*/ 3873499 h 4072254"/>
                <a:gd name="connsiteX14" fmla="*/ 2324435 w 4905395"/>
                <a:gd name="connsiteY14" fmla="*/ 3962400 h 4072254"/>
                <a:gd name="connsiteX15" fmla="*/ 1905335 w 4905395"/>
                <a:gd name="connsiteY15" fmla="*/ 4025900 h 4072254"/>
                <a:gd name="connsiteX16" fmla="*/ 1562435 w 4905395"/>
                <a:gd name="connsiteY16" fmla="*/ 4063999 h 4072254"/>
                <a:gd name="connsiteX17" fmla="*/ 1181435 w 4905395"/>
                <a:gd name="connsiteY17" fmla="*/ 3860800 h 4072254"/>
                <a:gd name="connsiteX18" fmla="*/ 1003635 w 4905395"/>
                <a:gd name="connsiteY18" fmla="*/ 3708400 h 4072254"/>
                <a:gd name="connsiteX19" fmla="*/ 622635 w 4905395"/>
                <a:gd name="connsiteY19" fmla="*/ 3289300 h 4072254"/>
                <a:gd name="connsiteX20" fmla="*/ 508335 w 4905395"/>
                <a:gd name="connsiteY20" fmla="*/ 3136900 h 4072254"/>
                <a:gd name="connsiteX21" fmla="*/ 305135 w 4905395"/>
                <a:gd name="connsiteY21" fmla="*/ 2806700 h 4072254"/>
                <a:gd name="connsiteX22" fmla="*/ 127335 w 4905395"/>
                <a:gd name="connsiteY22" fmla="*/ 2336800 h 4072254"/>
                <a:gd name="connsiteX23" fmla="*/ 335 w 4905395"/>
                <a:gd name="connsiteY23" fmla="*/ 2006600 h 4072254"/>
                <a:gd name="connsiteX24" fmla="*/ 101935 w 4905395"/>
                <a:gd name="connsiteY24" fmla="*/ 1638300 h 4072254"/>
                <a:gd name="connsiteX25" fmla="*/ 419435 w 4905395"/>
                <a:gd name="connsiteY25" fmla="*/ 1244600 h 4072254"/>
                <a:gd name="connsiteX26" fmla="*/ 736935 w 4905395"/>
                <a:gd name="connsiteY26" fmla="*/ 889000 h 4072254"/>
                <a:gd name="connsiteX27" fmla="*/ 1422735 w 4905395"/>
                <a:gd name="connsiteY27" fmla="*/ 647700 h 4072254"/>
                <a:gd name="connsiteX28" fmla="*/ 1981535 w 4905395"/>
                <a:gd name="connsiteY28" fmla="*/ 596900 h 4072254"/>
                <a:gd name="connsiteX29" fmla="*/ 2476835 w 4905395"/>
                <a:gd name="connsiteY29" fmla="*/ 635000 h 4072254"/>
                <a:gd name="connsiteX30" fmla="*/ 2959435 w 4905395"/>
                <a:gd name="connsiteY30" fmla="*/ 584200 h 4072254"/>
                <a:gd name="connsiteX31" fmla="*/ 3251535 w 4905395"/>
                <a:gd name="connsiteY31" fmla="*/ 508000 h 4072254"/>
                <a:gd name="connsiteX32" fmla="*/ 3416635 w 4905395"/>
                <a:gd name="connsiteY32" fmla="*/ 342900 h 4072254"/>
                <a:gd name="connsiteX33" fmla="*/ 3581735 w 4905395"/>
                <a:gd name="connsiteY33" fmla="*/ 190500 h 4072254"/>
                <a:gd name="connsiteX34" fmla="*/ 3670635 w 4905395"/>
                <a:gd name="connsiteY34" fmla="*/ 44449 h 4072254"/>
                <a:gd name="connsiteX35" fmla="*/ 3835735 w 4905395"/>
                <a:gd name="connsiteY35" fmla="*/ 38100 h 4072254"/>
                <a:gd name="connsiteX0" fmla="*/ 3683335 w 4905395"/>
                <a:gd name="connsiteY0" fmla="*/ 50800 h 4123054"/>
                <a:gd name="connsiteX1" fmla="*/ 3962735 w 4905395"/>
                <a:gd name="connsiteY1" fmla="*/ 368299 h 4123054"/>
                <a:gd name="connsiteX2" fmla="*/ 4242135 w 4905395"/>
                <a:gd name="connsiteY2" fmla="*/ 838200 h 4123054"/>
                <a:gd name="connsiteX3" fmla="*/ 4407235 w 4905395"/>
                <a:gd name="connsiteY3" fmla="*/ 1168400 h 4123054"/>
                <a:gd name="connsiteX4" fmla="*/ 4610435 w 4905395"/>
                <a:gd name="connsiteY4" fmla="*/ 1409700 h 4123054"/>
                <a:gd name="connsiteX5" fmla="*/ 4902535 w 4905395"/>
                <a:gd name="connsiteY5" fmla="*/ 1689100 h 4123054"/>
                <a:gd name="connsiteX6" fmla="*/ 4419935 w 4905395"/>
                <a:gd name="connsiteY6" fmla="*/ 1714500 h 4123054"/>
                <a:gd name="connsiteX7" fmla="*/ 3975435 w 4905395"/>
                <a:gd name="connsiteY7" fmla="*/ 1993900 h 4123054"/>
                <a:gd name="connsiteX8" fmla="*/ 3759535 w 4905395"/>
                <a:gd name="connsiteY8" fmla="*/ 2374900 h 4123054"/>
                <a:gd name="connsiteX9" fmla="*/ 3594435 w 4905395"/>
                <a:gd name="connsiteY9" fmla="*/ 2794000 h 4123054"/>
                <a:gd name="connsiteX10" fmla="*/ 3391235 w 4905395"/>
                <a:gd name="connsiteY10" fmla="*/ 3124200 h 4123054"/>
                <a:gd name="connsiteX11" fmla="*/ 3276935 w 4905395"/>
                <a:gd name="connsiteY11" fmla="*/ 3352800 h 4123054"/>
                <a:gd name="connsiteX12" fmla="*/ 2845135 w 4905395"/>
                <a:gd name="connsiteY12" fmla="*/ 3708400 h 4123054"/>
                <a:gd name="connsiteX13" fmla="*/ 2489535 w 4905395"/>
                <a:gd name="connsiteY13" fmla="*/ 3924299 h 4123054"/>
                <a:gd name="connsiteX14" fmla="*/ 2324435 w 4905395"/>
                <a:gd name="connsiteY14" fmla="*/ 4013200 h 4123054"/>
                <a:gd name="connsiteX15" fmla="*/ 1905335 w 4905395"/>
                <a:gd name="connsiteY15" fmla="*/ 4076700 h 4123054"/>
                <a:gd name="connsiteX16" fmla="*/ 1562435 w 4905395"/>
                <a:gd name="connsiteY16" fmla="*/ 4114799 h 4123054"/>
                <a:gd name="connsiteX17" fmla="*/ 1181435 w 4905395"/>
                <a:gd name="connsiteY17" fmla="*/ 3911600 h 4123054"/>
                <a:gd name="connsiteX18" fmla="*/ 1003635 w 4905395"/>
                <a:gd name="connsiteY18" fmla="*/ 3759200 h 4123054"/>
                <a:gd name="connsiteX19" fmla="*/ 622635 w 4905395"/>
                <a:gd name="connsiteY19" fmla="*/ 3340100 h 4123054"/>
                <a:gd name="connsiteX20" fmla="*/ 508335 w 4905395"/>
                <a:gd name="connsiteY20" fmla="*/ 3187700 h 4123054"/>
                <a:gd name="connsiteX21" fmla="*/ 305135 w 4905395"/>
                <a:gd name="connsiteY21" fmla="*/ 2857500 h 4123054"/>
                <a:gd name="connsiteX22" fmla="*/ 127335 w 4905395"/>
                <a:gd name="connsiteY22" fmla="*/ 2387600 h 4123054"/>
                <a:gd name="connsiteX23" fmla="*/ 335 w 4905395"/>
                <a:gd name="connsiteY23" fmla="*/ 2057400 h 4123054"/>
                <a:gd name="connsiteX24" fmla="*/ 101935 w 4905395"/>
                <a:gd name="connsiteY24" fmla="*/ 1689100 h 4123054"/>
                <a:gd name="connsiteX25" fmla="*/ 419435 w 4905395"/>
                <a:gd name="connsiteY25" fmla="*/ 1295400 h 4123054"/>
                <a:gd name="connsiteX26" fmla="*/ 736935 w 4905395"/>
                <a:gd name="connsiteY26" fmla="*/ 939800 h 4123054"/>
                <a:gd name="connsiteX27" fmla="*/ 1422735 w 4905395"/>
                <a:gd name="connsiteY27" fmla="*/ 698500 h 4123054"/>
                <a:gd name="connsiteX28" fmla="*/ 1981535 w 4905395"/>
                <a:gd name="connsiteY28" fmla="*/ 647700 h 4123054"/>
                <a:gd name="connsiteX29" fmla="*/ 2476835 w 4905395"/>
                <a:gd name="connsiteY29" fmla="*/ 685800 h 4123054"/>
                <a:gd name="connsiteX30" fmla="*/ 2959435 w 4905395"/>
                <a:gd name="connsiteY30" fmla="*/ 635000 h 4123054"/>
                <a:gd name="connsiteX31" fmla="*/ 3251535 w 4905395"/>
                <a:gd name="connsiteY31" fmla="*/ 558800 h 4123054"/>
                <a:gd name="connsiteX32" fmla="*/ 3416635 w 4905395"/>
                <a:gd name="connsiteY32" fmla="*/ 393700 h 4123054"/>
                <a:gd name="connsiteX33" fmla="*/ 3581735 w 4905395"/>
                <a:gd name="connsiteY33" fmla="*/ 241300 h 4123054"/>
                <a:gd name="connsiteX34" fmla="*/ 3670635 w 4905395"/>
                <a:gd name="connsiteY34" fmla="*/ 95249 h 4123054"/>
                <a:gd name="connsiteX35" fmla="*/ 3772235 w 4905395"/>
                <a:gd name="connsiteY35" fmla="*/ 0 h 4123054"/>
                <a:gd name="connsiteX0" fmla="*/ 3683335 w 4905395"/>
                <a:gd name="connsiteY0" fmla="*/ 50800 h 4123054"/>
                <a:gd name="connsiteX1" fmla="*/ 3873835 w 4905395"/>
                <a:gd name="connsiteY1" fmla="*/ 126999 h 4123054"/>
                <a:gd name="connsiteX2" fmla="*/ 3962735 w 4905395"/>
                <a:gd name="connsiteY2" fmla="*/ 368299 h 4123054"/>
                <a:gd name="connsiteX3" fmla="*/ 4242135 w 4905395"/>
                <a:gd name="connsiteY3" fmla="*/ 838200 h 4123054"/>
                <a:gd name="connsiteX4" fmla="*/ 4407235 w 4905395"/>
                <a:gd name="connsiteY4" fmla="*/ 1168400 h 4123054"/>
                <a:gd name="connsiteX5" fmla="*/ 4610435 w 4905395"/>
                <a:gd name="connsiteY5" fmla="*/ 1409700 h 4123054"/>
                <a:gd name="connsiteX6" fmla="*/ 4902535 w 4905395"/>
                <a:gd name="connsiteY6" fmla="*/ 1689100 h 4123054"/>
                <a:gd name="connsiteX7" fmla="*/ 4419935 w 4905395"/>
                <a:gd name="connsiteY7" fmla="*/ 1714500 h 4123054"/>
                <a:gd name="connsiteX8" fmla="*/ 3975435 w 4905395"/>
                <a:gd name="connsiteY8" fmla="*/ 1993900 h 4123054"/>
                <a:gd name="connsiteX9" fmla="*/ 3759535 w 4905395"/>
                <a:gd name="connsiteY9" fmla="*/ 2374900 h 4123054"/>
                <a:gd name="connsiteX10" fmla="*/ 3594435 w 4905395"/>
                <a:gd name="connsiteY10" fmla="*/ 2794000 h 4123054"/>
                <a:gd name="connsiteX11" fmla="*/ 3391235 w 4905395"/>
                <a:gd name="connsiteY11" fmla="*/ 3124200 h 4123054"/>
                <a:gd name="connsiteX12" fmla="*/ 3276935 w 4905395"/>
                <a:gd name="connsiteY12" fmla="*/ 3352800 h 4123054"/>
                <a:gd name="connsiteX13" fmla="*/ 2845135 w 4905395"/>
                <a:gd name="connsiteY13" fmla="*/ 3708400 h 4123054"/>
                <a:gd name="connsiteX14" fmla="*/ 2489535 w 4905395"/>
                <a:gd name="connsiteY14" fmla="*/ 3924299 h 4123054"/>
                <a:gd name="connsiteX15" fmla="*/ 2324435 w 4905395"/>
                <a:gd name="connsiteY15" fmla="*/ 4013200 h 4123054"/>
                <a:gd name="connsiteX16" fmla="*/ 1905335 w 4905395"/>
                <a:gd name="connsiteY16" fmla="*/ 4076700 h 4123054"/>
                <a:gd name="connsiteX17" fmla="*/ 1562435 w 4905395"/>
                <a:gd name="connsiteY17" fmla="*/ 4114799 h 4123054"/>
                <a:gd name="connsiteX18" fmla="*/ 1181435 w 4905395"/>
                <a:gd name="connsiteY18" fmla="*/ 3911600 h 4123054"/>
                <a:gd name="connsiteX19" fmla="*/ 1003635 w 4905395"/>
                <a:gd name="connsiteY19" fmla="*/ 3759200 h 4123054"/>
                <a:gd name="connsiteX20" fmla="*/ 622635 w 4905395"/>
                <a:gd name="connsiteY20" fmla="*/ 3340100 h 4123054"/>
                <a:gd name="connsiteX21" fmla="*/ 508335 w 4905395"/>
                <a:gd name="connsiteY21" fmla="*/ 3187700 h 4123054"/>
                <a:gd name="connsiteX22" fmla="*/ 305135 w 4905395"/>
                <a:gd name="connsiteY22" fmla="*/ 2857500 h 4123054"/>
                <a:gd name="connsiteX23" fmla="*/ 127335 w 4905395"/>
                <a:gd name="connsiteY23" fmla="*/ 2387600 h 4123054"/>
                <a:gd name="connsiteX24" fmla="*/ 335 w 4905395"/>
                <a:gd name="connsiteY24" fmla="*/ 2057400 h 4123054"/>
                <a:gd name="connsiteX25" fmla="*/ 101935 w 4905395"/>
                <a:gd name="connsiteY25" fmla="*/ 1689100 h 4123054"/>
                <a:gd name="connsiteX26" fmla="*/ 419435 w 4905395"/>
                <a:gd name="connsiteY26" fmla="*/ 1295400 h 4123054"/>
                <a:gd name="connsiteX27" fmla="*/ 736935 w 4905395"/>
                <a:gd name="connsiteY27" fmla="*/ 939800 h 4123054"/>
                <a:gd name="connsiteX28" fmla="*/ 1422735 w 4905395"/>
                <a:gd name="connsiteY28" fmla="*/ 698500 h 4123054"/>
                <a:gd name="connsiteX29" fmla="*/ 1981535 w 4905395"/>
                <a:gd name="connsiteY29" fmla="*/ 647700 h 4123054"/>
                <a:gd name="connsiteX30" fmla="*/ 2476835 w 4905395"/>
                <a:gd name="connsiteY30" fmla="*/ 685800 h 4123054"/>
                <a:gd name="connsiteX31" fmla="*/ 2959435 w 4905395"/>
                <a:gd name="connsiteY31" fmla="*/ 635000 h 4123054"/>
                <a:gd name="connsiteX32" fmla="*/ 3251535 w 4905395"/>
                <a:gd name="connsiteY32" fmla="*/ 558800 h 4123054"/>
                <a:gd name="connsiteX33" fmla="*/ 3416635 w 4905395"/>
                <a:gd name="connsiteY33" fmla="*/ 393700 h 4123054"/>
                <a:gd name="connsiteX34" fmla="*/ 3581735 w 4905395"/>
                <a:gd name="connsiteY34" fmla="*/ 241300 h 4123054"/>
                <a:gd name="connsiteX35" fmla="*/ 3670635 w 4905395"/>
                <a:gd name="connsiteY35" fmla="*/ 95249 h 4123054"/>
                <a:gd name="connsiteX36" fmla="*/ 3772235 w 4905395"/>
                <a:gd name="connsiteY36" fmla="*/ 0 h 4123054"/>
                <a:gd name="connsiteX0" fmla="*/ 3683335 w 4904744"/>
                <a:gd name="connsiteY0" fmla="*/ 50800 h 4123054"/>
                <a:gd name="connsiteX1" fmla="*/ 3873835 w 4904744"/>
                <a:gd name="connsiteY1" fmla="*/ 126999 h 4123054"/>
                <a:gd name="connsiteX2" fmla="*/ 3962735 w 4904744"/>
                <a:gd name="connsiteY2" fmla="*/ 368299 h 4123054"/>
                <a:gd name="connsiteX3" fmla="*/ 4242135 w 4904744"/>
                <a:gd name="connsiteY3" fmla="*/ 838200 h 4123054"/>
                <a:gd name="connsiteX4" fmla="*/ 4407235 w 4904744"/>
                <a:gd name="connsiteY4" fmla="*/ 1168400 h 4123054"/>
                <a:gd name="connsiteX5" fmla="*/ 4610435 w 4904744"/>
                <a:gd name="connsiteY5" fmla="*/ 1409700 h 4123054"/>
                <a:gd name="connsiteX6" fmla="*/ 4902535 w 4904744"/>
                <a:gd name="connsiteY6" fmla="*/ 1689100 h 4123054"/>
                <a:gd name="connsiteX7" fmla="*/ 4445335 w 4904744"/>
                <a:gd name="connsiteY7" fmla="*/ 1784350 h 4123054"/>
                <a:gd name="connsiteX8" fmla="*/ 3975435 w 4904744"/>
                <a:gd name="connsiteY8" fmla="*/ 1993900 h 4123054"/>
                <a:gd name="connsiteX9" fmla="*/ 3759535 w 4904744"/>
                <a:gd name="connsiteY9" fmla="*/ 2374900 h 4123054"/>
                <a:gd name="connsiteX10" fmla="*/ 3594435 w 4904744"/>
                <a:gd name="connsiteY10" fmla="*/ 2794000 h 4123054"/>
                <a:gd name="connsiteX11" fmla="*/ 3391235 w 4904744"/>
                <a:gd name="connsiteY11" fmla="*/ 3124200 h 4123054"/>
                <a:gd name="connsiteX12" fmla="*/ 3276935 w 4904744"/>
                <a:gd name="connsiteY12" fmla="*/ 3352800 h 4123054"/>
                <a:gd name="connsiteX13" fmla="*/ 2845135 w 4904744"/>
                <a:gd name="connsiteY13" fmla="*/ 3708400 h 4123054"/>
                <a:gd name="connsiteX14" fmla="*/ 2489535 w 4904744"/>
                <a:gd name="connsiteY14" fmla="*/ 3924299 h 4123054"/>
                <a:gd name="connsiteX15" fmla="*/ 2324435 w 4904744"/>
                <a:gd name="connsiteY15" fmla="*/ 4013200 h 4123054"/>
                <a:gd name="connsiteX16" fmla="*/ 1905335 w 4904744"/>
                <a:gd name="connsiteY16" fmla="*/ 4076700 h 4123054"/>
                <a:gd name="connsiteX17" fmla="*/ 1562435 w 4904744"/>
                <a:gd name="connsiteY17" fmla="*/ 4114799 h 4123054"/>
                <a:gd name="connsiteX18" fmla="*/ 1181435 w 4904744"/>
                <a:gd name="connsiteY18" fmla="*/ 3911600 h 4123054"/>
                <a:gd name="connsiteX19" fmla="*/ 1003635 w 4904744"/>
                <a:gd name="connsiteY19" fmla="*/ 3759200 h 4123054"/>
                <a:gd name="connsiteX20" fmla="*/ 622635 w 4904744"/>
                <a:gd name="connsiteY20" fmla="*/ 3340100 h 4123054"/>
                <a:gd name="connsiteX21" fmla="*/ 508335 w 4904744"/>
                <a:gd name="connsiteY21" fmla="*/ 3187700 h 4123054"/>
                <a:gd name="connsiteX22" fmla="*/ 305135 w 4904744"/>
                <a:gd name="connsiteY22" fmla="*/ 2857500 h 4123054"/>
                <a:gd name="connsiteX23" fmla="*/ 127335 w 4904744"/>
                <a:gd name="connsiteY23" fmla="*/ 2387600 h 4123054"/>
                <a:gd name="connsiteX24" fmla="*/ 335 w 4904744"/>
                <a:gd name="connsiteY24" fmla="*/ 2057400 h 4123054"/>
                <a:gd name="connsiteX25" fmla="*/ 101935 w 4904744"/>
                <a:gd name="connsiteY25" fmla="*/ 1689100 h 4123054"/>
                <a:gd name="connsiteX26" fmla="*/ 419435 w 4904744"/>
                <a:gd name="connsiteY26" fmla="*/ 1295400 h 4123054"/>
                <a:gd name="connsiteX27" fmla="*/ 736935 w 4904744"/>
                <a:gd name="connsiteY27" fmla="*/ 939800 h 4123054"/>
                <a:gd name="connsiteX28" fmla="*/ 1422735 w 4904744"/>
                <a:gd name="connsiteY28" fmla="*/ 698500 h 4123054"/>
                <a:gd name="connsiteX29" fmla="*/ 1981535 w 4904744"/>
                <a:gd name="connsiteY29" fmla="*/ 647700 h 4123054"/>
                <a:gd name="connsiteX30" fmla="*/ 2476835 w 4904744"/>
                <a:gd name="connsiteY30" fmla="*/ 685800 h 4123054"/>
                <a:gd name="connsiteX31" fmla="*/ 2959435 w 4904744"/>
                <a:gd name="connsiteY31" fmla="*/ 635000 h 4123054"/>
                <a:gd name="connsiteX32" fmla="*/ 3251535 w 4904744"/>
                <a:gd name="connsiteY32" fmla="*/ 558800 h 4123054"/>
                <a:gd name="connsiteX33" fmla="*/ 3416635 w 4904744"/>
                <a:gd name="connsiteY33" fmla="*/ 393700 h 4123054"/>
                <a:gd name="connsiteX34" fmla="*/ 3581735 w 4904744"/>
                <a:gd name="connsiteY34" fmla="*/ 241300 h 4123054"/>
                <a:gd name="connsiteX35" fmla="*/ 3670635 w 4904744"/>
                <a:gd name="connsiteY35" fmla="*/ 95249 h 4123054"/>
                <a:gd name="connsiteX36" fmla="*/ 3772235 w 4904744"/>
                <a:gd name="connsiteY36" fmla="*/ 0 h 4123054"/>
                <a:gd name="connsiteX0" fmla="*/ 3683335 w 4974187"/>
                <a:gd name="connsiteY0" fmla="*/ 50800 h 4123054"/>
                <a:gd name="connsiteX1" fmla="*/ 3873835 w 4974187"/>
                <a:gd name="connsiteY1" fmla="*/ 126999 h 4123054"/>
                <a:gd name="connsiteX2" fmla="*/ 3962735 w 4974187"/>
                <a:gd name="connsiteY2" fmla="*/ 368299 h 4123054"/>
                <a:gd name="connsiteX3" fmla="*/ 4242135 w 4974187"/>
                <a:gd name="connsiteY3" fmla="*/ 838200 h 4123054"/>
                <a:gd name="connsiteX4" fmla="*/ 4407235 w 4974187"/>
                <a:gd name="connsiteY4" fmla="*/ 1168400 h 4123054"/>
                <a:gd name="connsiteX5" fmla="*/ 4610435 w 4974187"/>
                <a:gd name="connsiteY5" fmla="*/ 1409700 h 4123054"/>
                <a:gd name="connsiteX6" fmla="*/ 4972385 w 4974187"/>
                <a:gd name="connsiteY6" fmla="*/ 1733550 h 4123054"/>
                <a:gd name="connsiteX7" fmla="*/ 4445335 w 4974187"/>
                <a:gd name="connsiteY7" fmla="*/ 1784350 h 4123054"/>
                <a:gd name="connsiteX8" fmla="*/ 3975435 w 4974187"/>
                <a:gd name="connsiteY8" fmla="*/ 1993900 h 4123054"/>
                <a:gd name="connsiteX9" fmla="*/ 3759535 w 4974187"/>
                <a:gd name="connsiteY9" fmla="*/ 2374900 h 4123054"/>
                <a:gd name="connsiteX10" fmla="*/ 3594435 w 4974187"/>
                <a:gd name="connsiteY10" fmla="*/ 2794000 h 4123054"/>
                <a:gd name="connsiteX11" fmla="*/ 3391235 w 4974187"/>
                <a:gd name="connsiteY11" fmla="*/ 3124200 h 4123054"/>
                <a:gd name="connsiteX12" fmla="*/ 3276935 w 4974187"/>
                <a:gd name="connsiteY12" fmla="*/ 3352800 h 4123054"/>
                <a:gd name="connsiteX13" fmla="*/ 2845135 w 4974187"/>
                <a:gd name="connsiteY13" fmla="*/ 3708400 h 4123054"/>
                <a:gd name="connsiteX14" fmla="*/ 2489535 w 4974187"/>
                <a:gd name="connsiteY14" fmla="*/ 3924299 h 4123054"/>
                <a:gd name="connsiteX15" fmla="*/ 2324435 w 4974187"/>
                <a:gd name="connsiteY15" fmla="*/ 4013200 h 4123054"/>
                <a:gd name="connsiteX16" fmla="*/ 1905335 w 4974187"/>
                <a:gd name="connsiteY16" fmla="*/ 4076700 h 4123054"/>
                <a:gd name="connsiteX17" fmla="*/ 1562435 w 4974187"/>
                <a:gd name="connsiteY17" fmla="*/ 4114799 h 4123054"/>
                <a:gd name="connsiteX18" fmla="*/ 1181435 w 4974187"/>
                <a:gd name="connsiteY18" fmla="*/ 3911600 h 4123054"/>
                <a:gd name="connsiteX19" fmla="*/ 1003635 w 4974187"/>
                <a:gd name="connsiteY19" fmla="*/ 3759200 h 4123054"/>
                <a:gd name="connsiteX20" fmla="*/ 622635 w 4974187"/>
                <a:gd name="connsiteY20" fmla="*/ 3340100 h 4123054"/>
                <a:gd name="connsiteX21" fmla="*/ 508335 w 4974187"/>
                <a:gd name="connsiteY21" fmla="*/ 3187700 h 4123054"/>
                <a:gd name="connsiteX22" fmla="*/ 305135 w 4974187"/>
                <a:gd name="connsiteY22" fmla="*/ 2857500 h 4123054"/>
                <a:gd name="connsiteX23" fmla="*/ 127335 w 4974187"/>
                <a:gd name="connsiteY23" fmla="*/ 2387600 h 4123054"/>
                <a:gd name="connsiteX24" fmla="*/ 335 w 4974187"/>
                <a:gd name="connsiteY24" fmla="*/ 2057400 h 4123054"/>
                <a:gd name="connsiteX25" fmla="*/ 101935 w 4974187"/>
                <a:gd name="connsiteY25" fmla="*/ 1689100 h 4123054"/>
                <a:gd name="connsiteX26" fmla="*/ 419435 w 4974187"/>
                <a:gd name="connsiteY26" fmla="*/ 1295400 h 4123054"/>
                <a:gd name="connsiteX27" fmla="*/ 736935 w 4974187"/>
                <a:gd name="connsiteY27" fmla="*/ 939800 h 4123054"/>
                <a:gd name="connsiteX28" fmla="*/ 1422735 w 4974187"/>
                <a:gd name="connsiteY28" fmla="*/ 698500 h 4123054"/>
                <a:gd name="connsiteX29" fmla="*/ 1981535 w 4974187"/>
                <a:gd name="connsiteY29" fmla="*/ 647700 h 4123054"/>
                <a:gd name="connsiteX30" fmla="*/ 2476835 w 4974187"/>
                <a:gd name="connsiteY30" fmla="*/ 685800 h 4123054"/>
                <a:gd name="connsiteX31" fmla="*/ 2959435 w 4974187"/>
                <a:gd name="connsiteY31" fmla="*/ 635000 h 4123054"/>
                <a:gd name="connsiteX32" fmla="*/ 3251535 w 4974187"/>
                <a:gd name="connsiteY32" fmla="*/ 558800 h 4123054"/>
                <a:gd name="connsiteX33" fmla="*/ 3416635 w 4974187"/>
                <a:gd name="connsiteY33" fmla="*/ 393700 h 4123054"/>
                <a:gd name="connsiteX34" fmla="*/ 3581735 w 4974187"/>
                <a:gd name="connsiteY34" fmla="*/ 241300 h 4123054"/>
                <a:gd name="connsiteX35" fmla="*/ 3670635 w 4974187"/>
                <a:gd name="connsiteY35" fmla="*/ 95249 h 4123054"/>
                <a:gd name="connsiteX36" fmla="*/ 3772235 w 4974187"/>
                <a:gd name="connsiteY36" fmla="*/ 0 h 4123054"/>
                <a:gd name="connsiteX0" fmla="*/ 3683335 w 4974175"/>
                <a:gd name="connsiteY0" fmla="*/ 50800 h 4123054"/>
                <a:gd name="connsiteX1" fmla="*/ 3873835 w 4974175"/>
                <a:gd name="connsiteY1" fmla="*/ 126999 h 4123054"/>
                <a:gd name="connsiteX2" fmla="*/ 3962735 w 4974175"/>
                <a:gd name="connsiteY2" fmla="*/ 368299 h 4123054"/>
                <a:gd name="connsiteX3" fmla="*/ 4242135 w 4974175"/>
                <a:gd name="connsiteY3" fmla="*/ 838200 h 4123054"/>
                <a:gd name="connsiteX4" fmla="*/ 4419935 w 4974175"/>
                <a:gd name="connsiteY4" fmla="*/ 1149350 h 4123054"/>
                <a:gd name="connsiteX5" fmla="*/ 4610435 w 4974175"/>
                <a:gd name="connsiteY5" fmla="*/ 1409700 h 4123054"/>
                <a:gd name="connsiteX6" fmla="*/ 4972385 w 4974175"/>
                <a:gd name="connsiteY6" fmla="*/ 1733550 h 4123054"/>
                <a:gd name="connsiteX7" fmla="*/ 4445335 w 4974175"/>
                <a:gd name="connsiteY7" fmla="*/ 1784350 h 4123054"/>
                <a:gd name="connsiteX8" fmla="*/ 3975435 w 4974175"/>
                <a:gd name="connsiteY8" fmla="*/ 1993900 h 4123054"/>
                <a:gd name="connsiteX9" fmla="*/ 3759535 w 4974175"/>
                <a:gd name="connsiteY9" fmla="*/ 2374900 h 4123054"/>
                <a:gd name="connsiteX10" fmla="*/ 3594435 w 4974175"/>
                <a:gd name="connsiteY10" fmla="*/ 2794000 h 4123054"/>
                <a:gd name="connsiteX11" fmla="*/ 3391235 w 4974175"/>
                <a:gd name="connsiteY11" fmla="*/ 3124200 h 4123054"/>
                <a:gd name="connsiteX12" fmla="*/ 3276935 w 4974175"/>
                <a:gd name="connsiteY12" fmla="*/ 3352800 h 4123054"/>
                <a:gd name="connsiteX13" fmla="*/ 2845135 w 4974175"/>
                <a:gd name="connsiteY13" fmla="*/ 3708400 h 4123054"/>
                <a:gd name="connsiteX14" fmla="*/ 2489535 w 4974175"/>
                <a:gd name="connsiteY14" fmla="*/ 3924299 h 4123054"/>
                <a:gd name="connsiteX15" fmla="*/ 2324435 w 4974175"/>
                <a:gd name="connsiteY15" fmla="*/ 4013200 h 4123054"/>
                <a:gd name="connsiteX16" fmla="*/ 1905335 w 4974175"/>
                <a:gd name="connsiteY16" fmla="*/ 4076700 h 4123054"/>
                <a:gd name="connsiteX17" fmla="*/ 1562435 w 4974175"/>
                <a:gd name="connsiteY17" fmla="*/ 4114799 h 4123054"/>
                <a:gd name="connsiteX18" fmla="*/ 1181435 w 4974175"/>
                <a:gd name="connsiteY18" fmla="*/ 3911600 h 4123054"/>
                <a:gd name="connsiteX19" fmla="*/ 1003635 w 4974175"/>
                <a:gd name="connsiteY19" fmla="*/ 3759200 h 4123054"/>
                <a:gd name="connsiteX20" fmla="*/ 622635 w 4974175"/>
                <a:gd name="connsiteY20" fmla="*/ 3340100 h 4123054"/>
                <a:gd name="connsiteX21" fmla="*/ 508335 w 4974175"/>
                <a:gd name="connsiteY21" fmla="*/ 3187700 h 4123054"/>
                <a:gd name="connsiteX22" fmla="*/ 305135 w 4974175"/>
                <a:gd name="connsiteY22" fmla="*/ 2857500 h 4123054"/>
                <a:gd name="connsiteX23" fmla="*/ 127335 w 4974175"/>
                <a:gd name="connsiteY23" fmla="*/ 2387600 h 4123054"/>
                <a:gd name="connsiteX24" fmla="*/ 335 w 4974175"/>
                <a:gd name="connsiteY24" fmla="*/ 2057400 h 4123054"/>
                <a:gd name="connsiteX25" fmla="*/ 101935 w 4974175"/>
                <a:gd name="connsiteY25" fmla="*/ 1689100 h 4123054"/>
                <a:gd name="connsiteX26" fmla="*/ 419435 w 4974175"/>
                <a:gd name="connsiteY26" fmla="*/ 1295400 h 4123054"/>
                <a:gd name="connsiteX27" fmla="*/ 736935 w 4974175"/>
                <a:gd name="connsiteY27" fmla="*/ 939800 h 4123054"/>
                <a:gd name="connsiteX28" fmla="*/ 1422735 w 4974175"/>
                <a:gd name="connsiteY28" fmla="*/ 698500 h 4123054"/>
                <a:gd name="connsiteX29" fmla="*/ 1981535 w 4974175"/>
                <a:gd name="connsiteY29" fmla="*/ 647700 h 4123054"/>
                <a:gd name="connsiteX30" fmla="*/ 2476835 w 4974175"/>
                <a:gd name="connsiteY30" fmla="*/ 685800 h 4123054"/>
                <a:gd name="connsiteX31" fmla="*/ 2959435 w 4974175"/>
                <a:gd name="connsiteY31" fmla="*/ 635000 h 4123054"/>
                <a:gd name="connsiteX32" fmla="*/ 3251535 w 4974175"/>
                <a:gd name="connsiteY32" fmla="*/ 558800 h 4123054"/>
                <a:gd name="connsiteX33" fmla="*/ 3416635 w 4974175"/>
                <a:gd name="connsiteY33" fmla="*/ 393700 h 4123054"/>
                <a:gd name="connsiteX34" fmla="*/ 3581735 w 4974175"/>
                <a:gd name="connsiteY34" fmla="*/ 241300 h 4123054"/>
                <a:gd name="connsiteX35" fmla="*/ 3670635 w 4974175"/>
                <a:gd name="connsiteY35" fmla="*/ 95249 h 4123054"/>
                <a:gd name="connsiteX36" fmla="*/ 3772235 w 4974175"/>
                <a:gd name="connsiteY36" fmla="*/ 0 h 4123054"/>
                <a:gd name="connsiteX0" fmla="*/ 3683335 w 4974711"/>
                <a:gd name="connsiteY0" fmla="*/ 50800 h 4123054"/>
                <a:gd name="connsiteX1" fmla="*/ 3873835 w 4974711"/>
                <a:gd name="connsiteY1" fmla="*/ 126999 h 4123054"/>
                <a:gd name="connsiteX2" fmla="*/ 3962735 w 4974711"/>
                <a:gd name="connsiteY2" fmla="*/ 368299 h 4123054"/>
                <a:gd name="connsiteX3" fmla="*/ 4242135 w 4974711"/>
                <a:gd name="connsiteY3" fmla="*/ 838200 h 4123054"/>
                <a:gd name="connsiteX4" fmla="*/ 4419935 w 4974711"/>
                <a:gd name="connsiteY4" fmla="*/ 1149350 h 4123054"/>
                <a:gd name="connsiteX5" fmla="*/ 4629485 w 4974711"/>
                <a:gd name="connsiteY5" fmla="*/ 1403350 h 4123054"/>
                <a:gd name="connsiteX6" fmla="*/ 4972385 w 4974711"/>
                <a:gd name="connsiteY6" fmla="*/ 1733550 h 4123054"/>
                <a:gd name="connsiteX7" fmla="*/ 4445335 w 4974711"/>
                <a:gd name="connsiteY7" fmla="*/ 1784350 h 4123054"/>
                <a:gd name="connsiteX8" fmla="*/ 3975435 w 4974711"/>
                <a:gd name="connsiteY8" fmla="*/ 1993900 h 4123054"/>
                <a:gd name="connsiteX9" fmla="*/ 3759535 w 4974711"/>
                <a:gd name="connsiteY9" fmla="*/ 2374900 h 4123054"/>
                <a:gd name="connsiteX10" fmla="*/ 3594435 w 4974711"/>
                <a:gd name="connsiteY10" fmla="*/ 2794000 h 4123054"/>
                <a:gd name="connsiteX11" fmla="*/ 3391235 w 4974711"/>
                <a:gd name="connsiteY11" fmla="*/ 3124200 h 4123054"/>
                <a:gd name="connsiteX12" fmla="*/ 3276935 w 4974711"/>
                <a:gd name="connsiteY12" fmla="*/ 3352800 h 4123054"/>
                <a:gd name="connsiteX13" fmla="*/ 2845135 w 4974711"/>
                <a:gd name="connsiteY13" fmla="*/ 3708400 h 4123054"/>
                <a:gd name="connsiteX14" fmla="*/ 2489535 w 4974711"/>
                <a:gd name="connsiteY14" fmla="*/ 3924299 h 4123054"/>
                <a:gd name="connsiteX15" fmla="*/ 2324435 w 4974711"/>
                <a:gd name="connsiteY15" fmla="*/ 4013200 h 4123054"/>
                <a:gd name="connsiteX16" fmla="*/ 1905335 w 4974711"/>
                <a:gd name="connsiteY16" fmla="*/ 4076700 h 4123054"/>
                <a:gd name="connsiteX17" fmla="*/ 1562435 w 4974711"/>
                <a:gd name="connsiteY17" fmla="*/ 4114799 h 4123054"/>
                <a:gd name="connsiteX18" fmla="*/ 1181435 w 4974711"/>
                <a:gd name="connsiteY18" fmla="*/ 3911600 h 4123054"/>
                <a:gd name="connsiteX19" fmla="*/ 1003635 w 4974711"/>
                <a:gd name="connsiteY19" fmla="*/ 3759200 h 4123054"/>
                <a:gd name="connsiteX20" fmla="*/ 622635 w 4974711"/>
                <a:gd name="connsiteY20" fmla="*/ 3340100 h 4123054"/>
                <a:gd name="connsiteX21" fmla="*/ 508335 w 4974711"/>
                <a:gd name="connsiteY21" fmla="*/ 3187700 h 4123054"/>
                <a:gd name="connsiteX22" fmla="*/ 305135 w 4974711"/>
                <a:gd name="connsiteY22" fmla="*/ 2857500 h 4123054"/>
                <a:gd name="connsiteX23" fmla="*/ 127335 w 4974711"/>
                <a:gd name="connsiteY23" fmla="*/ 2387600 h 4123054"/>
                <a:gd name="connsiteX24" fmla="*/ 335 w 4974711"/>
                <a:gd name="connsiteY24" fmla="*/ 2057400 h 4123054"/>
                <a:gd name="connsiteX25" fmla="*/ 101935 w 4974711"/>
                <a:gd name="connsiteY25" fmla="*/ 1689100 h 4123054"/>
                <a:gd name="connsiteX26" fmla="*/ 419435 w 4974711"/>
                <a:gd name="connsiteY26" fmla="*/ 1295400 h 4123054"/>
                <a:gd name="connsiteX27" fmla="*/ 736935 w 4974711"/>
                <a:gd name="connsiteY27" fmla="*/ 939800 h 4123054"/>
                <a:gd name="connsiteX28" fmla="*/ 1422735 w 4974711"/>
                <a:gd name="connsiteY28" fmla="*/ 698500 h 4123054"/>
                <a:gd name="connsiteX29" fmla="*/ 1981535 w 4974711"/>
                <a:gd name="connsiteY29" fmla="*/ 647700 h 4123054"/>
                <a:gd name="connsiteX30" fmla="*/ 2476835 w 4974711"/>
                <a:gd name="connsiteY30" fmla="*/ 685800 h 4123054"/>
                <a:gd name="connsiteX31" fmla="*/ 2959435 w 4974711"/>
                <a:gd name="connsiteY31" fmla="*/ 635000 h 4123054"/>
                <a:gd name="connsiteX32" fmla="*/ 3251535 w 4974711"/>
                <a:gd name="connsiteY32" fmla="*/ 558800 h 4123054"/>
                <a:gd name="connsiteX33" fmla="*/ 3416635 w 4974711"/>
                <a:gd name="connsiteY33" fmla="*/ 393700 h 4123054"/>
                <a:gd name="connsiteX34" fmla="*/ 3581735 w 4974711"/>
                <a:gd name="connsiteY34" fmla="*/ 241300 h 4123054"/>
                <a:gd name="connsiteX35" fmla="*/ 3670635 w 4974711"/>
                <a:gd name="connsiteY35" fmla="*/ 95249 h 4123054"/>
                <a:gd name="connsiteX36" fmla="*/ 3772235 w 4974711"/>
                <a:gd name="connsiteY36" fmla="*/ 0 h 4123054"/>
                <a:gd name="connsiteX0" fmla="*/ 3683335 w 4974711"/>
                <a:gd name="connsiteY0" fmla="*/ 50800 h 4123054"/>
                <a:gd name="connsiteX1" fmla="*/ 3873835 w 4974711"/>
                <a:gd name="connsiteY1" fmla="*/ 126999 h 4123054"/>
                <a:gd name="connsiteX2" fmla="*/ 3962735 w 4974711"/>
                <a:gd name="connsiteY2" fmla="*/ 368299 h 4123054"/>
                <a:gd name="connsiteX3" fmla="*/ 4242135 w 4974711"/>
                <a:gd name="connsiteY3" fmla="*/ 838200 h 4123054"/>
                <a:gd name="connsiteX4" fmla="*/ 4419935 w 4974711"/>
                <a:gd name="connsiteY4" fmla="*/ 1149350 h 4123054"/>
                <a:gd name="connsiteX5" fmla="*/ 4629485 w 4974711"/>
                <a:gd name="connsiteY5" fmla="*/ 1403350 h 4123054"/>
                <a:gd name="connsiteX6" fmla="*/ 4972385 w 4974711"/>
                <a:gd name="connsiteY6" fmla="*/ 1733550 h 4123054"/>
                <a:gd name="connsiteX7" fmla="*/ 4445335 w 4974711"/>
                <a:gd name="connsiteY7" fmla="*/ 1784350 h 4123054"/>
                <a:gd name="connsiteX8" fmla="*/ 3975435 w 4974711"/>
                <a:gd name="connsiteY8" fmla="*/ 1993900 h 4123054"/>
                <a:gd name="connsiteX9" fmla="*/ 3759535 w 4974711"/>
                <a:gd name="connsiteY9" fmla="*/ 2374900 h 4123054"/>
                <a:gd name="connsiteX10" fmla="*/ 3626185 w 4974711"/>
                <a:gd name="connsiteY10" fmla="*/ 2774949 h 4123054"/>
                <a:gd name="connsiteX11" fmla="*/ 3594435 w 4974711"/>
                <a:gd name="connsiteY11" fmla="*/ 2794000 h 4123054"/>
                <a:gd name="connsiteX12" fmla="*/ 3391235 w 4974711"/>
                <a:gd name="connsiteY12" fmla="*/ 3124200 h 4123054"/>
                <a:gd name="connsiteX13" fmla="*/ 3276935 w 4974711"/>
                <a:gd name="connsiteY13" fmla="*/ 3352800 h 4123054"/>
                <a:gd name="connsiteX14" fmla="*/ 2845135 w 4974711"/>
                <a:gd name="connsiteY14" fmla="*/ 3708400 h 4123054"/>
                <a:gd name="connsiteX15" fmla="*/ 2489535 w 4974711"/>
                <a:gd name="connsiteY15" fmla="*/ 3924299 h 4123054"/>
                <a:gd name="connsiteX16" fmla="*/ 2324435 w 4974711"/>
                <a:gd name="connsiteY16" fmla="*/ 4013200 h 4123054"/>
                <a:gd name="connsiteX17" fmla="*/ 1905335 w 4974711"/>
                <a:gd name="connsiteY17" fmla="*/ 4076700 h 4123054"/>
                <a:gd name="connsiteX18" fmla="*/ 1562435 w 4974711"/>
                <a:gd name="connsiteY18" fmla="*/ 4114799 h 4123054"/>
                <a:gd name="connsiteX19" fmla="*/ 1181435 w 4974711"/>
                <a:gd name="connsiteY19" fmla="*/ 3911600 h 4123054"/>
                <a:gd name="connsiteX20" fmla="*/ 1003635 w 4974711"/>
                <a:gd name="connsiteY20" fmla="*/ 3759200 h 4123054"/>
                <a:gd name="connsiteX21" fmla="*/ 622635 w 4974711"/>
                <a:gd name="connsiteY21" fmla="*/ 3340100 h 4123054"/>
                <a:gd name="connsiteX22" fmla="*/ 508335 w 4974711"/>
                <a:gd name="connsiteY22" fmla="*/ 3187700 h 4123054"/>
                <a:gd name="connsiteX23" fmla="*/ 305135 w 4974711"/>
                <a:gd name="connsiteY23" fmla="*/ 2857500 h 4123054"/>
                <a:gd name="connsiteX24" fmla="*/ 127335 w 4974711"/>
                <a:gd name="connsiteY24" fmla="*/ 2387600 h 4123054"/>
                <a:gd name="connsiteX25" fmla="*/ 335 w 4974711"/>
                <a:gd name="connsiteY25" fmla="*/ 2057400 h 4123054"/>
                <a:gd name="connsiteX26" fmla="*/ 101935 w 4974711"/>
                <a:gd name="connsiteY26" fmla="*/ 1689100 h 4123054"/>
                <a:gd name="connsiteX27" fmla="*/ 419435 w 4974711"/>
                <a:gd name="connsiteY27" fmla="*/ 1295400 h 4123054"/>
                <a:gd name="connsiteX28" fmla="*/ 736935 w 4974711"/>
                <a:gd name="connsiteY28" fmla="*/ 939800 h 4123054"/>
                <a:gd name="connsiteX29" fmla="*/ 1422735 w 4974711"/>
                <a:gd name="connsiteY29" fmla="*/ 698500 h 4123054"/>
                <a:gd name="connsiteX30" fmla="*/ 1981535 w 4974711"/>
                <a:gd name="connsiteY30" fmla="*/ 647700 h 4123054"/>
                <a:gd name="connsiteX31" fmla="*/ 2476835 w 4974711"/>
                <a:gd name="connsiteY31" fmla="*/ 685800 h 4123054"/>
                <a:gd name="connsiteX32" fmla="*/ 2959435 w 4974711"/>
                <a:gd name="connsiteY32" fmla="*/ 635000 h 4123054"/>
                <a:gd name="connsiteX33" fmla="*/ 3251535 w 4974711"/>
                <a:gd name="connsiteY33" fmla="*/ 558800 h 4123054"/>
                <a:gd name="connsiteX34" fmla="*/ 3416635 w 4974711"/>
                <a:gd name="connsiteY34" fmla="*/ 393700 h 4123054"/>
                <a:gd name="connsiteX35" fmla="*/ 3581735 w 4974711"/>
                <a:gd name="connsiteY35" fmla="*/ 241300 h 4123054"/>
                <a:gd name="connsiteX36" fmla="*/ 3670635 w 4974711"/>
                <a:gd name="connsiteY36" fmla="*/ 95249 h 4123054"/>
                <a:gd name="connsiteX37" fmla="*/ 3772235 w 4974711"/>
                <a:gd name="connsiteY37" fmla="*/ 0 h 4123054"/>
                <a:gd name="connsiteX0" fmla="*/ 3683335 w 4974711"/>
                <a:gd name="connsiteY0" fmla="*/ 50800 h 4123054"/>
                <a:gd name="connsiteX1" fmla="*/ 3873835 w 4974711"/>
                <a:gd name="connsiteY1" fmla="*/ 126999 h 4123054"/>
                <a:gd name="connsiteX2" fmla="*/ 3962735 w 4974711"/>
                <a:gd name="connsiteY2" fmla="*/ 368299 h 4123054"/>
                <a:gd name="connsiteX3" fmla="*/ 4242135 w 4974711"/>
                <a:gd name="connsiteY3" fmla="*/ 838200 h 4123054"/>
                <a:gd name="connsiteX4" fmla="*/ 4419935 w 4974711"/>
                <a:gd name="connsiteY4" fmla="*/ 1149350 h 4123054"/>
                <a:gd name="connsiteX5" fmla="*/ 4629485 w 4974711"/>
                <a:gd name="connsiteY5" fmla="*/ 1403350 h 4123054"/>
                <a:gd name="connsiteX6" fmla="*/ 4972385 w 4974711"/>
                <a:gd name="connsiteY6" fmla="*/ 1733550 h 4123054"/>
                <a:gd name="connsiteX7" fmla="*/ 4445335 w 4974711"/>
                <a:gd name="connsiteY7" fmla="*/ 1784350 h 4123054"/>
                <a:gd name="connsiteX8" fmla="*/ 3975435 w 4974711"/>
                <a:gd name="connsiteY8" fmla="*/ 1993900 h 4123054"/>
                <a:gd name="connsiteX9" fmla="*/ 3759535 w 4974711"/>
                <a:gd name="connsiteY9" fmla="*/ 2374900 h 4123054"/>
                <a:gd name="connsiteX10" fmla="*/ 3626185 w 4974711"/>
                <a:gd name="connsiteY10" fmla="*/ 2774949 h 4123054"/>
                <a:gd name="connsiteX11" fmla="*/ 3594435 w 4974711"/>
                <a:gd name="connsiteY11" fmla="*/ 2794000 h 4123054"/>
                <a:gd name="connsiteX12" fmla="*/ 3442035 w 4974711"/>
                <a:gd name="connsiteY12" fmla="*/ 3162300 h 4123054"/>
                <a:gd name="connsiteX13" fmla="*/ 3276935 w 4974711"/>
                <a:gd name="connsiteY13" fmla="*/ 3352800 h 4123054"/>
                <a:gd name="connsiteX14" fmla="*/ 2845135 w 4974711"/>
                <a:gd name="connsiteY14" fmla="*/ 3708400 h 4123054"/>
                <a:gd name="connsiteX15" fmla="*/ 2489535 w 4974711"/>
                <a:gd name="connsiteY15" fmla="*/ 3924299 h 4123054"/>
                <a:gd name="connsiteX16" fmla="*/ 2324435 w 4974711"/>
                <a:gd name="connsiteY16" fmla="*/ 4013200 h 4123054"/>
                <a:gd name="connsiteX17" fmla="*/ 1905335 w 4974711"/>
                <a:gd name="connsiteY17" fmla="*/ 4076700 h 4123054"/>
                <a:gd name="connsiteX18" fmla="*/ 1562435 w 4974711"/>
                <a:gd name="connsiteY18" fmla="*/ 4114799 h 4123054"/>
                <a:gd name="connsiteX19" fmla="*/ 1181435 w 4974711"/>
                <a:gd name="connsiteY19" fmla="*/ 3911600 h 4123054"/>
                <a:gd name="connsiteX20" fmla="*/ 1003635 w 4974711"/>
                <a:gd name="connsiteY20" fmla="*/ 3759200 h 4123054"/>
                <a:gd name="connsiteX21" fmla="*/ 622635 w 4974711"/>
                <a:gd name="connsiteY21" fmla="*/ 3340100 h 4123054"/>
                <a:gd name="connsiteX22" fmla="*/ 508335 w 4974711"/>
                <a:gd name="connsiteY22" fmla="*/ 3187700 h 4123054"/>
                <a:gd name="connsiteX23" fmla="*/ 305135 w 4974711"/>
                <a:gd name="connsiteY23" fmla="*/ 2857500 h 4123054"/>
                <a:gd name="connsiteX24" fmla="*/ 127335 w 4974711"/>
                <a:gd name="connsiteY24" fmla="*/ 2387600 h 4123054"/>
                <a:gd name="connsiteX25" fmla="*/ 335 w 4974711"/>
                <a:gd name="connsiteY25" fmla="*/ 2057400 h 4123054"/>
                <a:gd name="connsiteX26" fmla="*/ 101935 w 4974711"/>
                <a:gd name="connsiteY26" fmla="*/ 1689100 h 4123054"/>
                <a:gd name="connsiteX27" fmla="*/ 419435 w 4974711"/>
                <a:gd name="connsiteY27" fmla="*/ 1295400 h 4123054"/>
                <a:gd name="connsiteX28" fmla="*/ 736935 w 4974711"/>
                <a:gd name="connsiteY28" fmla="*/ 939800 h 4123054"/>
                <a:gd name="connsiteX29" fmla="*/ 1422735 w 4974711"/>
                <a:gd name="connsiteY29" fmla="*/ 698500 h 4123054"/>
                <a:gd name="connsiteX30" fmla="*/ 1981535 w 4974711"/>
                <a:gd name="connsiteY30" fmla="*/ 647700 h 4123054"/>
                <a:gd name="connsiteX31" fmla="*/ 2476835 w 4974711"/>
                <a:gd name="connsiteY31" fmla="*/ 685800 h 4123054"/>
                <a:gd name="connsiteX32" fmla="*/ 2959435 w 4974711"/>
                <a:gd name="connsiteY32" fmla="*/ 635000 h 4123054"/>
                <a:gd name="connsiteX33" fmla="*/ 3251535 w 4974711"/>
                <a:gd name="connsiteY33" fmla="*/ 558800 h 4123054"/>
                <a:gd name="connsiteX34" fmla="*/ 3416635 w 4974711"/>
                <a:gd name="connsiteY34" fmla="*/ 393700 h 4123054"/>
                <a:gd name="connsiteX35" fmla="*/ 3581735 w 4974711"/>
                <a:gd name="connsiteY35" fmla="*/ 241300 h 4123054"/>
                <a:gd name="connsiteX36" fmla="*/ 3670635 w 4974711"/>
                <a:gd name="connsiteY36" fmla="*/ 95249 h 4123054"/>
                <a:gd name="connsiteX37" fmla="*/ 3772235 w 4974711"/>
                <a:gd name="connsiteY37" fmla="*/ 0 h 4123054"/>
                <a:gd name="connsiteX0" fmla="*/ 3683335 w 4974711"/>
                <a:gd name="connsiteY0" fmla="*/ 50800 h 4134652"/>
                <a:gd name="connsiteX1" fmla="*/ 3873835 w 4974711"/>
                <a:gd name="connsiteY1" fmla="*/ 126999 h 4134652"/>
                <a:gd name="connsiteX2" fmla="*/ 3962735 w 4974711"/>
                <a:gd name="connsiteY2" fmla="*/ 368299 h 4134652"/>
                <a:gd name="connsiteX3" fmla="*/ 4242135 w 4974711"/>
                <a:gd name="connsiteY3" fmla="*/ 838200 h 4134652"/>
                <a:gd name="connsiteX4" fmla="*/ 4419935 w 4974711"/>
                <a:gd name="connsiteY4" fmla="*/ 1149350 h 4134652"/>
                <a:gd name="connsiteX5" fmla="*/ 4629485 w 4974711"/>
                <a:gd name="connsiteY5" fmla="*/ 1403350 h 4134652"/>
                <a:gd name="connsiteX6" fmla="*/ 4972385 w 4974711"/>
                <a:gd name="connsiteY6" fmla="*/ 1733550 h 4134652"/>
                <a:gd name="connsiteX7" fmla="*/ 4445335 w 4974711"/>
                <a:gd name="connsiteY7" fmla="*/ 1784350 h 4134652"/>
                <a:gd name="connsiteX8" fmla="*/ 3975435 w 4974711"/>
                <a:gd name="connsiteY8" fmla="*/ 1993900 h 4134652"/>
                <a:gd name="connsiteX9" fmla="*/ 3759535 w 4974711"/>
                <a:gd name="connsiteY9" fmla="*/ 2374900 h 4134652"/>
                <a:gd name="connsiteX10" fmla="*/ 3626185 w 4974711"/>
                <a:gd name="connsiteY10" fmla="*/ 2774949 h 4134652"/>
                <a:gd name="connsiteX11" fmla="*/ 3594435 w 4974711"/>
                <a:gd name="connsiteY11" fmla="*/ 2794000 h 4134652"/>
                <a:gd name="connsiteX12" fmla="*/ 3442035 w 4974711"/>
                <a:gd name="connsiteY12" fmla="*/ 3162300 h 4134652"/>
                <a:gd name="connsiteX13" fmla="*/ 3276935 w 4974711"/>
                <a:gd name="connsiteY13" fmla="*/ 3352800 h 4134652"/>
                <a:gd name="connsiteX14" fmla="*/ 2845135 w 4974711"/>
                <a:gd name="connsiteY14" fmla="*/ 3708400 h 4134652"/>
                <a:gd name="connsiteX15" fmla="*/ 2489535 w 4974711"/>
                <a:gd name="connsiteY15" fmla="*/ 3924299 h 4134652"/>
                <a:gd name="connsiteX16" fmla="*/ 2324435 w 4974711"/>
                <a:gd name="connsiteY16" fmla="*/ 4013200 h 4134652"/>
                <a:gd name="connsiteX17" fmla="*/ 1905335 w 4974711"/>
                <a:gd name="connsiteY17" fmla="*/ 4121150 h 4134652"/>
                <a:gd name="connsiteX18" fmla="*/ 1562435 w 4974711"/>
                <a:gd name="connsiteY18" fmla="*/ 4114799 h 4134652"/>
                <a:gd name="connsiteX19" fmla="*/ 1181435 w 4974711"/>
                <a:gd name="connsiteY19" fmla="*/ 3911600 h 4134652"/>
                <a:gd name="connsiteX20" fmla="*/ 1003635 w 4974711"/>
                <a:gd name="connsiteY20" fmla="*/ 3759200 h 4134652"/>
                <a:gd name="connsiteX21" fmla="*/ 622635 w 4974711"/>
                <a:gd name="connsiteY21" fmla="*/ 3340100 h 4134652"/>
                <a:gd name="connsiteX22" fmla="*/ 508335 w 4974711"/>
                <a:gd name="connsiteY22" fmla="*/ 3187700 h 4134652"/>
                <a:gd name="connsiteX23" fmla="*/ 305135 w 4974711"/>
                <a:gd name="connsiteY23" fmla="*/ 2857500 h 4134652"/>
                <a:gd name="connsiteX24" fmla="*/ 127335 w 4974711"/>
                <a:gd name="connsiteY24" fmla="*/ 2387600 h 4134652"/>
                <a:gd name="connsiteX25" fmla="*/ 335 w 4974711"/>
                <a:gd name="connsiteY25" fmla="*/ 2057400 h 4134652"/>
                <a:gd name="connsiteX26" fmla="*/ 101935 w 4974711"/>
                <a:gd name="connsiteY26" fmla="*/ 1689100 h 4134652"/>
                <a:gd name="connsiteX27" fmla="*/ 419435 w 4974711"/>
                <a:gd name="connsiteY27" fmla="*/ 1295400 h 4134652"/>
                <a:gd name="connsiteX28" fmla="*/ 736935 w 4974711"/>
                <a:gd name="connsiteY28" fmla="*/ 939800 h 4134652"/>
                <a:gd name="connsiteX29" fmla="*/ 1422735 w 4974711"/>
                <a:gd name="connsiteY29" fmla="*/ 698500 h 4134652"/>
                <a:gd name="connsiteX30" fmla="*/ 1981535 w 4974711"/>
                <a:gd name="connsiteY30" fmla="*/ 647700 h 4134652"/>
                <a:gd name="connsiteX31" fmla="*/ 2476835 w 4974711"/>
                <a:gd name="connsiteY31" fmla="*/ 685800 h 4134652"/>
                <a:gd name="connsiteX32" fmla="*/ 2959435 w 4974711"/>
                <a:gd name="connsiteY32" fmla="*/ 635000 h 4134652"/>
                <a:gd name="connsiteX33" fmla="*/ 3251535 w 4974711"/>
                <a:gd name="connsiteY33" fmla="*/ 558800 h 4134652"/>
                <a:gd name="connsiteX34" fmla="*/ 3416635 w 4974711"/>
                <a:gd name="connsiteY34" fmla="*/ 393700 h 4134652"/>
                <a:gd name="connsiteX35" fmla="*/ 3581735 w 4974711"/>
                <a:gd name="connsiteY35" fmla="*/ 241300 h 4134652"/>
                <a:gd name="connsiteX36" fmla="*/ 3670635 w 4974711"/>
                <a:gd name="connsiteY36" fmla="*/ 95249 h 4134652"/>
                <a:gd name="connsiteX37" fmla="*/ 3772235 w 4974711"/>
                <a:gd name="connsiteY37" fmla="*/ 0 h 4134652"/>
                <a:gd name="connsiteX0" fmla="*/ 3683335 w 4974711"/>
                <a:gd name="connsiteY0" fmla="*/ 50800 h 4129661"/>
                <a:gd name="connsiteX1" fmla="*/ 3873835 w 4974711"/>
                <a:gd name="connsiteY1" fmla="*/ 126999 h 4129661"/>
                <a:gd name="connsiteX2" fmla="*/ 3962735 w 4974711"/>
                <a:gd name="connsiteY2" fmla="*/ 368299 h 4129661"/>
                <a:gd name="connsiteX3" fmla="*/ 4242135 w 4974711"/>
                <a:gd name="connsiteY3" fmla="*/ 838200 h 4129661"/>
                <a:gd name="connsiteX4" fmla="*/ 4419935 w 4974711"/>
                <a:gd name="connsiteY4" fmla="*/ 1149350 h 4129661"/>
                <a:gd name="connsiteX5" fmla="*/ 4629485 w 4974711"/>
                <a:gd name="connsiteY5" fmla="*/ 1403350 h 4129661"/>
                <a:gd name="connsiteX6" fmla="*/ 4972385 w 4974711"/>
                <a:gd name="connsiteY6" fmla="*/ 1733550 h 4129661"/>
                <a:gd name="connsiteX7" fmla="*/ 4445335 w 4974711"/>
                <a:gd name="connsiteY7" fmla="*/ 1784350 h 4129661"/>
                <a:gd name="connsiteX8" fmla="*/ 3975435 w 4974711"/>
                <a:gd name="connsiteY8" fmla="*/ 1993900 h 4129661"/>
                <a:gd name="connsiteX9" fmla="*/ 3759535 w 4974711"/>
                <a:gd name="connsiteY9" fmla="*/ 2374900 h 4129661"/>
                <a:gd name="connsiteX10" fmla="*/ 3626185 w 4974711"/>
                <a:gd name="connsiteY10" fmla="*/ 2774949 h 4129661"/>
                <a:gd name="connsiteX11" fmla="*/ 3594435 w 4974711"/>
                <a:gd name="connsiteY11" fmla="*/ 2794000 h 4129661"/>
                <a:gd name="connsiteX12" fmla="*/ 3442035 w 4974711"/>
                <a:gd name="connsiteY12" fmla="*/ 3162300 h 4129661"/>
                <a:gd name="connsiteX13" fmla="*/ 3276935 w 4974711"/>
                <a:gd name="connsiteY13" fmla="*/ 3352800 h 4129661"/>
                <a:gd name="connsiteX14" fmla="*/ 2845135 w 4974711"/>
                <a:gd name="connsiteY14" fmla="*/ 3708400 h 4129661"/>
                <a:gd name="connsiteX15" fmla="*/ 2489535 w 4974711"/>
                <a:gd name="connsiteY15" fmla="*/ 3924299 h 4129661"/>
                <a:gd name="connsiteX16" fmla="*/ 2324435 w 4974711"/>
                <a:gd name="connsiteY16" fmla="*/ 4013200 h 4129661"/>
                <a:gd name="connsiteX17" fmla="*/ 1905335 w 4974711"/>
                <a:gd name="connsiteY17" fmla="*/ 4121150 h 4129661"/>
                <a:gd name="connsiteX18" fmla="*/ 1562435 w 4974711"/>
                <a:gd name="connsiteY18" fmla="*/ 4114799 h 4129661"/>
                <a:gd name="connsiteX19" fmla="*/ 1365585 w 4974711"/>
                <a:gd name="connsiteY19" fmla="*/ 4095749 h 4129661"/>
                <a:gd name="connsiteX20" fmla="*/ 1181435 w 4974711"/>
                <a:gd name="connsiteY20" fmla="*/ 3911600 h 4129661"/>
                <a:gd name="connsiteX21" fmla="*/ 1003635 w 4974711"/>
                <a:gd name="connsiteY21" fmla="*/ 3759200 h 4129661"/>
                <a:gd name="connsiteX22" fmla="*/ 622635 w 4974711"/>
                <a:gd name="connsiteY22" fmla="*/ 3340100 h 4129661"/>
                <a:gd name="connsiteX23" fmla="*/ 508335 w 4974711"/>
                <a:gd name="connsiteY23" fmla="*/ 3187700 h 4129661"/>
                <a:gd name="connsiteX24" fmla="*/ 305135 w 4974711"/>
                <a:gd name="connsiteY24" fmla="*/ 2857500 h 4129661"/>
                <a:gd name="connsiteX25" fmla="*/ 127335 w 4974711"/>
                <a:gd name="connsiteY25" fmla="*/ 2387600 h 4129661"/>
                <a:gd name="connsiteX26" fmla="*/ 335 w 4974711"/>
                <a:gd name="connsiteY26" fmla="*/ 2057400 h 4129661"/>
                <a:gd name="connsiteX27" fmla="*/ 101935 w 4974711"/>
                <a:gd name="connsiteY27" fmla="*/ 1689100 h 4129661"/>
                <a:gd name="connsiteX28" fmla="*/ 419435 w 4974711"/>
                <a:gd name="connsiteY28" fmla="*/ 1295400 h 4129661"/>
                <a:gd name="connsiteX29" fmla="*/ 736935 w 4974711"/>
                <a:gd name="connsiteY29" fmla="*/ 939800 h 4129661"/>
                <a:gd name="connsiteX30" fmla="*/ 1422735 w 4974711"/>
                <a:gd name="connsiteY30" fmla="*/ 698500 h 4129661"/>
                <a:gd name="connsiteX31" fmla="*/ 1981535 w 4974711"/>
                <a:gd name="connsiteY31" fmla="*/ 647700 h 4129661"/>
                <a:gd name="connsiteX32" fmla="*/ 2476835 w 4974711"/>
                <a:gd name="connsiteY32" fmla="*/ 685800 h 4129661"/>
                <a:gd name="connsiteX33" fmla="*/ 2959435 w 4974711"/>
                <a:gd name="connsiteY33" fmla="*/ 635000 h 4129661"/>
                <a:gd name="connsiteX34" fmla="*/ 3251535 w 4974711"/>
                <a:gd name="connsiteY34" fmla="*/ 558800 h 4129661"/>
                <a:gd name="connsiteX35" fmla="*/ 3416635 w 4974711"/>
                <a:gd name="connsiteY35" fmla="*/ 393700 h 4129661"/>
                <a:gd name="connsiteX36" fmla="*/ 3581735 w 4974711"/>
                <a:gd name="connsiteY36" fmla="*/ 241300 h 4129661"/>
                <a:gd name="connsiteX37" fmla="*/ 3670635 w 4974711"/>
                <a:gd name="connsiteY37" fmla="*/ 95249 h 4129661"/>
                <a:gd name="connsiteX38" fmla="*/ 3772235 w 4974711"/>
                <a:gd name="connsiteY38" fmla="*/ 0 h 4129661"/>
                <a:gd name="connsiteX0" fmla="*/ 3683335 w 4974711"/>
                <a:gd name="connsiteY0" fmla="*/ 50800 h 4129661"/>
                <a:gd name="connsiteX1" fmla="*/ 3873835 w 4974711"/>
                <a:gd name="connsiteY1" fmla="*/ 126999 h 4129661"/>
                <a:gd name="connsiteX2" fmla="*/ 3962735 w 4974711"/>
                <a:gd name="connsiteY2" fmla="*/ 368299 h 4129661"/>
                <a:gd name="connsiteX3" fmla="*/ 4242135 w 4974711"/>
                <a:gd name="connsiteY3" fmla="*/ 838200 h 4129661"/>
                <a:gd name="connsiteX4" fmla="*/ 4419935 w 4974711"/>
                <a:gd name="connsiteY4" fmla="*/ 1149350 h 4129661"/>
                <a:gd name="connsiteX5" fmla="*/ 4629485 w 4974711"/>
                <a:gd name="connsiteY5" fmla="*/ 1403350 h 4129661"/>
                <a:gd name="connsiteX6" fmla="*/ 4972385 w 4974711"/>
                <a:gd name="connsiteY6" fmla="*/ 1733550 h 4129661"/>
                <a:gd name="connsiteX7" fmla="*/ 4445335 w 4974711"/>
                <a:gd name="connsiteY7" fmla="*/ 1784350 h 4129661"/>
                <a:gd name="connsiteX8" fmla="*/ 3975435 w 4974711"/>
                <a:gd name="connsiteY8" fmla="*/ 1993900 h 4129661"/>
                <a:gd name="connsiteX9" fmla="*/ 3759535 w 4974711"/>
                <a:gd name="connsiteY9" fmla="*/ 2374900 h 4129661"/>
                <a:gd name="connsiteX10" fmla="*/ 3626185 w 4974711"/>
                <a:gd name="connsiteY10" fmla="*/ 2774949 h 4129661"/>
                <a:gd name="connsiteX11" fmla="*/ 3594435 w 4974711"/>
                <a:gd name="connsiteY11" fmla="*/ 2794000 h 4129661"/>
                <a:gd name="connsiteX12" fmla="*/ 3442035 w 4974711"/>
                <a:gd name="connsiteY12" fmla="*/ 3162300 h 4129661"/>
                <a:gd name="connsiteX13" fmla="*/ 3276935 w 4974711"/>
                <a:gd name="connsiteY13" fmla="*/ 3352800 h 4129661"/>
                <a:gd name="connsiteX14" fmla="*/ 2845135 w 4974711"/>
                <a:gd name="connsiteY14" fmla="*/ 3708400 h 4129661"/>
                <a:gd name="connsiteX15" fmla="*/ 2489535 w 4974711"/>
                <a:gd name="connsiteY15" fmla="*/ 3924299 h 4129661"/>
                <a:gd name="connsiteX16" fmla="*/ 2324435 w 4974711"/>
                <a:gd name="connsiteY16" fmla="*/ 4013200 h 4129661"/>
                <a:gd name="connsiteX17" fmla="*/ 1905335 w 4974711"/>
                <a:gd name="connsiteY17" fmla="*/ 4121150 h 4129661"/>
                <a:gd name="connsiteX18" fmla="*/ 1562435 w 4974711"/>
                <a:gd name="connsiteY18" fmla="*/ 4114799 h 4129661"/>
                <a:gd name="connsiteX19" fmla="*/ 1365585 w 4974711"/>
                <a:gd name="connsiteY19" fmla="*/ 4095749 h 4129661"/>
                <a:gd name="connsiteX20" fmla="*/ 1181435 w 4974711"/>
                <a:gd name="connsiteY20" fmla="*/ 3911600 h 4129661"/>
                <a:gd name="connsiteX21" fmla="*/ 1003635 w 4974711"/>
                <a:gd name="connsiteY21" fmla="*/ 3759200 h 4129661"/>
                <a:gd name="connsiteX22" fmla="*/ 749635 w 4974711"/>
                <a:gd name="connsiteY22" fmla="*/ 3543300 h 4129661"/>
                <a:gd name="connsiteX23" fmla="*/ 622635 w 4974711"/>
                <a:gd name="connsiteY23" fmla="*/ 3340100 h 4129661"/>
                <a:gd name="connsiteX24" fmla="*/ 508335 w 4974711"/>
                <a:gd name="connsiteY24" fmla="*/ 3187700 h 4129661"/>
                <a:gd name="connsiteX25" fmla="*/ 305135 w 4974711"/>
                <a:gd name="connsiteY25" fmla="*/ 2857500 h 4129661"/>
                <a:gd name="connsiteX26" fmla="*/ 127335 w 4974711"/>
                <a:gd name="connsiteY26" fmla="*/ 2387600 h 4129661"/>
                <a:gd name="connsiteX27" fmla="*/ 335 w 4974711"/>
                <a:gd name="connsiteY27" fmla="*/ 2057400 h 4129661"/>
                <a:gd name="connsiteX28" fmla="*/ 101935 w 4974711"/>
                <a:gd name="connsiteY28" fmla="*/ 1689100 h 4129661"/>
                <a:gd name="connsiteX29" fmla="*/ 419435 w 4974711"/>
                <a:gd name="connsiteY29" fmla="*/ 1295400 h 4129661"/>
                <a:gd name="connsiteX30" fmla="*/ 736935 w 4974711"/>
                <a:gd name="connsiteY30" fmla="*/ 939800 h 4129661"/>
                <a:gd name="connsiteX31" fmla="*/ 1422735 w 4974711"/>
                <a:gd name="connsiteY31" fmla="*/ 698500 h 4129661"/>
                <a:gd name="connsiteX32" fmla="*/ 1981535 w 4974711"/>
                <a:gd name="connsiteY32" fmla="*/ 647700 h 4129661"/>
                <a:gd name="connsiteX33" fmla="*/ 2476835 w 4974711"/>
                <a:gd name="connsiteY33" fmla="*/ 685800 h 4129661"/>
                <a:gd name="connsiteX34" fmla="*/ 2959435 w 4974711"/>
                <a:gd name="connsiteY34" fmla="*/ 635000 h 4129661"/>
                <a:gd name="connsiteX35" fmla="*/ 3251535 w 4974711"/>
                <a:gd name="connsiteY35" fmla="*/ 558800 h 4129661"/>
                <a:gd name="connsiteX36" fmla="*/ 3416635 w 4974711"/>
                <a:gd name="connsiteY36" fmla="*/ 393700 h 4129661"/>
                <a:gd name="connsiteX37" fmla="*/ 3581735 w 4974711"/>
                <a:gd name="connsiteY37" fmla="*/ 241300 h 4129661"/>
                <a:gd name="connsiteX38" fmla="*/ 3670635 w 4974711"/>
                <a:gd name="connsiteY38" fmla="*/ 95249 h 4129661"/>
                <a:gd name="connsiteX39" fmla="*/ 3772235 w 4974711"/>
                <a:gd name="connsiteY39" fmla="*/ 0 h 4129661"/>
                <a:gd name="connsiteX0" fmla="*/ 3683219 w 4974595"/>
                <a:gd name="connsiteY0" fmla="*/ 50800 h 4129661"/>
                <a:gd name="connsiteX1" fmla="*/ 3873719 w 4974595"/>
                <a:gd name="connsiteY1" fmla="*/ 126999 h 4129661"/>
                <a:gd name="connsiteX2" fmla="*/ 3962619 w 4974595"/>
                <a:gd name="connsiteY2" fmla="*/ 368299 h 4129661"/>
                <a:gd name="connsiteX3" fmla="*/ 4242019 w 4974595"/>
                <a:gd name="connsiteY3" fmla="*/ 838200 h 4129661"/>
                <a:gd name="connsiteX4" fmla="*/ 4419819 w 4974595"/>
                <a:gd name="connsiteY4" fmla="*/ 1149350 h 4129661"/>
                <a:gd name="connsiteX5" fmla="*/ 4629369 w 4974595"/>
                <a:gd name="connsiteY5" fmla="*/ 1403350 h 4129661"/>
                <a:gd name="connsiteX6" fmla="*/ 4972269 w 4974595"/>
                <a:gd name="connsiteY6" fmla="*/ 1733550 h 4129661"/>
                <a:gd name="connsiteX7" fmla="*/ 4445219 w 4974595"/>
                <a:gd name="connsiteY7" fmla="*/ 1784350 h 4129661"/>
                <a:gd name="connsiteX8" fmla="*/ 3975319 w 4974595"/>
                <a:gd name="connsiteY8" fmla="*/ 1993900 h 4129661"/>
                <a:gd name="connsiteX9" fmla="*/ 3759419 w 4974595"/>
                <a:gd name="connsiteY9" fmla="*/ 2374900 h 4129661"/>
                <a:gd name="connsiteX10" fmla="*/ 3626069 w 4974595"/>
                <a:gd name="connsiteY10" fmla="*/ 2774949 h 4129661"/>
                <a:gd name="connsiteX11" fmla="*/ 3594319 w 4974595"/>
                <a:gd name="connsiteY11" fmla="*/ 2794000 h 4129661"/>
                <a:gd name="connsiteX12" fmla="*/ 3441919 w 4974595"/>
                <a:gd name="connsiteY12" fmla="*/ 3162300 h 4129661"/>
                <a:gd name="connsiteX13" fmla="*/ 3276819 w 4974595"/>
                <a:gd name="connsiteY13" fmla="*/ 3352800 h 4129661"/>
                <a:gd name="connsiteX14" fmla="*/ 2845019 w 4974595"/>
                <a:gd name="connsiteY14" fmla="*/ 3708400 h 4129661"/>
                <a:gd name="connsiteX15" fmla="*/ 2489419 w 4974595"/>
                <a:gd name="connsiteY15" fmla="*/ 3924299 h 4129661"/>
                <a:gd name="connsiteX16" fmla="*/ 2324319 w 4974595"/>
                <a:gd name="connsiteY16" fmla="*/ 4013200 h 4129661"/>
                <a:gd name="connsiteX17" fmla="*/ 1905219 w 4974595"/>
                <a:gd name="connsiteY17" fmla="*/ 4121150 h 4129661"/>
                <a:gd name="connsiteX18" fmla="*/ 1562319 w 4974595"/>
                <a:gd name="connsiteY18" fmla="*/ 4114799 h 4129661"/>
                <a:gd name="connsiteX19" fmla="*/ 1365469 w 4974595"/>
                <a:gd name="connsiteY19" fmla="*/ 4095749 h 4129661"/>
                <a:gd name="connsiteX20" fmla="*/ 1181319 w 4974595"/>
                <a:gd name="connsiteY20" fmla="*/ 3911600 h 4129661"/>
                <a:gd name="connsiteX21" fmla="*/ 1003519 w 4974595"/>
                <a:gd name="connsiteY21" fmla="*/ 3759200 h 4129661"/>
                <a:gd name="connsiteX22" fmla="*/ 749519 w 4974595"/>
                <a:gd name="connsiteY22" fmla="*/ 3543300 h 4129661"/>
                <a:gd name="connsiteX23" fmla="*/ 622519 w 4974595"/>
                <a:gd name="connsiteY23" fmla="*/ 3340100 h 4129661"/>
                <a:gd name="connsiteX24" fmla="*/ 508219 w 4974595"/>
                <a:gd name="connsiteY24" fmla="*/ 3187700 h 4129661"/>
                <a:gd name="connsiteX25" fmla="*/ 305019 w 4974595"/>
                <a:gd name="connsiteY25" fmla="*/ 2857500 h 4129661"/>
                <a:gd name="connsiteX26" fmla="*/ 127219 w 4974595"/>
                <a:gd name="connsiteY26" fmla="*/ 2387600 h 4129661"/>
                <a:gd name="connsiteX27" fmla="*/ 219 w 4974595"/>
                <a:gd name="connsiteY27" fmla="*/ 2057400 h 4129661"/>
                <a:gd name="connsiteX28" fmla="*/ 101819 w 4974595"/>
                <a:gd name="connsiteY28" fmla="*/ 1689100 h 4129661"/>
                <a:gd name="connsiteX29" fmla="*/ 285371 w 4974595"/>
                <a:gd name="connsiteY29" fmla="*/ 1247284 h 4129661"/>
                <a:gd name="connsiteX30" fmla="*/ 736819 w 4974595"/>
                <a:gd name="connsiteY30" fmla="*/ 939800 h 4129661"/>
                <a:gd name="connsiteX31" fmla="*/ 1422619 w 4974595"/>
                <a:gd name="connsiteY31" fmla="*/ 698500 h 4129661"/>
                <a:gd name="connsiteX32" fmla="*/ 1981419 w 4974595"/>
                <a:gd name="connsiteY32" fmla="*/ 647700 h 4129661"/>
                <a:gd name="connsiteX33" fmla="*/ 2476719 w 4974595"/>
                <a:gd name="connsiteY33" fmla="*/ 685800 h 4129661"/>
                <a:gd name="connsiteX34" fmla="*/ 2959319 w 4974595"/>
                <a:gd name="connsiteY34" fmla="*/ 635000 h 4129661"/>
                <a:gd name="connsiteX35" fmla="*/ 3251419 w 4974595"/>
                <a:gd name="connsiteY35" fmla="*/ 558800 h 4129661"/>
                <a:gd name="connsiteX36" fmla="*/ 3416519 w 4974595"/>
                <a:gd name="connsiteY36" fmla="*/ 393700 h 4129661"/>
                <a:gd name="connsiteX37" fmla="*/ 3581619 w 4974595"/>
                <a:gd name="connsiteY37" fmla="*/ 241300 h 4129661"/>
                <a:gd name="connsiteX38" fmla="*/ 3670519 w 4974595"/>
                <a:gd name="connsiteY38" fmla="*/ 95249 h 4129661"/>
                <a:gd name="connsiteX39" fmla="*/ 3772119 w 4974595"/>
                <a:gd name="connsiteY39" fmla="*/ 0 h 4129661"/>
                <a:gd name="connsiteX0" fmla="*/ 3781687 w 5073063"/>
                <a:gd name="connsiteY0" fmla="*/ 50800 h 4129661"/>
                <a:gd name="connsiteX1" fmla="*/ 3972187 w 5073063"/>
                <a:gd name="connsiteY1" fmla="*/ 126999 h 4129661"/>
                <a:gd name="connsiteX2" fmla="*/ 4061087 w 5073063"/>
                <a:gd name="connsiteY2" fmla="*/ 368299 h 4129661"/>
                <a:gd name="connsiteX3" fmla="*/ 4340487 w 5073063"/>
                <a:gd name="connsiteY3" fmla="*/ 838200 h 4129661"/>
                <a:gd name="connsiteX4" fmla="*/ 4518287 w 5073063"/>
                <a:gd name="connsiteY4" fmla="*/ 1149350 h 4129661"/>
                <a:gd name="connsiteX5" fmla="*/ 4727837 w 5073063"/>
                <a:gd name="connsiteY5" fmla="*/ 1403350 h 4129661"/>
                <a:gd name="connsiteX6" fmla="*/ 5070737 w 5073063"/>
                <a:gd name="connsiteY6" fmla="*/ 1733550 h 4129661"/>
                <a:gd name="connsiteX7" fmla="*/ 4543687 w 5073063"/>
                <a:gd name="connsiteY7" fmla="*/ 1784350 h 4129661"/>
                <a:gd name="connsiteX8" fmla="*/ 4073787 w 5073063"/>
                <a:gd name="connsiteY8" fmla="*/ 1993900 h 4129661"/>
                <a:gd name="connsiteX9" fmla="*/ 3857887 w 5073063"/>
                <a:gd name="connsiteY9" fmla="*/ 2374900 h 4129661"/>
                <a:gd name="connsiteX10" fmla="*/ 3724537 w 5073063"/>
                <a:gd name="connsiteY10" fmla="*/ 2774949 h 4129661"/>
                <a:gd name="connsiteX11" fmla="*/ 3692787 w 5073063"/>
                <a:gd name="connsiteY11" fmla="*/ 2794000 h 4129661"/>
                <a:gd name="connsiteX12" fmla="*/ 3540387 w 5073063"/>
                <a:gd name="connsiteY12" fmla="*/ 3162300 h 4129661"/>
                <a:gd name="connsiteX13" fmla="*/ 3375287 w 5073063"/>
                <a:gd name="connsiteY13" fmla="*/ 3352800 h 4129661"/>
                <a:gd name="connsiteX14" fmla="*/ 2943487 w 5073063"/>
                <a:gd name="connsiteY14" fmla="*/ 3708400 h 4129661"/>
                <a:gd name="connsiteX15" fmla="*/ 2587887 w 5073063"/>
                <a:gd name="connsiteY15" fmla="*/ 3924299 h 4129661"/>
                <a:gd name="connsiteX16" fmla="*/ 2422787 w 5073063"/>
                <a:gd name="connsiteY16" fmla="*/ 4013200 h 4129661"/>
                <a:gd name="connsiteX17" fmla="*/ 2003687 w 5073063"/>
                <a:gd name="connsiteY17" fmla="*/ 4121150 h 4129661"/>
                <a:gd name="connsiteX18" fmla="*/ 1660787 w 5073063"/>
                <a:gd name="connsiteY18" fmla="*/ 4114799 h 4129661"/>
                <a:gd name="connsiteX19" fmla="*/ 1463937 w 5073063"/>
                <a:gd name="connsiteY19" fmla="*/ 4095749 h 4129661"/>
                <a:gd name="connsiteX20" fmla="*/ 1279787 w 5073063"/>
                <a:gd name="connsiteY20" fmla="*/ 3911600 h 4129661"/>
                <a:gd name="connsiteX21" fmla="*/ 1101987 w 5073063"/>
                <a:gd name="connsiteY21" fmla="*/ 3759200 h 4129661"/>
                <a:gd name="connsiteX22" fmla="*/ 847987 w 5073063"/>
                <a:gd name="connsiteY22" fmla="*/ 3543300 h 4129661"/>
                <a:gd name="connsiteX23" fmla="*/ 720987 w 5073063"/>
                <a:gd name="connsiteY23" fmla="*/ 3340100 h 4129661"/>
                <a:gd name="connsiteX24" fmla="*/ 606687 w 5073063"/>
                <a:gd name="connsiteY24" fmla="*/ 3187700 h 4129661"/>
                <a:gd name="connsiteX25" fmla="*/ 403487 w 5073063"/>
                <a:gd name="connsiteY25" fmla="*/ 2857500 h 4129661"/>
                <a:gd name="connsiteX26" fmla="*/ 225687 w 5073063"/>
                <a:gd name="connsiteY26" fmla="*/ 2387600 h 4129661"/>
                <a:gd name="connsiteX27" fmla="*/ 98687 w 5073063"/>
                <a:gd name="connsiteY27" fmla="*/ 2057400 h 4129661"/>
                <a:gd name="connsiteX28" fmla="*/ 12760 w 5073063"/>
                <a:gd name="connsiteY28" fmla="*/ 1640984 h 4129661"/>
                <a:gd name="connsiteX29" fmla="*/ 383839 w 5073063"/>
                <a:gd name="connsiteY29" fmla="*/ 1247284 h 4129661"/>
                <a:gd name="connsiteX30" fmla="*/ 835287 w 5073063"/>
                <a:gd name="connsiteY30" fmla="*/ 939800 h 4129661"/>
                <a:gd name="connsiteX31" fmla="*/ 1521087 w 5073063"/>
                <a:gd name="connsiteY31" fmla="*/ 698500 h 4129661"/>
                <a:gd name="connsiteX32" fmla="*/ 2079887 w 5073063"/>
                <a:gd name="connsiteY32" fmla="*/ 647700 h 4129661"/>
                <a:gd name="connsiteX33" fmla="*/ 2575187 w 5073063"/>
                <a:gd name="connsiteY33" fmla="*/ 685800 h 4129661"/>
                <a:gd name="connsiteX34" fmla="*/ 3057787 w 5073063"/>
                <a:gd name="connsiteY34" fmla="*/ 635000 h 4129661"/>
                <a:gd name="connsiteX35" fmla="*/ 3349887 w 5073063"/>
                <a:gd name="connsiteY35" fmla="*/ 558800 h 4129661"/>
                <a:gd name="connsiteX36" fmla="*/ 3514987 w 5073063"/>
                <a:gd name="connsiteY36" fmla="*/ 393700 h 4129661"/>
                <a:gd name="connsiteX37" fmla="*/ 3680087 w 5073063"/>
                <a:gd name="connsiteY37" fmla="*/ 241300 h 4129661"/>
                <a:gd name="connsiteX38" fmla="*/ 3768987 w 5073063"/>
                <a:gd name="connsiteY38" fmla="*/ 95249 h 4129661"/>
                <a:gd name="connsiteX39" fmla="*/ 3870587 w 5073063"/>
                <a:gd name="connsiteY39" fmla="*/ 0 h 412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073063" h="4129661">
                  <a:moveTo>
                    <a:pt x="3781687" y="50800"/>
                  </a:moveTo>
                  <a:cubicBezTo>
                    <a:pt x="3796504" y="65616"/>
                    <a:pt x="3925620" y="74082"/>
                    <a:pt x="3972187" y="126999"/>
                  </a:cubicBezTo>
                  <a:cubicBezTo>
                    <a:pt x="4018754" y="179916"/>
                    <a:pt x="3982770" y="251882"/>
                    <a:pt x="4061087" y="368299"/>
                  </a:cubicBezTo>
                  <a:cubicBezTo>
                    <a:pt x="4139404" y="484716"/>
                    <a:pt x="4264287" y="708025"/>
                    <a:pt x="4340487" y="838200"/>
                  </a:cubicBezTo>
                  <a:cubicBezTo>
                    <a:pt x="4416687" y="968375"/>
                    <a:pt x="4453729" y="1055158"/>
                    <a:pt x="4518287" y="1149350"/>
                  </a:cubicBezTo>
                  <a:cubicBezTo>
                    <a:pt x="4582845" y="1243542"/>
                    <a:pt x="4635762" y="1305983"/>
                    <a:pt x="4727837" y="1403350"/>
                  </a:cubicBezTo>
                  <a:cubicBezTo>
                    <a:pt x="4819912" y="1500717"/>
                    <a:pt x="5101429" y="1670050"/>
                    <a:pt x="5070737" y="1733550"/>
                  </a:cubicBezTo>
                  <a:cubicBezTo>
                    <a:pt x="5040045" y="1797050"/>
                    <a:pt x="4709845" y="1740958"/>
                    <a:pt x="4543687" y="1784350"/>
                  </a:cubicBezTo>
                  <a:cubicBezTo>
                    <a:pt x="4377529" y="1827742"/>
                    <a:pt x="4188087" y="1895475"/>
                    <a:pt x="4073787" y="1993900"/>
                  </a:cubicBezTo>
                  <a:cubicBezTo>
                    <a:pt x="3959487" y="2092325"/>
                    <a:pt x="3916095" y="2244725"/>
                    <a:pt x="3857887" y="2374900"/>
                  </a:cubicBezTo>
                  <a:cubicBezTo>
                    <a:pt x="3799679" y="2505075"/>
                    <a:pt x="3752054" y="2705099"/>
                    <a:pt x="3724537" y="2774949"/>
                  </a:cubicBezTo>
                  <a:cubicBezTo>
                    <a:pt x="3697020" y="2844799"/>
                    <a:pt x="3723479" y="2729442"/>
                    <a:pt x="3692787" y="2794000"/>
                  </a:cubicBezTo>
                  <a:cubicBezTo>
                    <a:pt x="3662095" y="2858558"/>
                    <a:pt x="3593304" y="3069167"/>
                    <a:pt x="3540387" y="3162300"/>
                  </a:cubicBezTo>
                  <a:cubicBezTo>
                    <a:pt x="3487470" y="3255433"/>
                    <a:pt x="3474770" y="3261783"/>
                    <a:pt x="3375287" y="3352800"/>
                  </a:cubicBezTo>
                  <a:cubicBezTo>
                    <a:pt x="3275804" y="3443817"/>
                    <a:pt x="3074720" y="3613150"/>
                    <a:pt x="2943487" y="3708400"/>
                  </a:cubicBezTo>
                  <a:cubicBezTo>
                    <a:pt x="2812254" y="3803650"/>
                    <a:pt x="2659854" y="3888316"/>
                    <a:pt x="2587887" y="3924299"/>
                  </a:cubicBezTo>
                  <a:cubicBezTo>
                    <a:pt x="2515920" y="3960282"/>
                    <a:pt x="2520154" y="3980392"/>
                    <a:pt x="2422787" y="4013200"/>
                  </a:cubicBezTo>
                  <a:cubicBezTo>
                    <a:pt x="2325420" y="4046008"/>
                    <a:pt x="2130687" y="4104217"/>
                    <a:pt x="2003687" y="4121150"/>
                  </a:cubicBezTo>
                  <a:cubicBezTo>
                    <a:pt x="1876687" y="4138083"/>
                    <a:pt x="1744395" y="4126441"/>
                    <a:pt x="1660787" y="4114799"/>
                  </a:cubicBezTo>
                  <a:cubicBezTo>
                    <a:pt x="1577179" y="4103157"/>
                    <a:pt x="1527437" y="4129615"/>
                    <a:pt x="1463937" y="4095749"/>
                  </a:cubicBezTo>
                  <a:cubicBezTo>
                    <a:pt x="1400437" y="4061883"/>
                    <a:pt x="1340112" y="3967692"/>
                    <a:pt x="1279787" y="3911600"/>
                  </a:cubicBezTo>
                  <a:cubicBezTo>
                    <a:pt x="1219462" y="3855509"/>
                    <a:pt x="1173954" y="3820583"/>
                    <a:pt x="1101987" y="3759200"/>
                  </a:cubicBezTo>
                  <a:cubicBezTo>
                    <a:pt x="1030020" y="3697817"/>
                    <a:pt x="911487" y="3613150"/>
                    <a:pt x="847987" y="3543300"/>
                  </a:cubicBezTo>
                  <a:cubicBezTo>
                    <a:pt x="784487" y="3473450"/>
                    <a:pt x="761204" y="3399367"/>
                    <a:pt x="720987" y="3340100"/>
                  </a:cubicBezTo>
                  <a:cubicBezTo>
                    <a:pt x="680770" y="3280833"/>
                    <a:pt x="659604" y="3268133"/>
                    <a:pt x="606687" y="3187700"/>
                  </a:cubicBezTo>
                  <a:cubicBezTo>
                    <a:pt x="553770" y="3107267"/>
                    <a:pt x="466987" y="2990850"/>
                    <a:pt x="403487" y="2857500"/>
                  </a:cubicBezTo>
                  <a:cubicBezTo>
                    <a:pt x="339987" y="2724150"/>
                    <a:pt x="276487" y="2520950"/>
                    <a:pt x="225687" y="2387600"/>
                  </a:cubicBezTo>
                  <a:cubicBezTo>
                    <a:pt x="174887" y="2254250"/>
                    <a:pt x="134175" y="2181836"/>
                    <a:pt x="98687" y="2057400"/>
                  </a:cubicBezTo>
                  <a:cubicBezTo>
                    <a:pt x="63199" y="1932964"/>
                    <a:pt x="-34765" y="1776003"/>
                    <a:pt x="12760" y="1640984"/>
                  </a:cubicBezTo>
                  <a:cubicBezTo>
                    <a:pt x="60285" y="1505965"/>
                    <a:pt x="246751" y="1364148"/>
                    <a:pt x="383839" y="1247284"/>
                  </a:cubicBezTo>
                  <a:cubicBezTo>
                    <a:pt x="520927" y="1130420"/>
                    <a:pt x="645746" y="1031264"/>
                    <a:pt x="835287" y="939800"/>
                  </a:cubicBezTo>
                  <a:cubicBezTo>
                    <a:pt x="1024828" y="848336"/>
                    <a:pt x="1313654" y="747183"/>
                    <a:pt x="1521087" y="698500"/>
                  </a:cubicBezTo>
                  <a:cubicBezTo>
                    <a:pt x="1728520" y="649817"/>
                    <a:pt x="1904204" y="649817"/>
                    <a:pt x="2079887" y="647700"/>
                  </a:cubicBezTo>
                  <a:cubicBezTo>
                    <a:pt x="2255570" y="645583"/>
                    <a:pt x="2412204" y="687917"/>
                    <a:pt x="2575187" y="685800"/>
                  </a:cubicBezTo>
                  <a:cubicBezTo>
                    <a:pt x="2738170" y="683683"/>
                    <a:pt x="2928670" y="656167"/>
                    <a:pt x="3057787" y="635000"/>
                  </a:cubicBezTo>
                  <a:cubicBezTo>
                    <a:pt x="3186904" y="613833"/>
                    <a:pt x="3273687" y="599017"/>
                    <a:pt x="3349887" y="558800"/>
                  </a:cubicBezTo>
                  <a:cubicBezTo>
                    <a:pt x="3426087" y="518583"/>
                    <a:pt x="3459954" y="446617"/>
                    <a:pt x="3514987" y="393700"/>
                  </a:cubicBezTo>
                  <a:cubicBezTo>
                    <a:pt x="3570020" y="340783"/>
                    <a:pt x="3637754" y="291042"/>
                    <a:pt x="3680087" y="241300"/>
                  </a:cubicBezTo>
                  <a:cubicBezTo>
                    <a:pt x="3722420" y="191558"/>
                    <a:pt x="3726654" y="120649"/>
                    <a:pt x="3768987" y="95249"/>
                  </a:cubicBezTo>
                  <a:cubicBezTo>
                    <a:pt x="3811320" y="69849"/>
                    <a:pt x="3865295" y="0"/>
                    <a:pt x="3870587" y="0"/>
                  </a:cubicBezTo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 rot="2547775">
              <a:off x="1035872" y="4753865"/>
              <a:ext cx="281864" cy="88653"/>
            </a:xfrm>
            <a:custGeom>
              <a:avLst/>
              <a:gdLst>
                <a:gd name="connsiteX0" fmla="*/ 127225 w 1200302"/>
                <a:gd name="connsiteY0" fmla="*/ 0 h 1648010"/>
                <a:gd name="connsiteX1" fmla="*/ 292325 w 1200302"/>
                <a:gd name="connsiteY1" fmla="*/ 482600 h 1648010"/>
                <a:gd name="connsiteX2" fmla="*/ 546325 w 1200302"/>
                <a:gd name="connsiteY2" fmla="*/ 825500 h 1648010"/>
                <a:gd name="connsiteX3" fmla="*/ 724125 w 1200302"/>
                <a:gd name="connsiteY3" fmla="*/ 1066800 h 1648010"/>
                <a:gd name="connsiteX4" fmla="*/ 901925 w 1200302"/>
                <a:gd name="connsiteY4" fmla="*/ 1282700 h 1648010"/>
                <a:gd name="connsiteX5" fmla="*/ 990825 w 1200302"/>
                <a:gd name="connsiteY5" fmla="*/ 1422400 h 1648010"/>
                <a:gd name="connsiteX6" fmla="*/ 1117825 w 1200302"/>
                <a:gd name="connsiteY6" fmla="*/ 1574800 h 1648010"/>
                <a:gd name="connsiteX7" fmla="*/ 1194025 w 1200302"/>
                <a:gd name="connsiteY7" fmla="*/ 1612900 h 1648010"/>
                <a:gd name="connsiteX8" fmla="*/ 952725 w 1200302"/>
                <a:gd name="connsiteY8" fmla="*/ 1066800 h 1648010"/>
                <a:gd name="connsiteX9" fmla="*/ 838425 w 1200302"/>
                <a:gd name="connsiteY9" fmla="*/ 889000 h 1648010"/>
                <a:gd name="connsiteX10" fmla="*/ 546325 w 1200302"/>
                <a:gd name="connsiteY10" fmla="*/ 457200 h 1648010"/>
                <a:gd name="connsiteX11" fmla="*/ 419325 w 1200302"/>
                <a:gd name="connsiteY11" fmla="*/ 241300 h 1648010"/>
                <a:gd name="connsiteX12" fmla="*/ 152625 w 1200302"/>
                <a:gd name="connsiteY12" fmla="*/ 50800 h 1648010"/>
                <a:gd name="connsiteX13" fmla="*/ 38325 w 1200302"/>
                <a:gd name="connsiteY13" fmla="*/ 12700 h 1648010"/>
                <a:gd name="connsiteX14" fmla="*/ 12925 w 1200302"/>
                <a:gd name="connsiteY14" fmla="*/ 38100 h 1648010"/>
                <a:gd name="connsiteX15" fmla="*/ 228825 w 1200302"/>
                <a:gd name="connsiteY15" fmla="*/ 203200 h 1648010"/>
                <a:gd name="connsiteX16" fmla="*/ 368525 w 1200302"/>
                <a:gd name="connsiteY16" fmla="*/ 431800 h 1648010"/>
                <a:gd name="connsiteX0" fmla="*/ 89384 w 1162461"/>
                <a:gd name="connsiteY0" fmla="*/ 0 h 1648010"/>
                <a:gd name="connsiteX1" fmla="*/ 254484 w 1162461"/>
                <a:gd name="connsiteY1" fmla="*/ 482600 h 1648010"/>
                <a:gd name="connsiteX2" fmla="*/ 508484 w 1162461"/>
                <a:gd name="connsiteY2" fmla="*/ 825500 h 1648010"/>
                <a:gd name="connsiteX3" fmla="*/ 686284 w 1162461"/>
                <a:gd name="connsiteY3" fmla="*/ 1066800 h 1648010"/>
                <a:gd name="connsiteX4" fmla="*/ 864084 w 1162461"/>
                <a:gd name="connsiteY4" fmla="*/ 1282700 h 1648010"/>
                <a:gd name="connsiteX5" fmla="*/ 952984 w 1162461"/>
                <a:gd name="connsiteY5" fmla="*/ 1422400 h 1648010"/>
                <a:gd name="connsiteX6" fmla="*/ 1079984 w 1162461"/>
                <a:gd name="connsiteY6" fmla="*/ 1574800 h 1648010"/>
                <a:gd name="connsiteX7" fmla="*/ 1156184 w 1162461"/>
                <a:gd name="connsiteY7" fmla="*/ 1612900 h 1648010"/>
                <a:gd name="connsiteX8" fmla="*/ 914884 w 1162461"/>
                <a:gd name="connsiteY8" fmla="*/ 1066800 h 1648010"/>
                <a:gd name="connsiteX9" fmla="*/ 800584 w 1162461"/>
                <a:gd name="connsiteY9" fmla="*/ 889000 h 1648010"/>
                <a:gd name="connsiteX10" fmla="*/ 508484 w 1162461"/>
                <a:gd name="connsiteY10" fmla="*/ 457200 h 1648010"/>
                <a:gd name="connsiteX11" fmla="*/ 381484 w 1162461"/>
                <a:gd name="connsiteY11" fmla="*/ 241300 h 1648010"/>
                <a:gd name="connsiteX12" fmla="*/ 114784 w 1162461"/>
                <a:gd name="connsiteY12" fmla="*/ 50800 h 1648010"/>
                <a:gd name="connsiteX13" fmla="*/ 484 w 1162461"/>
                <a:gd name="connsiteY13" fmla="*/ 12700 h 1648010"/>
                <a:gd name="connsiteX14" fmla="*/ 152884 w 1162461"/>
                <a:gd name="connsiteY14" fmla="*/ 114300 h 1648010"/>
                <a:gd name="connsiteX15" fmla="*/ 190984 w 1162461"/>
                <a:gd name="connsiteY15" fmla="*/ 203200 h 1648010"/>
                <a:gd name="connsiteX16" fmla="*/ 330684 w 1162461"/>
                <a:gd name="connsiteY16" fmla="*/ 431800 h 1648010"/>
                <a:gd name="connsiteX0" fmla="*/ 89384 w 1162461"/>
                <a:gd name="connsiteY0" fmla="*/ 0 h 1648010"/>
                <a:gd name="connsiteX1" fmla="*/ 76684 w 1162461"/>
                <a:gd name="connsiteY1" fmla="*/ 152400 h 1648010"/>
                <a:gd name="connsiteX2" fmla="*/ 254484 w 1162461"/>
                <a:gd name="connsiteY2" fmla="*/ 482600 h 1648010"/>
                <a:gd name="connsiteX3" fmla="*/ 508484 w 1162461"/>
                <a:gd name="connsiteY3" fmla="*/ 825500 h 1648010"/>
                <a:gd name="connsiteX4" fmla="*/ 686284 w 1162461"/>
                <a:gd name="connsiteY4" fmla="*/ 1066800 h 1648010"/>
                <a:gd name="connsiteX5" fmla="*/ 864084 w 1162461"/>
                <a:gd name="connsiteY5" fmla="*/ 1282700 h 1648010"/>
                <a:gd name="connsiteX6" fmla="*/ 952984 w 1162461"/>
                <a:gd name="connsiteY6" fmla="*/ 1422400 h 1648010"/>
                <a:gd name="connsiteX7" fmla="*/ 1079984 w 1162461"/>
                <a:gd name="connsiteY7" fmla="*/ 1574800 h 1648010"/>
                <a:gd name="connsiteX8" fmla="*/ 1156184 w 1162461"/>
                <a:gd name="connsiteY8" fmla="*/ 1612900 h 1648010"/>
                <a:gd name="connsiteX9" fmla="*/ 914884 w 1162461"/>
                <a:gd name="connsiteY9" fmla="*/ 1066800 h 1648010"/>
                <a:gd name="connsiteX10" fmla="*/ 800584 w 1162461"/>
                <a:gd name="connsiteY10" fmla="*/ 889000 h 1648010"/>
                <a:gd name="connsiteX11" fmla="*/ 508484 w 1162461"/>
                <a:gd name="connsiteY11" fmla="*/ 457200 h 1648010"/>
                <a:gd name="connsiteX12" fmla="*/ 381484 w 1162461"/>
                <a:gd name="connsiteY12" fmla="*/ 241300 h 1648010"/>
                <a:gd name="connsiteX13" fmla="*/ 114784 w 1162461"/>
                <a:gd name="connsiteY13" fmla="*/ 50800 h 1648010"/>
                <a:gd name="connsiteX14" fmla="*/ 484 w 1162461"/>
                <a:gd name="connsiteY14" fmla="*/ 12700 h 1648010"/>
                <a:gd name="connsiteX15" fmla="*/ 152884 w 1162461"/>
                <a:gd name="connsiteY15" fmla="*/ 114300 h 1648010"/>
                <a:gd name="connsiteX16" fmla="*/ 190984 w 1162461"/>
                <a:gd name="connsiteY16" fmla="*/ 203200 h 1648010"/>
                <a:gd name="connsiteX17" fmla="*/ 330684 w 1162461"/>
                <a:gd name="connsiteY17" fmla="*/ 431800 h 164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2461" h="1648010">
                  <a:moveTo>
                    <a:pt x="89384" y="0"/>
                  </a:moveTo>
                  <a:cubicBezTo>
                    <a:pt x="93617" y="22225"/>
                    <a:pt x="49167" y="71967"/>
                    <a:pt x="76684" y="152400"/>
                  </a:cubicBezTo>
                  <a:cubicBezTo>
                    <a:pt x="104201" y="232833"/>
                    <a:pt x="182517" y="370417"/>
                    <a:pt x="254484" y="482600"/>
                  </a:cubicBezTo>
                  <a:cubicBezTo>
                    <a:pt x="326451" y="594783"/>
                    <a:pt x="508484" y="825500"/>
                    <a:pt x="508484" y="825500"/>
                  </a:cubicBezTo>
                  <a:cubicBezTo>
                    <a:pt x="580451" y="922867"/>
                    <a:pt x="627017" y="990600"/>
                    <a:pt x="686284" y="1066800"/>
                  </a:cubicBezTo>
                  <a:cubicBezTo>
                    <a:pt x="745551" y="1143000"/>
                    <a:pt x="819634" y="1223433"/>
                    <a:pt x="864084" y="1282700"/>
                  </a:cubicBezTo>
                  <a:cubicBezTo>
                    <a:pt x="908534" y="1341967"/>
                    <a:pt x="917001" y="1373717"/>
                    <a:pt x="952984" y="1422400"/>
                  </a:cubicBezTo>
                  <a:cubicBezTo>
                    <a:pt x="988967" y="1471083"/>
                    <a:pt x="1046117" y="1543050"/>
                    <a:pt x="1079984" y="1574800"/>
                  </a:cubicBezTo>
                  <a:cubicBezTo>
                    <a:pt x="1113851" y="1606550"/>
                    <a:pt x="1183701" y="1697567"/>
                    <a:pt x="1156184" y="1612900"/>
                  </a:cubicBezTo>
                  <a:cubicBezTo>
                    <a:pt x="1128667" y="1528233"/>
                    <a:pt x="974151" y="1187450"/>
                    <a:pt x="914884" y="1066800"/>
                  </a:cubicBezTo>
                  <a:cubicBezTo>
                    <a:pt x="855617" y="946150"/>
                    <a:pt x="868317" y="990600"/>
                    <a:pt x="800584" y="889000"/>
                  </a:cubicBezTo>
                  <a:cubicBezTo>
                    <a:pt x="732851" y="787400"/>
                    <a:pt x="578334" y="565150"/>
                    <a:pt x="508484" y="457200"/>
                  </a:cubicBezTo>
                  <a:cubicBezTo>
                    <a:pt x="438634" y="349250"/>
                    <a:pt x="447101" y="309033"/>
                    <a:pt x="381484" y="241300"/>
                  </a:cubicBezTo>
                  <a:cubicBezTo>
                    <a:pt x="315867" y="173567"/>
                    <a:pt x="178284" y="88900"/>
                    <a:pt x="114784" y="50800"/>
                  </a:cubicBezTo>
                  <a:cubicBezTo>
                    <a:pt x="51284" y="12700"/>
                    <a:pt x="-5866" y="2117"/>
                    <a:pt x="484" y="12700"/>
                  </a:cubicBezTo>
                  <a:cubicBezTo>
                    <a:pt x="6834" y="23283"/>
                    <a:pt x="121134" y="82550"/>
                    <a:pt x="152884" y="114300"/>
                  </a:cubicBezTo>
                  <a:cubicBezTo>
                    <a:pt x="184634" y="146050"/>
                    <a:pt x="161351" y="150283"/>
                    <a:pt x="190984" y="203200"/>
                  </a:cubicBezTo>
                  <a:cubicBezTo>
                    <a:pt x="220617" y="256117"/>
                    <a:pt x="330684" y="431800"/>
                    <a:pt x="330684" y="431800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754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006" y="176731"/>
            <a:ext cx="7533919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 smtClean="0">
                <a:solidFill>
                  <a:srgbClr val="0000FF"/>
                </a:solidFill>
              </a:rPr>
              <a:t>cual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las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temperaturas</a:t>
            </a:r>
            <a:r>
              <a:rPr lang="en-US" sz="3200" b="1" dirty="0" smtClean="0">
                <a:solidFill>
                  <a:srgbClr val="0000FF"/>
                </a:solidFill>
              </a:rPr>
              <a:t/>
            </a:r>
            <a:br>
              <a:rPr lang="en-US" sz="3200" b="1" dirty="0" smtClean="0">
                <a:solidFill>
                  <a:srgbClr val="0000FF"/>
                </a:solidFill>
              </a:rPr>
            </a:br>
            <a:r>
              <a:rPr lang="en-US" sz="3200" b="1" dirty="0" smtClean="0">
                <a:solidFill>
                  <a:srgbClr val="0000FF"/>
                </a:solidFill>
              </a:rPr>
              <a:t>which temperatures?	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799" y="1319731"/>
            <a:ext cx="4576849" cy="31806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716" y="4679434"/>
            <a:ext cx="766663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CT</a:t>
            </a:r>
            <a:r>
              <a:rPr lang="en-US" sz="2400" i="1" baseline="-25000" dirty="0" smtClean="0"/>
              <a:t>min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en-US" sz="2400" dirty="0" smtClean="0"/>
              <a:t>CT</a:t>
            </a:r>
            <a:r>
              <a:rPr lang="en-US" sz="2400" i="1" baseline="-25000" dirty="0" smtClean="0"/>
              <a:t>max </a:t>
            </a:r>
            <a:r>
              <a:rPr lang="en-US" sz="2400" dirty="0" smtClean="0"/>
              <a:t>set the “boundary” or limiting temperatures</a:t>
            </a:r>
          </a:p>
          <a:p>
            <a:endParaRPr lang="en-US" sz="2400" i="1" dirty="0"/>
          </a:p>
          <a:p>
            <a:r>
              <a:rPr lang="en-US" sz="2400" dirty="0" smtClean="0"/>
              <a:t>Temperature intervals within those limits, often 5°C</a:t>
            </a:r>
          </a:p>
          <a:p>
            <a:endParaRPr lang="en-US" sz="2400" dirty="0"/>
          </a:p>
          <a:p>
            <a:r>
              <a:rPr lang="en-US" sz="2400" dirty="0" smtClean="0"/>
              <a:t>But ideally smaller intervals near the optimum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 flipH="1">
            <a:off x="3225799" y="3416300"/>
            <a:ext cx="241438" cy="241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H="1">
            <a:off x="3619637" y="2717800"/>
            <a:ext cx="241438" cy="241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>
            <a:off x="4013475" y="2108200"/>
            <a:ext cx="241438" cy="241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flipH="1">
            <a:off x="4667594" y="1689100"/>
            <a:ext cx="241438" cy="241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5392669" y="2139950"/>
            <a:ext cx="241438" cy="241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flipH="1">
            <a:off x="5876306" y="3295650"/>
            <a:ext cx="241438" cy="241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254913" y="1809750"/>
            <a:ext cx="1137756" cy="285750"/>
            <a:chOff x="4254913" y="1809750"/>
            <a:chExt cx="1137756" cy="285750"/>
          </a:xfrm>
        </p:grpSpPr>
        <p:sp>
          <p:nvSpPr>
            <p:cNvPr id="19" name="Oval 18"/>
            <p:cNvSpPr/>
            <p:nvPr/>
          </p:nvSpPr>
          <p:spPr>
            <a:xfrm flipH="1">
              <a:off x="5151231" y="1809750"/>
              <a:ext cx="241438" cy="2413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4254913" y="1854200"/>
              <a:ext cx="241438" cy="2413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935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006" y="176731"/>
            <a:ext cx="7533919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 smtClean="0">
                <a:solidFill>
                  <a:srgbClr val="0000FF"/>
                </a:solidFill>
              </a:rPr>
              <a:t>qué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secuencia</a:t>
            </a:r>
            <a:r>
              <a:rPr lang="en-US" sz="3200" b="1" dirty="0" smtClean="0">
                <a:solidFill>
                  <a:srgbClr val="0000FF"/>
                </a:solidFill>
              </a:rPr>
              <a:t> de </a:t>
            </a:r>
            <a:r>
              <a:rPr lang="en-US" sz="3200" b="1" dirty="0" err="1" smtClean="0">
                <a:solidFill>
                  <a:srgbClr val="0000FF"/>
                </a:solidFill>
              </a:rPr>
              <a:t>temperaturas</a:t>
            </a:r>
            <a:r>
              <a:rPr lang="en-US" sz="3200" b="1" dirty="0" smtClean="0">
                <a:solidFill>
                  <a:srgbClr val="0000FF"/>
                </a:solidFill>
              </a:rPr>
              <a:t/>
            </a:r>
            <a:br>
              <a:rPr lang="en-US" sz="3200" b="1" dirty="0" smtClean="0">
                <a:solidFill>
                  <a:srgbClr val="0000FF"/>
                </a:solidFill>
              </a:rPr>
            </a:br>
            <a:r>
              <a:rPr lang="en-US" sz="3200" b="1" dirty="0" smtClean="0">
                <a:solidFill>
                  <a:srgbClr val="0000FF"/>
                </a:solidFill>
              </a:rPr>
              <a:t>for performance measurements?	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3230" y="5467768"/>
            <a:ext cx="7717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/>
              <a:t>CT</a:t>
            </a:r>
            <a:r>
              <a:rPr lang="en-US" sz="4000" baseline="-25000" dirty="0" smtClean="0"/>
              <a:t>min</a:t>
            </a:r>
            <a:r>
              <a:rPr lang="en-US" sz="4000" dirty="0" smtClean="0"/>
              <a:t> 18, 23, 26, 30, 35, 38, 42 </a:t>
            </a:r>
            <a:r>
              <a:rPr lang="en-US" sz="4000" i="1" dirty="0" smtClean="0"/>
              <a:t>CT</a:t>
            </a:r>
            <a:r>
              <a:rPr lang="en-US" sz="4000" baseline="-25000" dirty="0" smtClean="0"/>
              <a:t>max</a:t>
            </a:r>
            <a:endParaRPr lang="en-US" sz="4000" baseline="-25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60447" y="6482604"/>
            <a:ext cx="4140430" cy="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24179" y="6175654"/>
            <a:ext cx="469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88" y="1529601"/>
            <a:ext cx="5854238" cy="37987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253993" y="2842261"/>
            <a:ext cx="2306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speed (m/s)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24179" y="2989936"/>
            <a:ext cx="1886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Stellagama</a:t>
            </a:r>
            <a:r>
              <a:rPr lang="en-US" i="1" dirty="0" smtClean="0"/>
              <a:t> </a:t>
            </a:r>
            <a:r>
              <a:rPr lang="en-US" i="1" dirty="0" err="1" smtClean="0"/>
              <a:t>stellio</a:t>
            </a:r>
            <a:endParaRPr lang="en-US" i="1" dirty="0" smtClean="0"/>
          </a:p>
          <a:p>
            <a:r>
              <a:rPr lang="en-US" dirty="0" smtClean="0"/>
              <a:t>Hertz, Huey, </a:t>
            </a:r>
            <a:r>
              <a:rPr lang="en-US" dirty="0" err="1" smtClean="0"/>
              <a:t>Nevo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Evol. 1983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006" y="176731"/>
            <a:ext cx="7533919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0000FF"/>
                </a:solidFill>
              </a:rPr>
              <a:t>No – use a semi-randomized sequence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602" y="5467768"/>
            <a:ext cx="8602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/>
              <a:t>CT</a:t>
            </a:r>
            <a:r>
              <a:rPr lang="en-US" sz="4000" baseline="-25000" dirty="0" smtClean="0"/>
              <a:t>min</a:t>
            </a:r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0000FF"/>
                </a:solidFill>
              </a:rPr>
              <a:t>30,</a:t>
            </a:r>
            <a:r>
              <a:rPr lang="en-US" sz="4000" dirty="0" smtClean="0"/>
              <a:t> 26, 38, 34 , 18, 42, 22, </a:t>
            </a:r>
            <a:r>
              <a:rPr lang="en-US" sz="4000" dirty="0" smtClean="0">
                <a:solidFill>
                  <a:srgbClr val="0000FF"/>
                </a:solidFill>
              </a:rPr>
              <a:t>30</a:t>
            </a:r>
            <a:r>
              <a:rPr lang="en-US" sz="4000" dirty="0" smtClean="0"/>
              <a:t> </a:t>
            </a:r>
            <a:r>
              <a:rPr lang="en-US" sz="4000" i="1" dirty="0" smtClean="0"/>
              <a:t>CT</a:t>
            </a:r>
            <a:r>
              <a:rPr lang="en-US" sz="4000" baseline="-25000" dirty="0" smtClean="0"/>
              <a:t>max</a:t>
            </a:r>
            <a:endParaRPr lang="en-US" sz="4000" baseline="-25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60447" y="6482604"/>
            <a:ext cx="4140430" cy="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24179" y="6175654"/>
            <a:ext cx="469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188" y="1529601"/>
            <a:ext cx="5854238" cy="37987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253993" y="2842261"/>
            <a:ext cx="2306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speed (m/s)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24179" y="2989936"/>
            <a:ext cx="20931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/>
              <a:t>Stellagama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stellio</a:t>
            </a:r>
            <a:endParaRPr lang="en-US" sz="2000" i="1" dirty="0" smtClean="0"/>
          </a:p>
          <a:p>
            <a:r>
              <a:rPr lang="en-US" sz="2000" dirty="0" smtClean="0"/>
              <a:t>Hertz, Huey, </a:t>
            </a:r>
            <a:r>
              <a:rPr lang="en-US" sz="2000" dirty="0" err="1" smtClean="0"/>
              <a:t>Nevo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Evol. 1983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1311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87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Estimating Thermal Performance Curves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Convex Polygon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Regression models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GAMM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Template Mode of Variation</a:t>
            </a:r>
          </a:p>
          <a:p>
            <a:pPr marL="457200" lvl="1" indent="0">
              <a:buNone/>
            </a:pPr>
            <a:r>
              <a:rPr lang="en-US" dirty="0" smtClean="0"/>
              <a:t>Function Value Traits</a:t>
            </a:r>
          </a:p>
          <a:p>
            <a:pPr marL="457200" lvl="1" indent="0">
              <a:buNone/>
            </a:pPr>
            <a:r>
              <a:rPr lang="en-US" dirty="0" smtClean="0"/>
              <a:t>Polynomial Function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64300" y="4692134"/>
            <a:ext cx="2076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van Berkum Evol 1986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30020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87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Estimating Thermal Performance Curves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Convex Polygon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Regression models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GAMM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Template Mode of Variation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Function Value Traits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Polynomial Function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1595438"/>
            <a:ext cx="3892550" cy="2832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4300" y="4692134"/>
            <a:ext cx="2076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van Berkum Evol 1986</a:t>
            </a:r>
            <a:endParaRPr lang="en-US" sz="1600" i="1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442200" y="2133600"/>
            <a:ext cx="4000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762750" y="2451100"/>
            <a:ext cx="12700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44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05" y="840284"/>
            <a:ext cx="7318507" cy="536464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58256" y="0"/>
            <a:ext cx="7628543" cy="84028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Regression models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37066" y="6258800"/>
            <a:ext cx="284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Angilletta J </a:t>
            </a:r>
            <a:r>
              <a:rPr lang="en-US" i="1" dirty="0" err="1" smtClean="0"/>
              <a:t>Therm</a:t>
            </a:r>
            <a:r>
              <a:rPr lang="en-US" i="1" dirty="0" smtClean="0"/>
              <a:t> </a:t>
            </a:r>
            <a:r>
              <a:rPr lang="en-US" i="1" dirty="0" err="1" smtClean="0"/>
              <a:t>Biol</a:t>
            </a:r>
            <a:r>
              <a:rPr lang="en-US" i="1" dirty="0" smtClean="0"/>
              <a:t> 2006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3334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58256" y="0"/>
            <a:ext cx="7628543" cy="84028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GAMMs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057" y="1057208"/>
            <a:ext cx="6992419" cy="6124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general additive mixed models (GAMMs)</a:t>
            </a:r>
          </a:p>
          <a:p>
            <a:pPr algn="r"/>
            <a:endParaRPr lang="en-US" sz="3200" dirty="0"/>
          </a:p>
          <a:p>
            <a:pPr algn="r"/>
            <a:r>
              <a:rPr lang="en-US" sz="3200" dirty="0" smtClean="0"/>
              <a:t>	</a:t>
            </a:r>
            <a:r>
              <a:rPr lang="en-US" sz="2400" dirty="0" err="1" smtClean="0"/>
              <a:t>Zajitschek</a:t>
            </a:r>
            <a:r>
              <a:rPr lang="en-US" sz="2400" dirty="0" smtClean="0"/>
              <a:t>, </a:t>
            </a:r>
            <a:r>
              <a:rPr lang="en-US" sz="2400" dirty="0" err="1" smtClean="0"/>
              <a:t>Zajitschek</a:t>
            </a:r>
            <a:r>
              <a:rPr lang="en-US" sz="2400" dirty="0" smtClean="0"/>
              <a:t>, Miles &amp; </a:t>
            </a:r>
            <a:r>
              <a:rPr lang="en-US" sz="2400" dirty="0" err="1" smtClean="0"/>
              <a:t>Clobert</a:t>
            </a:r>
            <a:endParaRPr lang="en-US" sz="2400" dirty="0" smtClean="0"/>
          </a:p>
          <a:p>
            <a:pPr algn="r"/>
            <a:r>
              <a:rPr lang="en-US" sz="2400" dirty="0"/>
              <a:t>	</a:t>
            </a:r>
            <a:r>
              <a:rPr lang="en-US" sz="2400" dirty="0" err="1" smtClean="0"/>
              <a:t>Biol</a:t>
            </a:r>
            <a:r>
              <a:rPr lang="en-US" sz="2400" dirty="0" smtClean="0"/>
              <a:t> J Linn </a:t>
            </a:r>
            <a:r>
              <a:rPr lang="en-US" sz="2400" dirty="0" err="1" smtClean="0"/>
              <a:t>Soc</a:t>
            </a:r>
            <a:r>
              <a:rPr lang="en-US" sz="2400" dirty="0" smtClean="0"/>
              <a:t> 2012</a:t>
            </a:r>
          </a:p>
          <a:p>
            <a:pPr algn="r"/>
            <a:endParaRPr lang="en-US" sz="2400" dirty="0"/>
          </a:p>
          <a:p>
            <a:pPr algn="r"/>
            <a:endParaRPr lang="en-US" sz="2400" dirty="0" smtClean="0"/>
          </a:p>
          <a:p>
            <a:pPr algn="r"/>
            <a:endParaRPr lang="en-US" sz="2400" dirty="0"/>
          </a:p>
          <a:p>
            <a:pPr algn="r"/>
            <a:r>
              <a:rPr lang="en-US" sz="2400" dirty="0" smtClean="0"/>
              <a:t>uses non-parametric</a:t>
            </a:r>
          </a:p>
          <a:p>
            <a:pPr algn="r"/>
            <a:r>
              <a:rPr lang="en-US" sz="2400" dirty="0" smtClean="0"/>
              <a:t>smoothing functions</a:t>
            </a:r>
          </a:p>
          <a:p>
            <a:pPr algn="r"/>
            <a:endParaRPr lang="en-US" sz="2400" dirty="0"/>
          </a:p>
          <a:p>
            <a:pPr algn="r"/>
            <a:r>
              <a:rPr lang="en-US" sz="2400" dirty="0" smtClean="0"/>
              <a:t>can test for effects of </a:t>
            </a:r>
            <a:br>
              <a:rPr lang="en-US" sz="2400" dirty="0" smtClean="0"/>
            </a:br>
            <a:r>
              <a:rPr lang="en-US" sz="2400" dirty="0" smtClean="0"/>
              <a:t>covariates (SVL) and also fixed</a:t>
            </a:r>
            <a:br>
              <a:rPr lang="en-US" sz="2400" dirty="0" smtClean="0"/>
            </a:br>
            <a:r>
              <a:rPr lang="en-US" sz="2400" dirty="0" smtClean="0"/>
              <a:t>factors (sex, species).</a:t>
            </a:r>
          </a:p>
          <a:p>
            <a:pPr algn="r"/>
            <a:endParaRPr lang="en-US" sz="2400" dirty="0" smtClean="0"/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926" y="2609264"/>
            <a:ext cx="4662074" cy="372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Performance in </a:t>
            </a:r>
            <a:r>
              <a:rPr lang="en-US" i="1" dirty="0" smtClean="0"/>
              <a:t>Podarcis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7700"/>
            <a:ext cx="9144000" cy="30085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9581" y="5603314"/>
            <a:ext cx="124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 Morph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42612" y="5571594"/>
            <a:ext cx="1450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White Morph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15748" y="5603860"/>
            <a:ext cx="14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Yellow Morph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08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929" y="435429"/>
            <a:ext cx="2657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Lizard Census and Capture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1700816" y="804761"/>
            <a:ext cx="0" cy="964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1372" y="1768929"/>
            <a:ext cx="4026128" cy="31393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Variables Measured (all lizards)</a:t>
            </a:r>
            <a:r>
              <a:rPr lang="en-US" dirty="0" smtClean="0"/>
              <a:t>:</a:t>
            </a:r>
          </a:p>
          <a:p>
            <a:r>
              <a:rPr lang="en-US" dirty="0" smtClean="0"/>
              <a:t>T</a:t>
            </a:r>
            <a:r>
              <a:rPr lang="en-US" baseline="-25000" dirty="0" smtClean="0"/>
              <a:t>b</a:t>
            </a:r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air</a:t>
            </a:r>
            <a:endParaRPr lang="en-US" baseline="-25000" dirty="0" smtClean="0"/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sub</a:t>
            </a:r>
            <a:endParaRPr lang="en-US" baseline="-25000" dirty="0" smtClean="0"/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pref</a:t>
            </a:r>
            <a:endParaRPr lang="en-US" baseline="-25000" dirty="0" smtClean="0"/>
          </a:p>
          <a:p>
            <a:r>
              <a:rPr lang="en-US" dirty="0" smtClean="0"/>
              <a:t>Morphology</a:t>
            </a:r>
          </a:p>
          <a:p>
            <a:r>
              <a:rPr lang="en-US" dirty="0" smtClean="0"/>
              <a:t>Sprint Speed – Measured at field T</a:t>
            </a:r>
            <a:r>
              <a:rPr lang="en-US" baseline="-25000" dirty="0" smtClean="0"/>
              <a:t>b</a:t>
            </a:r>
          </a:p>
          <a:p>
            <a:r>
              <a:rPr lang="en-US" dirty="0" smtClean="0"/>
              <a:t>Endurance</a:t>
            </a:r>
          </a:p>
          <a:p>
            <a:r>
              <a:rPr lang="en-US" dirty="0" smtClean="0"/>
              <a:t>PHA (measure swelling prior </a:t>
            </a:r>
            <a:r>
              <a:rPr lang="en-US" smtClean="0"/>
              <a:t>to release)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11" name="Elbow Connector 10"/>
          <p:cNvCxnSpPr/>
          <p:nvPr/>
        </p:nvCxnSpPr>
        <p:spPr>
          <a:xfrm>
            <a:off x="3102429" y="625929"/>
            <a:ext cx="2177142" cy="91440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26428" y="822904"/>
            <a:ext cx="3610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– 15 lizards per performance trait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464237" y="1342571"/>
            <a:ext cx="2545834" cy="16963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Thermal Performance Curves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721929" y="3129643"/>
            <a:ext cx="0" cy="10522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08500" y="4200240"/>
            <a:ext cx="4163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Day 3     Day 4     Day 5     Day 6        Day 7     Day 8      Day 9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4508500" y="4499394"/>
            <a:ext cx="41637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Temp 1  Temp 2  Temp 3  Temp 4   Temp 5  Temp 6  Temp 7</a:t>
            </a:r>
            <a:endParaRPr lang="en-US" sz="12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721929" y="4844143"/>
            <a:ext cx="0" cy="5987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79571" y="5651501"/>
            <a:ext cx="2512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 </a:t>
            </a:r>
            <a:r>
              <a:rPr lang="en-US" dirty="0" err="1" smtClean="0"/>
              <a:t>CT</a:t>
            </a:r>
            <a:r>
              <a:rPr lang="en-US" i="1" baseline="-25000" dirty="0" err="1" smtClean="0"/>
              <a:t>min</a:t>
            </a:r>
            <a:r>
              <a:rPr lang="en-US" dirty="0" smtClean="0"/>
              <a:t> and </a:t>
            </a:r>
            <a:r>
              <a:rPr lang="en-US" dirty="0" err="1" smtClean="0"/>
              <a:t>CT</a:t>
            </a:r>
            <a:r>
              <a:rPr lang="en-US" i="1" baseline="-25000" dirty="0" err="1"/>
              <a:t>m</a:t>
            </a:r>
            <a:r>
              <a:rPr lang="en-US" i="1" baseline="-25000" dirty="0" err="1" smtClean="0"/>
              <a:t>ax</a:t>
            </a:r>
            <a:endParaRPr lang="en-US" i="1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1345359" y="68694"/>
            <a:ext cx="7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994071" y="5116286"/>
            <a:ext cx="7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9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81877" y="5501163"/>
            <a:ext cx="178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Release on Day 3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700816" y="4908250"/>
            <a:ext cx="0" cy="5346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67737" y="6304643"/>
            <a:ext cx="90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Release</a:t>
            </a:r>
            <a:endParaRPr lang="en-US" dirty="0"/>
          </a:p>
        </p:txBody>
      </p:sp>
      <p:cxnSp>
        <p:nvCxnSpPr>
          <p:cNvPr id="32" name="Straight Arrow Connector 31"/>
          <p:cNvCxnSpPr>
            <a:endCxn id="28" idx="0"/>
          </p:cNvCxnSpPr>
          <p:nvPr/>
        </p:nvCxnSpPr>
        <p:spPr>
          <a:xfrm>
            <a:off x="6721929" y="6020833"/>
            <a:ext cx="0" cy="283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057572" y="6020833"/>
            <a:ext cx="82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10 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508500" y="4181929"/>
            <a:ext cx="3873500" cy="66221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22929" y="1270000"/>
            <a:ext cx="7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943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34" y="1463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Sample performance measurements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920933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Locomotion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acceleration, speed </a:t>
            </a:r>
            <a:r>
              <a:rPr lang="en-US" i="1" dirty="0" smtClean="0"/>
              <a:t>(~ “100 m dash”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stamina (~ “</a:t>
            </a:r>
            <a:r>
              <a:rPr lang="en-US" i="1" dirty="0" smtClean="0"/>
              <a:t>marathon”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distance run until fatigue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Feeding, digestion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bite force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prey capture rate/success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digestive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7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Izem</a:t>
            </a:r>
            <a:r>
              <a:rPr lang="en-US" dirty="0" smtClean="0"/>
              <a:t> method?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TMV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05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04" y="202535"/>
            <a:ext cx="8229600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Do different </a:t>
            </a:r>
            <a:r>
              <a:rPr lang="en-US" sz="3600" i="1" dirty="0" smtClean="0">
                <a:solidFill>
                  <a:srgbClr val="0000FF"/>
                </a:solidFill>
              </a:rPr>
              <a:t>traits</a:t>
            </a:r>
            <a:r>
              <a:rPr lang="en-US" sz="3600" dirty="0" smtClean="0">
                <a:solidFill>
                  <a:srgbClr val="0000FF"/>
                </a:solidFill>
              </a:rPr>
              <a:t> have the </a:t>
            </a:r>
            <a:r>
              <a:rPr lang="en-US" sz="3600" i="1" dirty="0" smtClean="0">
                <a:solidFill>
                  <a:srgbClr val="0000FF"/>
                </a:solidFill>
              </a:rPr>
              <a:t>same</a:t>
            </a:r>
            <a:r>
              <a:rPr lang="en-US" sz="3600" dirty="0" smtClean="0">
                <a:solidFill>
                  <a:srgbClr val="0000FF"/>
                </a:solidFill>
              </a:rPr>
              <a:t/>
            </a:r>
            <a:br>
              <a:rPr lang="en-US" sz="3600" dirty="0" smtClean="0">
                <a:solidFill>
                  <a:srgbClr val="0000FF"/>
                </a:solidFill>
              </a:rPr>
            </a:br>
            <a:r>
              <a:rPr lang="en-US" sz="3600" dirty="0" smtClean="0">
                <a:solidFill>
                  <a:srgbClr val="0000FF"/>
                </a:solidFill>
              </a:rPr>
              <a:t> thermal sensitivity?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21" y="2113062"/>
            <a:ext cx="8229600" cy="4525963"/>
          </a:xfrm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Speed</a:t>
            </a:r>
          </a:p>
          <a:p>
            <a:r>
              <a:rPr lang="en-US" dirty="0" smtClean="0"/>
              <a:t>Stamina</a:t>
            </a:r>
          </a:p>
          <a:p>
            <a:r>
              <a:rPr lang="en-US" dirty="0" smtClean="0"/>
              <a:t>Hearing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Digestive efficiency</a:t>
            </a:r>
          </a:p>
          <a:p>
            <a:r>
              <a:rPr lang="en-US" dirty="0" smtClean="0"/>
              <a:t>Growth</a:t>
            </a:r>
          </a:p>
          <a:p>
            <a:r>
              <a:rPr lang="en-US" dirty="0" smtClean="0"/>
              <a:t>Reproduction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598300" y="1345535"/>
            <a:ext cx="0" cy="20439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98300" y="3403278"/>
            <a:ext cx="2747780" cy="122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5669447" y="1357746"/>
            <a:ext cx="2359110" cy="2043911"/>
          </a:xfrm>
          <a:custGeom>
            <a:avLst/>
            <a:gdLst>
              <a:gd name="connsiteX0" fmla="*/ 14338 w 2359110"/>
              <a:gd name="connsiteY0" fmla="*/ 2090768 h 2115190"/>
              <a:gd name="connsiteX1" fmla="*/ 63187 w 2359110"/>
              <a:gd name="connsiteY1" fmla="*/ 2078557 h 2115190"/>
              <a:gd name="connsiteX2" fmla="*/ 515044 w 2359110"/>
              <a:gd name="connsiteY2" fmla="*/ 1785494 h 2115190"/>
              <a:gd name="connsiteX3" fmla="*/ 1064600 w 2359110"/>
              <a:gd name="connsiteY3" fmla="*/ 723137 h 2115190"/>
              <a:gd name="connsiteX4" fmla="*/ 1479820 w 2359110"/>
              <a:gd name="connsiteY4" fmla="*/ 137009 h 2115190"/>
              <a:gd name="connsiteX5" fmla="*/ 1956102 w 2359110"/>
              <a:gd name="connsiteY5" fmla="*/ 185853 h 2115190"/>
              <a:gd name="connsiteX6" fmla="*/ 2359110 w 2359110"/>
              <a:gd name="connsiteY6" fmla="*/ 2115190 h 2115190"/>
              <a:gd name="connsiteX0" fmla="*/ 14338 w 2359110"/>
              <a:gd name="connsiteY0" fmla="*/ 2019489 h 2043911"/>
              <a:gd name="connsiteX1" fmla="*/ 63187 w 2359110"/>
              <a:gd name="connsiteY1" fmla="*/ 2007278 h 2043911"/>
              <a:gd name="connsiteX2" fmla="*/ 515044 w 2359110"/>
              <a:gd name="connsiteY2" fmla="*/ 1714215 h 2043911"/>
              <a:gd name="connsiteX3" fmla="*/ 1064600 w 2359110"/>
              <a:gd name="connsiteY3" fmla="*/ 651858 h 2043911"/>
              <a:gd name="connsiteX4" fmla="*/ 1479820 w 2359110"/>
              <a:gd name="connsiteY4" fmla="*/ 65730 h 2043911"/>
              <a:gd name="connsiteX5" fmla="*/ 2090438 w 2359110"/>
              <a:gd name="connsiteY5" fmla="*/ 236684 h 2043911"/>
              <a:gd name="connsiteX6" fmla="*/ 2359110 w 2359110"/>
              <a:gd name="connsiteY6" fmla="*/ 2043911 h 204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9110" h="2043911">
                <a:moveTo>
                  <a:pt x="14338" y="2019489"/>
                </a:moveTo>
                <a:cubicBezTo>
                  <a:pt x="-2963" y="2038823"/>
                  <a:pt x="-20264" y="2058157"/>
                  <a:pt x="63187" y="2007278"/>
                </a:cubicBezTo>
                <a:cubicBezTo>
                  <a:pt x="146638" y="1956399"/>
                  <a:pt x="348142" y="1940118"/>
                  <a:pt x="515044" y="1714215"/>
                </a:cubicBezTo>
                <a:cubicBezTo>
                  <a:pt x="681946" y="1488312"/>
                  <a:pt x="903804" y="926605"/>
                  <a:pt x="1064600" y="651858"/>
                </a:cubicBezTo>
                <a:cubicBezTo>
                  <a:pt x="1225396" y="377110"/>
                  <a:pt x="1308847" y="134926"/>
                  <a:pt x="1479820" y="65730"/>
                </a:cubicBezTo>
                <a:cubicBezTo>
                  <a:pt x="1650793" y="-3466"/>
                  <a:pt x="1943890" y="-93013"/>
                  <a:pt x="2090438" y="236684"/>
                </a:cubicBezTo>
                <a:cubicBezTo>
                  <a:pt x="2236986" y="566381"/>
                  <a:pt x="2359110" y="2043911"/>
                  <a:pt x="2359110" y="2043911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772999" y="1345535"/>
            <a:ext cx="2359110" cy="2043911"/>
          </a:xfrm>
          <a:custGeom>
            <a:avLst/>
            <a:gdLst>
              <a:gd name="connsiteX0" fmla="*/ 14338 w 2359110"/>
              <a:gd name="connsiteY0" fmla="*/ 2090768 h 2115190"/>
              <a:gd name="connsiteX1" fmla="*/ 63187 w 2359110"/>
              <a:gd name="connsiteY1" fmla="*/ 2078557 h 2115190"/>
              <a:gd name="connsiteX2" fmla="*/ 515044 w 2359110"/>
              <a:gd name="connsiteY2" fmla="*/ 1785494 h 2115190"/>
              <a:gd name="connsiteX3" fmla="*/ 1064600 w 2359110"/>
              <a:gd name="connsiteY3" fmla="*/ 723137 h 2115190"/>
              <a:gd name="connsiteX4" fmla="*/ 1479820 w 2359110"/>
              <a:gd name="connsiteY4" fmla="*/ 137009 h 2115190"/>
              <a:gd name="connsiteX5" fmla="*/ 1956102 w 2359110"/>
              <a:gd name="connsiteY5" fmla="*/ 185853 h 2115190"/>
              <a:gd name="connsiteX6" fmla="*/ 2359110 w 2359110"/>
              <a:gd name="connsiteY6" fmla="*/ 2115190 h 2115190"/>
              <a:gd name="connsiteX0" fmla="*/ 14338 w 2359110"/>
              <a:gd name="connsiteY0" fmla="*/ 2019489 h 2043911"/>
              <a:gd name="connsiteX1" fmla="*/ 63187 w 2359110"/>
              <a:gd name="connsiteY1" fmla="*/ 2007278 h 2043911"/>
              <a:gd name="connsiteX2" fmla="*/ 515044 w 2359110"/>
              <a:gd name="connsiteY2" fmla="*/ 1714215 h 2043911"/>
              <a:gd name="connsiteX3" fmla="*/ 1064600 w 2359110"/>
              <a:gd name="connsiteY3" fmla="*/ 651858 h 2043911"/>
              <a:gd name="connsiteX4" fmla="*/ 1479820 w 2359110"/>
              <a:gd name="connsiteY4" fmla="*/ 65730 h 2043911"/>
              <a:gd name="connsiteX5" fmla="*/ 2090438 w 2359110"/>
              <a:gd name="connsiteY5" fmla="*/ 236684 h 2043911"/>
              <a:gd name="connsiteX6" fmla="*/ 2359110 w 2359110"/>
              <a:gd name="connsiteY6" fmla="*/ 2043911 h 204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9110" h="2043911">
                <a:moveTo>
                  <a:pt x="14338" y="2019489"/>
                </a:moveTo>
                <a:cubicBezTo>
                  <a:pt x="-2963" y="2038823"/>
                  <a:pt x="-20264" y="2058157"/>
                  <a:pt x="63187" y="2007278"/>
                </a:cubicBezTo>
                <a:cubicBezTo>
                  <a:pt x="146638" y="1956399"/>
                  <a:pt x="348142" y="1940118"/>
                  <a:pt x="515044" y="1714215"/>
                </a:cubicBezTo>
                <a:cubicBezTo>
                  <a:pt x="681946" y="1488312"/>
                  <a:pt x="903804" y="926605"/>
                  <a:pt x="1064600" y="651858"/>
                </a:cubicBezTo>
                <a:cubicBezTo>
                  <a:pt x="1225396" y="377110"/>
                  <a:pt x="1308847" y="134926"/>
                  <a:pt x="1479820" y="65730"/>
                </a:cubicBezTo>
                <a:cubicBezTo>
                  <a:pt x="1650793" y="-3466"/>
                  <a:pt x="1943890" y="-93013"/>
                  <a:pt x="2090438" y="236684"/>
                </a:cubicBezTo>
                <a:cubicBezTo>
                  <a:pt x="2236986" y="566381"/>
                  <a:pt x="2359110" y="2043911"/>
                  <a:pt x="2359110" y="2043911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54567" y="3433855"/>
            <a:ext cx="5162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T</a:t>
            </a:r>
            <a:r>
              <a:rPr lang="en-US" sz="2800" baseline="-25000" dirty="0" smtClean="0"/>
              <a:t>b</a:t>
            </a:r>
            <a:endParaRPr lang="en-US" sz="2800" baseline="-250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4168215" y="2134190"/>
            <a:ext cx="20761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Performance</a:t>
            </a:r>
            <a:endParaRPr lang="en-US" sz="28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598300" y="4095176"/>
            <a:ext cx="0" cy="20439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98300" y="6139087"/>
            <a:ext cx="2747780" cy="122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5669447" y="4107387"/>
            <a:ext cx="2359110" cy="2043911"/>
          </a:xfrm>
          <a:custGeom>
            <a:avLst/>
            <a:gdLst>
              <a:gd name="connsiteX0" fmla="*/ 14338 w 2359110"/>
              <a:gd name="connsiteY0" fmla="*/ 2090768 h 2115190"/>
              <a:gd name="connsiteX1" fmla="*/ 63187 w 2359110"/>
              <a:gd name="connsiteY1" fmla="*/ 2078557 h 2115190"/>
              <a:gd name="connsiteX2" fmla="*/ 515044 w 2359110"/>
              <a:gd name="connsiteY2" fmla="*/ 1785494 h 2115190"/>
              <a:gd name="connsiteX3" fmla="*/ 1064600 w 2359110"/>
              <a:gd name="connsiteY3" fmla="*/ 723137 h 2115190"/>
              <a:gd name="connsiteX4" fmla="*/ 1479820 w 2359110"/>
              <a:gd name="connsiteY4" fmla="*/ 137009 h 2115190"/>
              <a:gd name="connsiteX5" fmla="*/ 1956102 w 2359110"/>
              <a:gd name="connsiteY5" fmla="*/ 185853 h 2115190"/>
              <a:gd name="connsiteX6" fmla="*/ 2359110 w 2359110"/>
              <a:gd name="connsiteY6" fmla="*/ 2115190 h 2115190"/>
              <a:gd name="connsiteX0" fmla="*/ 14338 w 2359110"/>
              <a:gd name="connsiteY0" fmla="*/ 2019489 h 2043911"/>
              <a:gd name="connsiteX1" fmla="*/ 63187 w 2359110"/>
              <a:gd name="connsiteY1" fmla="*/ 2007278 h 2043911"/>
              <a:gd name="connsiteX2" fmla="*/ 515044 w 2359110"/>
              <a:gd name="connsiteY2" fmla="*/ 1714215 h 2043911"/>
              <a:gd name="connsiteX3" fmla="*/ 1064600 w 2359110"/>
              <a:gd name="connsiteY3" fmla="*/ 651858 h 2043911"/>
              <a:gd name="connsiteX4" fmla="*/ 1479820 w 2359110"/>
              <a:gd name="connsiteY4" fmla="*/ 65730 h 2043911"/>
              <a:gd name="connsiteX5" fmla="*/ 2090438 w 2359110"/>
              <a:gd name="connsiteY5" fmla="*/ 236684 h 2043911"/>
              <a:gd name="connsiteX6" fmla="*/ 2359110 w 2359110"/>
              <a:gd name="connsiteY6" fmla="*/ 2043911 h 204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9110" h="2043911">
                <a:moveTo>
                  <a:pt x="14338" y="2019489"/>
                </a:moveTo>
                <a:cubicBezTo>
                  <a:pt x="-2963" y="2038823"/>
                  <a:pt x="-20264" y="2058157"/>
                  <a:pt x="63187" y="2007278"/>
                </a:cubicBezTo>
                <a:cubicBezTo>
                  <a:pt x="146638" y="1956399"/>
                  <a:pt x="348142" y="1940118"/>
                  <a:pt x="515044" y="1714215"/>
                </a:cubicBezTo>
                <a:cubicBezTo>
                  <a:pt x="681946" y="1488312"/>
                  <a:pt x="903804" y="926605"/>
                  <a:pt x="1064600" y="651858"/>
                </a:cubicBezTo>
                <a:cubicBezTo>
                  <a:pt x="1225396" y="377110"/>
                  <a:pt x="1308847" y="134926"/>
                  <a:pt x="1479820" y="65730"/>
                </a:cubicBezTo>
                <a:cubicBezTo>
                  <a:pt x="1650793" y="-3466"/>
                  <a:pt x="1943890" y="-93013"/>
                  <a:pt x="2090438" y="236684"/>
                </a:cubicBezTo>
                <a:cubicBezTo>
                  <a:pt x="2236986" y="566381"/>
                  <a:pt x="2359110" y="2043911"/>
                  <a:pt x="2359110" y="2043911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6333065" y="4095176"/>
            <a:ext cx="1441866" cy="2043911"/>
          </a:xfrm>
          <a:custGeom>
            <a:avLst/>
            <a:gdLst>
              <a:gd name="connsiteX0" fmla="*/ 14338 w 2359110"/>
              <a:gd name="connsiteY0" fmla="*/ 2090768 h 2115190"/>
              <a:gd name="connsiteX1" fmla="*/ 63187 w 2359110"/>
              <a:gd name="connsiteY1" fmla="*/ 2078557 h 2115190"/>
              <a:gd name="connsiteX2" fmla="*/ 515044 w 2359110"/>
              <a:gd name="connsiteY2" fmla="*/ 1785494 h 2115190"/>
              <a:gd name="connsiteX3" fmla="*/ 1064600 w 2359110"/>
              <a:gd name="connsiteY3" fmla="*/ 723137 h 2115190"/>
              <a:gd name="connsiteX4" fmla="*/ 1479820 w 2359110"/>
              <a:gd name="connsiteY4" fmla="*/ 137009 h 2115190"/>
              <a:gd name="connsiteX5" fmla="*/ 1956102 w 2359110"/>
              <a:gd name="connsiteY5" fmla="*/ 185853 h 2115190"/>
              <a:gd name="connsiteX6" fmla="*/ 2359110 w 2359110"/>
              <a:gd name="connsiteY6" fmla="*/ 2115190 h 2115190"/>
              <a:gd name="connsiteX0" fmla="*/ 14338 w 2359110"/>
              <a:gd name="connsiteY0" fmla="*/ 2019489 h 2043911"/>
              <a:gd name="connsiteX1" fmla="*/ 63187 w 2359110"/>
              <a:gd name="connsiteY1" fmla="*/ 2007278 h 2043911"/>
              <a:gd name="connsiteX2" fmla="*/ 515044 w 2359110"/>
              <a:gd name="connsiteY2" fmla="*/ 1714215 h 2043911"/>
              <a:gd name="connsiteX3" fmla="*/ 1064600 w 2359110"/>
              <a:gd name="connsiteY3" fmla="*/ 651858 h 2043911"/>
              <a:gd name="connsiteX4" fmla="*/ 1479820 w 2359110"/>
              <a:gd name="connsiteY4" fmla="*/ 65730 h 2043911"/>
              <a:gd name="connsiteX5" fmla="*/ 2090438 w 2359110"/>
              <a:gd name="connsiteY5" fmla="*/ 236684 h 2043911"/>
              <a:gd name="connsiteX6" fmla="*/ 2359110 w 2359110"/>
              <a:gd name="connsiteY6" fmla="*/ 2043911 h 204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9110" h="2043911">
                <a:moveTo>
                  <a:pt x="14338" y="2019489"/>
                </a:moveTo>
                <a:cubicBezTo>
                  <a:pt x="-2963" y="2038823"/>
                  <a:pt x="-20264" y="2058157"/>
                  <a:pt x="63187" y="2007278"/>
                </a:cubicBezTo>
                <a:cubicBezTo>
                  <a:pt x="146638" y="1956399"/>
                  <a:pt x="348142" y="1940118"/>
                  <a:pt x="515044" y="1714215"/>
                </a:cubicBezTo>
                <a:cubicBezTo>
                  <a:pt x="681946" y="1488312"/>
                  <a:pt x="903804" y="926605"/>
                  <a:pt x="1064600" y="651858"/>
                </a:cubicBezTo>
                <a:cubicBezTo>
                  <a:pt x="1225396" y="377110"/>
                  <a:pt x="1308847" y="134926"/>
                  <a:pt x="1479820" y="65730"/>
                </a:cubicBezTo>
                <a:cubicBezTo>
                  <a:pt x="1650793" y="-3466"/>
                  <a:pt x="1943890" y="-93013"/>
                  <a:pt x="2090438" y="236684"/>
                </a:cubicBezTo>
                <a:cubicBezTo>
                  <a:pt x="2236986" y="566381"/>
                  <a:pt x="2359110" y="2043911"/>
                  <a:pt x="2359110" y="2043911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932245" y="6221931"/>
            <a:ext cx="5162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T</a:t>
            </a:r>
            <a:r>
              <a:rPr lang="en-US" sz="2800" baseline="-25000" dirty="0" smtClean="0"/>
              <a:t>b</a:t>
            </a:r>
            <a:endParaRPr lang="en-US" sz="2800" baseline="-250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4168215" y="4883831"/>
            <a:ext cx="20761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Performance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3464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3" y="1783542"/>
            <a:ext cx="7121852" cy="4273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2617" y="6190974"/>
            <a:ext cx="367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Huey, in Biology of the Reptilia, 1982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633" y="86067"/>
            <a:ext cx="2527031" cy="169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7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15" y="1248666"/>
            <a:ext cx="6900934" cy="5101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3436" y="6349972"/>
            <a:ext cx="3540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Angilletta et al., J. Thermal Biol. ‘02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302988" y="2515465"/>
            <a:ext cx="1044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speed</a:t>
            </a:r>
          </a:p>
          <a:p>
            <a:r>
              <a:rPr lang="en-US" dirty="0" smtClean="0"/>
              <a:t>stamina</a:t>
            </a:r>
          </a:p>
          <a:p>
            <a:r>
              <a:rPr lang="en-US" dirty="0" smtClean="0"/>
              <a:t>digestion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562529" y="2735263"/>
            <a:ext cx="740462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301575" y="3034195"/>
            <a:ext cx="1001414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301575" y="3308705"/>
            <a:ext cx="1001413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56715" y="485587"/>
            <a:ext cx="38248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Sceloporus undulatus</a:t>
            </a:r>
            <a:endParaRPr lang="en-US" sz="3200" i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359" y="162230"/>
            <a:ext cx="1999068" cy="14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4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6100" y="541626"/>
            <a:ext cx="79023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Do other factors influence thermal sensitivity?</a:t>
            </a:r>
            <a:endParaRPr lang="en-US" sz="3200" dirty="0">
              <a:solidFill>
                <a:srgbClr val="0000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342742" y="2355279"/>
            <a:ext cx="0" cy="20439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3413889" y="2367490"/>
            <a:ext cx="2359110" cy="2043911"/>
          </a:xfrm>
          <a:custGeom>
            <a:avLst/>
            <a:gdLst>
              <a:gd name="connsiteX0" fmla="*/ 14338 w 2359110"/>
              <a:gd name="connsiteY0" fmla="*/ 2090768 h 2115190"/>
              <a:gd name="connsiteX1" fmla="*/ 63187 w 2359110"/>
              <a:gd name="connsiteY1" fmla="*/ 2078557 h 2115190"/>
              <a:gd name="connsiteX2" fmla="*/ 515044 w 2359110"/>
              <a:gd name="connsiteY2" fmla="*/ 1785494 h 2115190"/>
              <a:gd name="connsiteX3" fmla="*/ 1064600 w 2359110"/>
              <a:gd name="connsiteY3" fmla="*/ 723137 h 2115190"/>
              <a:gd name="connsiteX4" fmla="*/ 1479820 w 2359110"/>
              <a:gd name="connsiteY4" fmla="*/ 137009 h 2115190"/>
              <a:gd name="connsiteX5" fmla="*/ 1956102 w 2359110"/>
              <a:gd name="connsiteY5" fmla="*/ 185853 h 2115190"/>
              <a:gd name="connsiteX6" fmla="*/ 2359110 w 2359110"/>
              <a:gd name="connsiteY6" fmla="*/ 2115190 h 2115190"/>
              <a:gd name="connsiteX0" fmla="*/ 14338 w 2359110"/>
              <a:gd name="connsiteY0" fmla="*/ 2019489 h 2043911"/>
              <a:gd name="connsiteX1" fmla="*/ 63187 w 2359110"/>
              <a:gd name="connsiteY1" fmla="*/ 2007278 h 2043911"/>
              <a:gd name="connsiteX2" fmla="*/ 515044 w 2359110"/>
              <a:gd name="connsiteY2" fmla="*/ 1714215 h 2043911"/>
              <a:gd name="connsiteX3" fmla="*/ 1064600 w 2359110"/>
              <a:gd name="connsiteY3" fmla="*/ 651858 h 2043911"/>
              <a:gd name="connsiteX4" fmla="*/ 1479820 w 2359110"/>
              <a:gd name="connsiteY4" fmla="*/ 65730 h 2043911"/>
              <a:gd name="connsiteX5" fmla="*/ 2090438 w 2359110"/>
              <a:gd name="connsiteY5" fmla="*/ 236684 h 2043911"/>
              <a:gd name="connsiteX6" fmla="*/ 2359110 w 2359110"/>
              <a:gd name="connsiteY6" fmla="*/ 2043911 h 204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9110" h="2043911">
                <a:moveTo>
                  <a:pt x="14338" y="2019489"/>
                </a:moveTo>
                <a:cubicBezTo>
                  <a:pt x="-2963" y="2038823"/>
                  <a:pt x="-20264" y="2058157"/>
                  <a:pt x="63187" y="2007278"/>
                </a:cubicBezTo>
                <a:cubicBezTo>
                  <a:pt x="146638" y="1956399"/>
                  <a:pt x="348142" y="1940118"/>
                  <a:pt x="515044" y="1714215"/>
                </a:cubicBezTo>
                <a:cubicBezTo>
                  <a:pt x="681946" y="1488312"/>
                  <a:pt x="903804" y="926605"/>
                  <a:pt x="1064600" y="651858"/>
                </a:cubicBezTo>
                <a:cubicBezTo>
                  <a:pt x="1225396" y="377110"/>
                  <a:pt x="1308847" y="134926"/>
                  <a:pt x="1479820" y="65730"/>
                </a:cubicBezTo>
                <a:cubicBezTo>
                  <a:pt x="1650793" y="-3466"/>
                  <a:pt x="1943890" y="-93013"/>
                  <a:pt x="2090438" y="236684"/>
                </a:cubicBezTo>
                <a:cubicBezTo>
                  <a:pt x="2236986" y="566381"/>
                  <a:pt x="2359110" y="2043911"/>
                  <a:pt x="2359110" y="2043911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517441" y="2355279"/>
            <a:ext cx="2359110" cy="2043911"/>
          </a:xfrm>
          <a:custGeom>
            <a:avLst/>
            <a:gdLst>
              <a:gd name="connsiteX0" fmla="*/ 14338 w 2359110"/>
              <a:gd name="connsiteY0" fmla="*/ 2090768 h 2115190"/>
              <a:gd name="connsiteX1" fmla="*/ 63187 w 2359110"/>
              <a:gd name="connsiteY1" fmla="*/ 2078557 h 2115190"/>
              <a:gd name="connsiteX2" fmla="*/ 515044 w 2359110"/>
              <a:gd name="connsiteY2" fmla="*/ 1785494 h 2115190"/>
              <a:gd name="connsiteX3" fmla="*/ 1064600 w 2359110"/>
              <a:gd name="connsiteY3" fmla="*/ 723137 h 2115190"/>
              <a:gd name="connsiteX4" fmla="*/ 1479820 w 2359110"/>
              <a:gd name="connsiteY4" fmla="*/ 137009 h 2115190"/>
              <a:gd name="connsiteX5" fmla="*/ 1956102 w 2359110"/>
              <a:gd name="connsiteY5" fmla="*/ 185853 h 2115190"/>
              <a:gd name="connsiteX6" fmla="*/ 2359110 w 2359110"/>
              <a:gd name="connsiteY6" fmla="*/ 2115190 h 2115190"/>
              <a:gd name="connsiteX0" fmla="*/ 14338 w 2359110"/>
              <a:gd name="connsiteY0" fmla="*/ 2019489 h 2043911"/>
              <a:gd name="connsiteX1" fmla="*/ 63187 w 2359110"/>
              <a:gd name="connsiteY1" fmla="*/ 2007278 h 2043911"/>
              <a:gd name="connsiteX2" fmla="*/ 515044 w 2359110"/>
              <a:gd name="connsiteY2" fmla="*/ 1714215 h 2043911"/>
              <a:gd name="connsiteX3" fmla="*/ 1064600 w 2359110"/>
              <a:gd name="connsiteY3" fmla="*/ 651858 h 2043911"/>
              <a:gd name="connsiteX4" fmla="*/ 1479820 w 2359110"/>
              <a:gd name="connsiteY4" fmla="*/ 65730 h 2043911"/>
              <a:gd name="connsiteX5" fmla="*/ 2090438 w 2359110"/>
              <a:gd name="connsiteY5" fmla="*/ 236684 h 2043911"/>
              <a:gd name="connsiteX6" fmla="*/ 2359110 w 2359110"/>
              <a:gd name="connsiteY6" fmla="*/ 2043911 h 204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9110" h="2043911">
                <a:moveTo>
                  <a:pt x="14338" y="2019489"/>
                </a:moveTo>
                <a:cubicBezTo>
                  <a:pt x="-2963" y="2038823"/>
                  <a:pt x="-20264" y="2058157"/>
                  <a:pt x="63187" y="2007278"/>
                </a:cubicBezTo>
                <a:cubicBezTo>
                  <a:pt x="146638" y="1956399"/>
                  <a:pt x="348142" y="1940118"/>
                  <a:pt x="515044" y="1714215"/>
                </a:cubicBezTo>
                <a:cubicBezTo>
                  <a:pt x="681946" y="1488312"/>
                  <a:pt x="903804" y="926605"/>
                  <a:pt x="1064600" y="651858"/>
                </a:cubicBezTo>
                <a:cubicBezTo>
                  <a:pt x="1225396" y="377110"/>
                  <a:pt x="1308847" y="134926"/>
                  <a:pt x="1479820" y="65730"/>
                </a:cubicBezTo>
                <a:cubicBezTo>
                  <a:pt x="1650793" y="-3466"/>
                  <a:pt x="1943890" y="-93013"/>
                  <a:pt x="2090438" y="236684"/>
                </a:cubicBezTo>
                <a:cubicBezTo>
                  <a:pt x="2236986" y="566381"/>
                  <a:pt x="2359110" y="2043911"/>
                  <a:pt x="2359110" y="2043911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1912657" y="3143934"/>
            <a:ext cx="20761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Performance</a:t>
            </a:r>
            <a:endParaRPr lang="en-US" sz="28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342742" y="4411401"/>
            <a:ext cx="2747780" cy="122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99009" y="4441978"/>
            <a:ext cx="5162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T</a:t>
            </a:r>
            <a:r>
              <a:rPr lang="en-US" sz="2800" baseline="-25000" dirty="0" smtClean="0"/>
              <a:t>b</a:t>
            </a:r>
            <a:endParaRPr lang="en-US" sz="28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6883400" y="2164665"/>
            <a:ext cx="18254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dirty="0" smtClean="0"/>
              <a:t>ood ration</a:t>
            </a:r>
          </a:p>
          <a:p>
            <a:r>
              <a:rPr lang="en-US" sz="2400" dirty="0" smtClean="0"/>
              <a:t>desiccation</a:t>
            </a:r>
            <a:br>
              <a:rPr lang="en-US" sz="2400" dirty="0" smtClean="0"/>
            </a:br>
            <a:r>
              <a:rPr lang="en-US" sz="2400" dirty="0" smtClean="0"/>
              <a:t>age</a:t>
            </a:r>
            <a:br>
              <a:rPr lang="en-US" sz="2400" dirty="0" smtClean="0"/>
            </a:br>
            <a:r>
              <a:rPr lang="en-US" sz="2400" dirty="0" smtClean="0"/>
              <a:t>sex</a:t>
            </a:r>
          </a:p>
          <a:p>
            <a:r>
              <a:rPr lang="en-US" sz="2400" dirty="0" smtClean="0"/>
              <a:t>reproduction</a:t>
            </a:r>
            <a:br>
              <a:rPr lang="en-US" sz="2400" dirty="0" smtClean="0"/>
            </a:br>
            <a:r>
              <a:rPr lang="en-US" sz="2400" dirty="0" smtClean="0"/>
              <a:t>stress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785953" y="5410200"/>
            <a:ext cx="5909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</a:t>
            </a:r>
            <a:r>
              <a:rPr lang="en-US" sz="2000" i="1" dirty="0" smtClean="0"/>
              <a:t>Where there are main effects, there are interaction</a:t>
            </a:r>
            <a:r>
              <a:rPr lang="en-US" sz="2000" dirty="0" smtClean="0"/>
              <a:t>s.”</a:t>
            </a:r>
          </a:p>
          <a:p>
            <a:endParaRPr lang="en-US" sz="2000" dirty="0"/>
          </a:p>
          <a:p>
            <a:r>
              <a:rPr lang="en-US" sz="2000" dirty="0" smtClean="0"/>
              <a:t>					Steve Stearns, pers. </a:t>
            </a:r>
            <a:r>
              <a:rPr lang="en-US" sz="2000" dirty="0" err="1" smtClean="0"/>
              <a:t>comm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714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643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2700" y="435233"/>
            <a:ext cx="6688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</a:t>
            </a:r>
            <a:r>
              <a:rPr lang="en-US" sz="2400" i="1" dirty="0" smtClean="0">
                <a:solidFill>
                  <a:srgbClr val="0000FF"/>
                </a:solidFill>
              </a:rPr>
              <a:t>many</a:t>
            </a:r>
            <a:r>
              <a:rPr lang="en-US" sz="2400" dirty="0" smtClean="0">
                <a:solidFill>
                  <a:srgbClr val="0000FF"/>
                </a:solidFill>
              </a:rPr>
              <a:t> abiotic factors affected by climate change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100" y="6266934"/>
            <a:ext cx="278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Harley et al., </a:t>
            </a:r>
            <a:r>
              <a:rPr lang="en-US" i="1" dirty="0" err="1" smtClean="0"/>
              <a:t>Ecol</a:t>
            </a:r>
            <a:r>
              <a:rPr lang="en-US" i="1" dirty="0" smtClean="0"/>
              <a:t> </a:t>
            </a:r>
            <a:r>
              <a:rPr lang="en-US" i="1" dirty="0" err="1" smtClean="0"/>
              <a:t>Lett</a:t>
            </a:r>
            <a:r>
              <a:rPr lang="en-US" i="1" dirty="0" smtClean="0"/>
              <a:t> 2006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3267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1727200"/>
            <a:ext cx="9144000" cy="4272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1133691" y="3200400"/>
            <a:ext cx="3019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Relative proportion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05228" y="264804"/>
            <a:ext cx="699444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r   </a:t>
            </a:r>
            <a:r>
              <a:rPr lang="en-US" sz="2400" dirty="0" smtClean="0"/>
              <a:t>= intrinsic rate of increase (population)</a:t>
            </a:r>
          </a:p>
          <a:p>
            <a:r>
              <a:rPr lang="en-US" sz="2400" i="1" dirty="0" smtClean="0"/>
              <a:t>R</a:t>
            </a:r>
            <a:r>
              <a:rPr lang="en-US" sz="2400" baseline="-25000" dirty="0" smtClean="0"/>
              <a:t>o</a:t>
            </a:r>
            <a:r>
              <a:rPr lang="en-US" sz="2400" dirty="0" smtClean="0"/>
              <a:t> = net reproductive rate (N female offspring/female)</a:t>
            </a:r>
            <a:br>
              <a:rPr lang="en-US" sz="2400" dirty="0" smtClean="0"/>
            </a:br>
            <a:r>
              <a:rPr lang="en-US" sz="2400" i="1" dirty="0" smtClean="0"/>
              <a:t>T</a:t>
            </a:r>
            <a:r>
              <a:rPr lang="en-US" sz="2400" dirty="0" smtClean="0"/>
              <a:t>   = generation time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683000" y="711200"/>
            <a:ext cx="177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68302" y="6369566"/>
            <a:ext cx="3125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 &amp; Berrigan, Am Nat 2001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3667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496" y="1036638"/>
            <a:ext cx="6822203" cy="5214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7563" y="6286500"/>
            <a:ext cx="3823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/>
              <a:t>Preest</a:t>
            </a:r>
            <a:r>
              <a:rPr lang="en-US" sz="2000" i="1" dirty="0" smtClean="0"/>
              <a:t> and </a:t>
            </a:r>
            <a:r>
              <a:rPr lang="en-US" sz="2000" i="1" dirty="0" err="1" smtClean="0"/>
              <a:t>Pough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Funct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Ecol</a:t>
            </a:r>
            <a:r>
              <a:rPr lang="en-US" sz="2000" i="1" dirty="0" smtClean="0"/>
              <a:t> 1989</a:t>
            </a:r>
            <a:endParaRPr lang="en-US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524265" y="225176"/>
            <a:ext cx="6098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err="1" smtClean="0">
                <a:solidFill>
                  <a:srgbClr val="0000FF"/>
                </a:solidFill>
              </a:rPr>
              <a:t>Bufo</a:t>
            </a:r>
            <a:r>
              <a:rPr lang="en-US" sz="2400" i="1" dirty="0" smtClean="0">
                <a:solidFill>
                  <a:srgbClr val="0000FF"/>
                </a:solidFill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</a:rPr>
              <a:t>americanus</a:t>
            </a:r>
            <a:endParaRPr lang="en-US" sz="2400" i="1" dirty="0" smtClean="0">
              <a:solidFill>
                <a:srgbClr val="0000FF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distance moved in 10 min of forced locomotion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20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0602" y="566712"/>
            <a:ext cx="8742796" cy="1679514"/>
          </a:xfrm>
          <a:solidFill>
            <a:srgbClr val="000066">
              <a:alpha val="50000"/>
            </a:srgbClr>
          </a:solidFill>
        </p:spPr>
        <p:txBody>
          <a:bodyPr>
            <a:noAutofit/>
          </a:bodyPr>
          <a:lstStyle/>
          <a:p>
            <a:pPr algn="l"/>
            <a:r>
              <a:rPr lang="en-US" sz="3200" i="1" dirty="0">
                <a:latin typeface="Trebuchet MS"/>
                <a:cs typeface="Trebuchet MS"/>
              </a:rPr>
              <a:t>	</a:t>
            </a:r>
            <a:r>
              <a:rPr lang="en-US" sz="3200" i="1" dirty="0" smtClean="0">
                <a:latin typeface="Trebuchet MS"/>
                <a:cs typeface="Trebuchet MS"/>
              </a:rPr>
              <a:t>Complications with performance curves</a:t>
            </a:r>
            <a:endParaRPr lang="en-US" sz="3200" i="1" dirty="0">
              <a:latin typeface="Trebuchet MS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5438" y="3675475"/>
            <a:ext cx="1364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rebuchet MS"/>
                <a:cs typeface="Trebuchet MS"/>
              </a:rPr>
              <a:t>climate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rebuchet MS"/>
                <a:cs typeface="Trebuchet MS"/>
              </a:rPr>
              <a:t>warming</a:t>
            </a:r>
            <a:endParaRPr lang="en-US" sz="24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6602" y="3034809"/>
            <a:ext cx="13388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rebuchet MS"/>
                <a:cs typeface="Trebuchet MS"/>
              </a:rPr>
              <a:t>food</a:t>
            </a:r>
          </a:p>
          <a:p>
            <a:pPr algn="ctr"/>
            <a:r>
              <a:rPr lang="en-US" sz="2400" dirty="0" smtClean="0">
                <a:latin typeface="Trebuchet MS"/>
                <a:cs typeface="Trebuchet MS"/>
              </a:rPr>
              <a:t>quantity</a:t>
            </a:r>
            <a:endParaRPr lang="en-US" sz="2400" dirty="0">
              <a:latin typeface="Trebuchet MS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7168" y="3599275"/>
            <a:ext cx="1947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rebuchet MS"/>
                <a:cs typeface="Trebuchet MS"/>
              </a:rPr>
              <a:t>organismal</a:t>
            </a:r>
          </a:p>
          <a:p>
            <a:pPr algn="ctr"/>
            <a:r>
              <a:rPr lang="en-US" sz="2400" dirty="0" smtClean="0">
                <a:latin typeface="Trebuchet MS"/>
                <a:cs typeface="Trebuchet MS"/>
              </a:rPr>
              <a:t>performance</a:t>
            </a:r>
            <a:endParaRPr lang="en-US" sz="2400" dirty="0">
              <a:latin typeface="Trebuchet MS"/>
              <a:cs typeface="Trebuchet M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628900" y="4125641"/>
            <a:ext cx="3626592" cy="2540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628900" y="3376341"/>
            <a:ext cx="1240062" cy="489465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015430" y="3368611"/>
            <a:ext cx="1240062" cy="370364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95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0" y="445081"/>
            <a:ext cx="8995987" cy="308904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466" y="3779853"/>
            <a:ext cx="3277568" cy="29661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3100" y="5892800"/>
            <a:ext cx="1692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photo courtesy</a:t>
            </a:r>
          </a:p>
          <a:p>
            <a:r>
              <a:rPr lang="en-US" i="1" dirty="0" err="1" smtClean="0"/>
              <a:t>Henrik</a:t>
            </a:r>
            <a:r>
              <a:rPr lang="en-US" i="1" dirty="0" smtClean="0"/>
              <a:t> </a:t>
            </a:r>
            <a:r>
              <a:rPr lang="en-US" i="1" dirty="0" err="1" smtClean="0"/>
              <a:t>Kreiberg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4611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067" y="1446268"/>
            <a:ext cx="892093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Neural processing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learning rate, forgetting rate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hearing or visual sensitivity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Growth, reproduction  </a:t>
            </a:r>
            <a:r>
              <a:rPr lang="en-US" sz="2400" dirty="0" smtClean="0"/>
              <a:t>(invertebrates)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development time (egg to hatching, to adult)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growth rate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egg laying rate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Ecological “fitness” measures</a:t>
            </a:r>
            <a:r>
              <a:rPr lang="en-US" sz="2400" dirty="0" smtClean="0"/>
              <a:t> (long-term measurements!)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i="1" dirty="0" smtClean="0"/>
              <a:t>r</a:t>
            </a:r>
            <a:r>
              <a:rPr lang="en-US" sz="2400" dirty="0" smtClean="0"/>
              <a:t> (intrinsic rate of population growth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i="1" dirty="0" smtClean="0"/>
              <a:t>R</a:t>
            </a:r>
            <a:r>
              <a:rPr lang="en-US" sz="2400" baseline="-25000" dirty="0" smtClean="0"/>
              <a:t>o</a:t>
            </a:r>
            <a:r>
              <a:rPr lang="en-US" sz="2400" dirty="0" smtClean="0"/>
              <a:t> (net reproductive rate, N female offspring/generation)</a:t>
            </a:r>
            <a:endParaRPr lang="en-US" sz="2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9834" y="1463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Sample performance measurements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7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32" y="736600"/>
            <a:ext cx="5041900" cy="5372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71809" y="4683200"/>
            <a:ext cx="97091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rebuchet MS"/>
                <a:cs typeface="Trebuchet MS"/>
              </a:rPr>
              <a:t>starved</a:t>
            </a:r>
            <a:endParaRPr lang="en-US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18026" y="1086265"/>
            <a:ext cx="8503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  <a:latin typeface="Trebuchet MS"/>
                <a:cs typeface="Trebuchet MS"/>
              </a:rPr>
              <a:t>excess</a:t>
            </a:r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5973969" y="1252596"/>
            <a:ext cx="388762" cy="2660708"/>
          </a:xfrm>
          <a:prstGeom prst="rightBrac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5973969" y="4197291"/>
            <a:ext cx="388762" cy="1348715"/>
          </a:xfrm>
          <a:prstGeom prst="rightBrac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08393" y="2304675"/>
            <a:ext cx="159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Trebuchet MS"/>
                <a:cs typeface="Trebuchet MS"/>
              </a:rPr>
              <a:t>+ growth</a:t>
            </a:r>
            <a:endParaRPr lang="en-US" sz="2800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28092" y="4560605"/>
            <a:ext cx="1542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rebuchet MS"/>
                <a:cs typeface="Trebuchet MS"/>
              </a:rPr>
              <a:t>- growth</a:t>
            </a:r>
            <a:endParaRPr lang="en-US" sz="28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4137" y="5841166"/>
            <a:ext cx="301534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rebuchet MS"/>
                <a:cs typeface="Trebuchet MS"/>
              </a:rPr>
              <a:t>Temperature (°C)</a:t>
            </a:r>
            <a:endParaRPr lang="en-US" sz="2800" dirty="0">
              <a:latin typeface="Trebuchet MS"/>
              <a:cs typeface="Trebuchet MS"/>
            </a:endParaRPr>
          </a:p>
        </p:txBody>
      </p:sp>
      <p:sp>
        <p:nvSpPr>
          <p:cNvPr id="20" name="TextBox 19"/>
          <p:cNvSpPr txBox="1"/>
          <p:nvPr/>
        </p:nvSpPr>
        <p:spPr>
          <a:xfrm rot="10800000" flipV="1">
            <a:off x="6116515" y="6291127"/>
            <a:ext cx="269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Verdana"/>
                <a:cs typeface="Verdana"/>
              </a:rPr>
              <a:t>Brett, 1971, Am </a:t>
            </a:r>
            <a:r>
              <a:rPr lang="en-US" i="1" dirty="0" err="1" smtClean="0">
                <a:latin typeface="Verdana"/>
                <a:cs typeface="Verdana"/>
              </a:rPr>
              <a:t>Zool</a:t>
            </a:r>
            <a:endParaRPr lang="en-US" i="1" dirty="0">
              <a:latin typeface="Verdana"/>
              <a:cs typeface="Verdana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980802" y="1374206"/>
            <a:ext cx="0" cy="264416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005310" y="2776844"/>
            <a:ext cx="0" cy="1241524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324288" y="3563459"/>
            <a:ext cx="0" cy="475141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438854" y="2038380"/>
            <a:ext cx="3198" cy="200022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87108" y="161114"/>
            <a:ext cx="801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rebuchet MS"/>
                <a:cs typeface="Trebuchet MS"/>
              </a:rPr>
              <a:t>Maximum growth rate at </a:t>
            </a:r>
            <a:r>
              <a:rPr lang="en-US" sz="2400" b="1" i="1" dirty="0" err="1" smtClean="0">
                <a:solidFill>
                  <a:srgbClr val="0000FF"/>
                </a:solidFill>
                <a:latin typeface="Trebuchet MS"/>
                <a:cs typeface="Trebuchet MS"/>
              </a:rPr>
              <a:t>T</a:t>
            </a:r>
            <a:r>
              <a:rPr lang="en-US" sz="2400" b="1" baseline="-25000" dirty="0" err="1" smtClean="0">
                <a:solidFill>
                  <a:srgbClr val="0000FF"/>
                </a:solidFill>
                <a:latin typeface="Trebuchet MS"/>
                <a:cs typeface="Trebuchet MS"/>
              </a:rPr>
              <a:t>opt</a:t>
            </a:r>
            <a:r>
              <a:rPr lang="en-US" sz="2400" b="1" dirty="0" smtClean="0">
                <a:solidFill>
                  <a:srgbClr val="0000FF"/>
                </a:solidFill>
                <a:latin typeface="Trebuchet MS"/>
                <a:cs typeface="Trebuchet MS"/>
              </a:rPr>
              <a:t> declines with food ration</a:t>
            </a:r>
            <a:endParaRPr lang="en-US" sz="2400" b="1" dirty="0">
              <a:solidFill>
                <a:srgbClr val="0000FF"/>
              </a:solidFill>
              <a:latin typeface="Trebuchet MS"/>
              <a:cs typeface="Trebuchet M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19188" y="1741488"/>
            <a:ext cx="914400" cy="394749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471055" y="3119584"/>
            <a:ext cx="425719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1900"/>
              </a:spcBef>
            </a:pPr>
            <a:r>
              <a:rPr lang="en-US" sz="2800" dirty="0" smtClean="0">
                <a:latin typeface="Trebuchet MS"/>
                <a:cs typeface="Trebuchet MS"/>
              </a:rPr>
              <a:t>Growth rate (% gain/day)</a:t>
            </a:r>
          </a:p>
        </p:txBody>
      </p:sp>
    </p:spTree>
    <p:extLst>
      <p:ext uri="{BB962C8B-B14F-4D97-AF65-F5344CB8AC3E}">
        <p14:creationId xmlns:p14="http://schemas.microsoft.com/office/powerpoint/2010/main" val="2691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32" y="736600"/>
            <a:ext cx="5041900" cy="5372100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319188" y="1741488"/>
            <a:ext cx="914400" cy="394749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5973969" y="1252596"/>
            <a:ext cx="388762" cy="2660708"/>
          </a:xfrm>
          <a:prstGeom prst="rightBrac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5973969" y="4197291"/>
            <a:ext cx="388762" cy="1348715"/>
          </a:xfrm>
          <a:prstGeom prst="rightBrac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108" y="161114"/>
            <a:ext cx="84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rebuchet MS"/>
                <a:cs typeface="Trebuchet MS"/>
              </a:rPr>
              <a:t>Highest </a:t>
            </a:r>
            <a:r>
              <a:rPr lang="en-US" sz="2400" b="1" i="1" dirty="0" smtClean="0">
                <a:solidFill>
                  <a:srgbClr val="0000FF"/>
                </a:solidFill>
                <a:latin typeface="Trebuchet MS"/>
                <a:cs typeface="Trebuchet MS"/>
              </a:rPr>
              <a:t>T</a:t>
            </a:r>
            <a:r>
              <a:rPr lang="en-US" sz="2400" b="1" baseline="-25000" dirty="0" smtClean="0">
                <a:solidFill>
                  <a:srgbClr val="0000FF"/>
                </a:solidFill>
                <a:latin typeface="Trebuchet MS"/>
                <a:cs typeface="Trebuchet MS"/>
              </a:rPr>
              <a:t>b</a:t>
            </a:r>
            <a:r>
              <a:rPr lang="en-US" sz="2400" b="1" dirty="0" smtClean="0">
                <a:solidFill>
                  <a:srgbClr val="0000FF"/>
                </a:solidFill>
                <a:latin typeface="Trebuchet MS"/>
                <a:cs typeface="Trebuchet MS"/>
              </a:rPr>
              <a:t> with positive growth declines with food ration</a:t>
            </a:r>
            <a:endParaRPr lang="en-US" sz="2400" b="1" dirty="0">
              <a:solidFill>
                <a:srgbClr val="0000FF"/>
              </a:solidFill>
              <a:latin typeface="Trebuchet MS"/>
              <a:cs typeface="Trebuchet M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286939" y="3800391"/>
            <a:ext cx="295664" cy="2085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991275" y="3809054"/>
            <a:ext cx="295664" cy="2085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170194" y="3826380"/>
            <a:ext cx="295664" cy="2085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071809" y="4683200"/>
            <a:ext cx="97091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rebuchet MS"/>
                <a:cs typeface="Trebuchet MS"/>
              </a:rPr>
              <a:t>starved</a:t>
            </a:r>
            <a:endParaRPr lang="en-US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18026" y="1086265"/>
            <a:ext cx="8503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  <a:latin typeface="Trebuchet MS"/>
                <a:cs typeface="Trebuchet MS"/>
              </a:rPr>
              <a:t>excess</a:t>
            </a:r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08393" y="2304675"/>
            <a:ext cx="159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Trebuchet MS"/>
                <a:cs typeface="Trebuchet MS"/>
              </a:rPr>
              <a:t>+ growth</a:t>
            </a:r>
            <a:endParaRPr lang="en-US" sz="2800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28092" y="4560605"/>
            <a:ext cx="1542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rebuchet MS"/>
                <a:cs typeface="Trebuchet MS"/>
              </a:rPr>
              <a:t>- growth</a:t>
            </a:r>
            <a:endParaRPr lang="en-US" sz="28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64137" y="5841166"/>
            <a:ext cx="301534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rebuchet MS"/>
                <a:cs typeface="Trebuchet MS"/>
              </a:rPr>
              <a:t>Temperature (°C)</a:t>
            </a:r>
            <a:endParaRPr lang="en-US" sz="2800" dirty="0">
              <a:latin typeface="Trebuchet MS"/>
              <a:cs typeface="Trebuchet MS"/>
            </a:endParaRPr>
          </a:p>
        </p:txBody>
      </p:sp>
      <p:sp>
        <p:nvSpPr>
          <p:cNvPr id="30" name="TextBox 29"/>
          <p:cNvSpPr txBox="1"/>
          <p:nvPr/>
        </p:nvSpPr>
        <p:spPr>
          <a:xfrm rot="10800000" flipV="1">
            <a:off x="6116515" y="6291127"/>
            <a:ext cx="269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Verdana"/>
                <a:cs typeface="Verdana"/>
              </a:rPr>
              <a:t>Brett, 1971, Am </a:t>
            </a:r>
            <a:r>
              <a:rPr lang="en-US" i="1" dirty="0" err="1" smtClean="0">
                <a:latin typeface="Verdana"/>
                <a:cs typeface="Verdana"/>
              </a:rPr>
              <a:t>Zool</a:t>
            </a:r>
            <a:endParaRPr lang="en-US" i="1" dirty="0">
              <a:latin typeface="Verdana"/>
              <a:cs typeface="Verdana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1471055" y="3119584"/>
            <a:ext cx="425719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1900"/>
              </a:spcBef>
            </a:pPr>
            <a:r>
              <a:rPr lang="en-US" sz="2800" dirty="0" smtClean="0">
                <a:latin typeface="Trebuchet MS"/>
                <a:cs typeface="Trebuchet MS"/>
              </a:rPr>
              <a:t>Growth rate (% gain/day)</a:t>
            </a:r>
          </a:p>
        </p:txBody>
      </p:sp>
    </p:spTree>
    <p:extLst>
      <p:ext uri="{BB962C8B-B14F-4D97-AF65-F5344CB8AC3E}">
        <p14:creationId xmlns:p14="http://schemas.microsoft.com/office/powerpoint/2010/main" val="399730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32" y="736600"/>
            <a:ext cx="5041900" cy="5372100"/>
          </a:xfrm>
          <a:prstGeom prst="rect">
            <a:avLst/>
          </a:prstGeom>
        </p:spPr>
      </p:pic>
      <p:sp>
        <p:nvSpPr>
          <p:cNvPr id="14" name="Right Brace 13"/>
          <p:cNvSpPr/>
          <p:nvPr/>
        </p:nvSpPr>
        <p:spPr>
          <a:xfrm>
            <a:off x="5973969" y="1252596"/>
            <a:ext cx="388762" cy="2660708"/>
          </a:xfrm>
          <a:prstGeom prst="rightBrac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5973969" y="4197291"/>
            <a:ext cx="388762" cy="1348715"/>
          </a:xfrm>
          <a:prstGeom prst="rightBrac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452004" y="1829116"/>
            <a:ext cx="295664" cy="2085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008508" y="2472757"/>
            <a:ext cx="295664" cy="2085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483091" y="3286175"/>
            <a:ext cx="295664" cy="2085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695700" y="1295400"/>
            <a:ext cx="295664" cy="2085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071809" y="1044096"/>
            <a:ext cx="295664" cy="2085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46869" y="99021"/>
            <a:ext cx="5545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  <a:latin typeface="Trebuchet MS"/>
                <a:cs typeface="Trebuchet MS"/>
              </a:rPr>
              <a:t>Optimal T</a:t>
            </a:r>
            <a:r>
              <a:rPr lang="en-US" sz="2400" b="1" baseline="-25000" dirty="0" smtClean="0">
                <a:solidFill>
                  <a:srgbClr val="0000FF"/>
                </a:solidFill>
                <a:latin typeface="Trebuchet MS"/>
                <a:cs typeface="Trebuchet MS"/>
              </a:rPr>
              <a:t>b</a:t>
            </a:r>
            <a:r>
              <a:rPr lang="en-US" sz="2400" b="1" dirty="0" smtClean="0">
                <a:solidFill>
                  <a:srgbClr val="0000FF"/>
                </a:solidFill>
                <a:latin typeface="Trebuchet MS"/>
                <a:cs typeface="Trebuchet MS"/>
              </a:rPr>
              <a:t> declines with food ration</a:t>
            </a:r>
            <a:endParaRPr lang="en-US" sz="2400" b="1" dirty="0">
              <a:solidFill>
                <a:srgbClr val="0000FF"/>
              </a:solidFill>
              <a:latin typeface="Trebuchet MS"/>
              <a:cs typeface="Trebuchet M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71809" y="4683200"/>
            <a:ext cx="97091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rebuchet MS"/>
                <a:cs typeface="Trebuchet MS"/>
              </a:rPr>
              <a:t>starved</a:t>
            </a:r>
            <a:endParaRPr lang="en-US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18026" y="1086265"/>
            <a:ext cx="8503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  <a:latin typeface="Trebuchet MS"/>
                <a:cs typeface="Trebuchet MS"/>
              </a:rPr>
              <a:t>excess</a:t>
            </a:r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08393" y="2304675"/>
            <a:ext cx="159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Trebuchet MS"/>
                <a:cs typeface="Trebuchet MS"/>
              </a:rPr>
              <a:t>+ growth</a:t>
            </a:r>
            <a:endParaRPr lang="en-US" sz="2800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28092" y="4560605"/>
            <a:ext cx="1542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rebuchet MS"/>
                <a:cs typeface="Trebuchet MS"/>
              </a:rPr>
              <a:t>- growth</a:t>
            </a:r>
            <a:endParaRPr lang="en-US" sz="28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64137" y="5841166"/>
            <a:ext cx="301534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rebuchet MS"/>
                <a:cs typeface="Trebuchet MS"/>
              </a:rPr>
              <a:t>Temperature (°C)</a:t>
            </a:r>
            <a:endParaRPr lang="en-US" sz="2800" dirty="0">
              <a:latin typeface="Trebuchet MS"/>
              <a:cs typeface="Trebuchet MS"/>
            </a:endParaRPr>
          </a:p>
        </p:txBody>
      </p:sp>
      <p:sp>
        <p:nvSpPr>
          <p:cNvPr id="35" name="TextBox 34"/>
          <p:cNvSpPr txBox="1"/>
          <p:nvPr/>
        </p:nvSpPr>
        <p:spPr>
          <a:xfrm rot="10800000" flipV="1">
            <a:off x="6116515" y="6291127"/>
            <a:ext cx="269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Verdana"/>
                <a:cs typeface="Verdana"/>
              </a:rPr>
              <a:t>Brett, 1971, Am </a:t>
            </a:r>
            <a:r>
              <a:rPr lang="en-US" i="1" dirty="0" err="1" smtClean="0">
                <a:latin typeface="Verdana"/>
                <a:cs typeface="Verdana"/>
              </a:rPr>
              <a:t>Zool</a:t>
            </a:r>
            <a:endParaRPr lang="en-US" i="1" dirty="0">
              <a:latin typeface="Verdana"/>
              <a:cs typeface="Verdana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19188" y="1741488"/>
            <a:ext cx="914400" cy="394749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-1471055" y="3119584"/>
            <a:ext cx="425719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1900"/>
              </a:spcBef>
            </a:pPr>
            <a:r>
              <a:rPr lang="en-US" sz="2800" dirty="0" smtClean="0">
                <a:latin typeface="Trebuchet MS"/>
                <a:cs typeface="Trebuchet MS"/>
              </a:rPr>
              <a:t>Growth rate (% gain/day)</a:t>
            </a:r>
          </a:p>
        </p:txBody>
      </p:sp>
    </p:spTree>
    <p:extLst>
      <p:ext uri="{BB962C8B-B14F-4D97-AF65-F5344CB8AC3E}">
        <p14:creationId xmlns:p14="http://schemas.microsoft.com/office/powerpoint/2010/main" val="190382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ettBa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9720" y="6059269"/>
            <a:ext cx="2434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Hainsworth</a:t>
            </a:r>
            <a:r>
              <a:rPr lang="en-US" i="1" dirty="0" smtClean="0"/>
              <a:t> &amp; Wolf, </a:t>
            </a:r>
            <a:r>
              <a:rPr lang="fr-FR" i="1" dirty="0" smtClean="0"/>
              <a:t>’</a:t>
            </a:r>
            <a:r>
              <a:rPr lang="en-US" i="1" dirty="0" smtClean="0"/>
              <a:t>78</a:t>
            </a:r>
          </a:p>
          <a:p>
            <a:r>
              <a:rPr lang="en-US" i="1" dirty="0" smtClean="0"/>
              <a:t>Huey, ‘82</a:t>
            </a:r>
            <a:endParaRPr lang="en-US" i="1" dirty="0"/>
          </a:p>
        </p:txBody>
      </p:sp>
      <p:sp>
        <p:nvSpPr>
          <p:cNvPr id="2" name="Rectangle 1"/>
          <p:cNvSpPr/>
          <p:nvPr/>
        </p:nvSpPr>
        <p:spPr>
          <a:xfrm>
            <a:off x="1676400" y="3340100"/>
            <a:ext cx="5033320" cy="3213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2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ettFU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270500" y="5105400"/>
            <a:ext cx="6858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15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1037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rebuchet MS"/>
                <a:cs typeface="Trebuchet MS"/>
              </a:rPr>
              <a:t>Lake </a:t>
            </a:r>
            <a:r>
              <a:rPr lang="en-US" sz="2400" dirty="0" err="1" smtClean="0">
                <a:latin typeface="Trebuchet MS"/>
                <a:cs typeface="Trebuchet MS"/>
              </a:rPr>
              <a:t>charr</a:t>
            </a:r>
            <a:r>
              <a:rPr lang="en-US" sz="2400" dirty="0" smtClean="0">
                <a:latin typeface="Trebuchet MS"/>
                <a:cs typeface="Trebuchet MS"/>
              </a:rPr>
              <a:t> (</a:t>
            </a:r>
            <a:r>
              <a:rPr lang="en-US" sz="2400" i="1" dirty="0" err="1" smtClean="0">
                <a:latin typeface="Trebuchet MS"/>
                <a:cs typeface="Trebuchet MS"/>
              </a:rPr>
              <a:t>Salvelinus</a:t>
            </a:r>
            <a:r>
              <a:rPr lang="en-US" sz="2400" i="1" dirty="0" smtClean="0">
                <a:latin typeface="Trebuchet MS"/>
                <a:cs typeface="Trebuchet MS"/>
              </a:rPr>
              <a:t> </a:t>
            </a:r>
            <a:r>
              <a:rPr lang="en-US" sz="2400" i="1" dirty="0" err="1" smtClean="0">
                <a:latin typeface="Trebuchet MS"/>
                <a:cs typeface="Trebuchet MS"/>
              </a:rPr>
              <a:t>namaycush</a:t>
            </a:r>
            <a:r>
              <a:rPr lang="en-US" sz="2400" dirty="0" smtClean="0">
                <a:latin typeface="Trebuchet MS"/>
                <a:cs typeface="Trebuchet MS"/>
              </a:rPr>
              <a:t>) have</a:t>
            </a:r>
            <a:br>
              <a:rPr lang="en-US" sz="2400" dirty="0" smtClean="0">
                <a:latin typeface="Trebuchet MS"/>
                <a:cs typeface="Trebuchet MS"/>
              </a:rPr>
            </a:br>
            <a:r>
              <a:rPr lang="en-US" sz="2400" dirty="0" smtClean="0">
                <a:latin typeface="Trebuchet MS"/>
                <a:cs typeface="Trebuchet MS"/>
              </a:rPr>
              <a:t>lower preferred body temperature on restricted ration</a:t>
            </a:r>
            <a:endParaRPr lang="en-US" sz="2400" dirty="0"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120" y="1865478"/>
            <a:ext cx="5507458" cy="4543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1403" y="6357923"/>
            <a:ext cx="265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rebuchet MS"/>
                <a:cs typeface="Trebuchet MS"/>
              </a:rPr>
              <a:t>Mac, </a:t>
            </a:r>
            <a:r>
              <a:rPr lang="en-US" i="1" dirty="0" err="1" smtClean="0">
                <a:latin typeface="Trebuchet MS"/>
                <a:cs typeface="Trebuchet MS"/>
              </a:rPr>
              <a:t>Env</a:t>
            </a:r>
            <a:r>
              <a:rPr lang="en-US" i="1" dirty="0" smtClean="0">
                <a:latin typeface="Trebuchet MS"/>
                <a:cs typeface="Trebuchet MS"/>
              </a:rPr>
              <a:t> </a:t>
            </a:r>
            <a:r>
              <a:rPr lang="en-US" i="1" dirty="0" err="1" smtClean="0">
                <a:latin typeface="Trebuchet MS"/>
                <a:cs typeface="Trebuchet MS"/>
              </a:rPr>
              <a:t>Biol</a:t>
            </a:r>
            <a:r>
              <a:rPr lang="en-US" i="1" dirty="0" smtClean="0">
                <a:latin typeface="Trebuchet MS"/>
                <a:cs typeface="Trebuchet MS"/>
              </a:rPr>
              <a:t> Fish 1985</a:t>
            </a:r>
            <a:endParaRPr lang="en-US" i="1" dirty="0">
              <a:latin typeface="Trebuchet MS"/>
              <a:cs typeface="Trebuchet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162" y="2815476"/>
            <a:ext cx="2845138" cy="1224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44800" y="3581400"/>
            <a:ext cx="37719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0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8956771" cy="8683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Locusts select lower </a:t>
            </a:r>
            <a:r>
              <a:rPr lang="en-US" sz="3200" i="1" dirty="0" smtClean="0">
                <a:latin typeface="Trebuchet MS"/>
                <a:cs typeface="Trebuchet MS"/>
              </a:rPr>
              <a:t>T</a:t>
            </a:r>
            <a:r>
              <a:rPr lang="en-US" sz="3200" baseline="-25000" dirty="0" smtClean="0">
                <a:latin typeface="Trebuchet MS"/>
                <a:cs typeface="Trebuchet MS"/>
              </a:rPr>
              <a:t>p</a:t>
            </a:r>
            <a:r>
              <a:rPr lang="en-US" sz="3200" dirty="0" smtClean="0">
                <a:latin typeface="Trebuchet MS"/>
                <a:cs typeface="Trebuchet MS"/>
              </a:rPr>
              <a:t> on reduced rations  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9395"/>
            <a:ext cx="5700297" cy="5007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0672" y="5887601"/>
            <a:ext cx="2259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Coggan et al.,</a:t>
            </a:r>
          </a:p>
          <a:p>
            <a:r>
              <a:rPr lang="en-US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Proc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R </a:t>
            </a:r>
            <a:r>
              <a:rPr lang="en-US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Soc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B 2011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541" y="3047999"/>
            <a:ext cx="2739230" cy="1615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5250" y="1417638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meal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9100" y="3965523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meal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90950" y="3978662"/>
            <a:ext cx="317500" cy="2130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89400" y="1417638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meal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98900" y="3978662"/>
            <a:ext cx="1297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NO meal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473200" y="1861841"/>
            <a:ext cx="266700" cy="20825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447800" y="4218929"/>
            <a:ext cx="266700" cy="20825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956050" y="1861841"/>
            <a:ext cx="266700" cy="20825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1353331"/>
            <a:ext cx="5956300" cy="2723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132077"/>
            <a:ext cx="5676900" cy="25654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35000" y="1536700"/>
            <a:ext cx="431800" cy="325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71500" y="4206824"/>
            <a:ext cx="431800" cy="325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351" y="3530600"/>
            <a:ext cx="3835400" cy="5588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6700" y="4076700"/>
            <a:ext cx="5689600" cy="2760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54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269175" y="5710214"/>
            <a:ext cx="2610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Temperature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(°C)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248900" y="2238814"/>
            <a:ext cx="278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rebuchet MS"/>
                <a:cs typeface="Trebuchet MS"/>
              </a:rPr>
              <a:t>Net energy gain </a:t>
            </a:r>
            <a:endParaRPr lang="en-US" sz="24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2154647" y="3029272"/>
            <a:ext cx="4505617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154647" y="954343"/>
            <a:ext cx="0" cy="2953578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>
            <a:off x="6958971" y="1315030"/>
            <a:ext cx="388762" cy="1608628"/>
          </a:xfrm>
          <a:prstGeom prst="rightBrac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30" name="Right Brace 29"/>
          <p:cNvSpPr/>
          <p:nvPr/>
        </p:nvSpPr>
        <p:spPr>
          <a:xfrm>
            <a:off x="6958971" y="3092506"/>
            <a:ext cx="388762" cy="624361"/>
          </a:xfrm>
          <a:prstGeom prst="rightBrac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143843" y="5448024"/>
            <a:ext cx="4815128" cy="14088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456638" y="1857734"/>
            <a:ext cx="1195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Trebuchet MS"/>
                <a:cs typeface="Trebuchet MS"/>
              </a:rPr>
              <a:t>+ growth</a:t>
            </a:r>
            <a:endParaRPr lang="en-US" sz="2000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87367" y="3160549"/>
            <a:ext cx="11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rebuchet MS"/>
                <a:cs typeface="Trebuchet MS"/>
              </a:rPr>
              <a:t>- growth</a:t>
            </a:r>
            <a:endParaRPr lang="en-US" sz="20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958971" y="4447372"/>
            <a:ext cx="0" cy="1000652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089836" y="4720275"/>
            <a:ext cx="79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T</a:t>
            </a:r>
            <a:r>
              <a:rPr lang="en-US" sz="28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b</a:t>
            </a:r>
            <a:endParaRPr lang="en-US" sz="2800" baseline="-25000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5026044" y="1075968"/>
            <a:ext cx="0" cy="3064788"/>
          </a:xfrm>
          <a:prstGeom prst="lin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161492" y="209927"/>
            <a:ext cx="8982508" cy="523220"/>
            <a:chOff x="161492" y="209927"/>
            <a:chExt cx="8982508" cy="523220"/>
          </a:xfrm>
        </p:grpSpPr>
        <p:sp>
          <p:nvSpPr>
            <p:cNvPr id="59" name="TextBox 58"/>
            <p:cNvSpPr txBox="1"/>
            <p:nvPr/>
          </p:nvSpPr>
          <p:spPr>
            <a:xfrm>
              <a:off x="161492" y="209927"/>
              <a:ext cx="89825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rebuchet MS"/>
                  <a:cs typeface="Trebuchet MS"/>
                </a:rPr>
                <a:t>Warming + declining food         </a:t>
              </a:r>
              <a:r>
                <a:rPr lang="en-US" sz="2800" i="1" dirty="0" smtClean="0">
                  <a:latin typeface="Trebuchet MS"/>
                  <a:cs typeface="Trebuchet MS"/>
                </a:rPr>
                <a:t>“Metabolic meltdown”</a:t>
              </a:r>
              <a:endParaRPr lang="en-US" sz="2800" i="1" dirty="0">
                <a:latin typeface="Trebuchet MS"/>
                <a:cs typeface="Trebuchet MS"/>
              </a:endParaRPr>
            </a:p>
          </p:txBody>
        </p:sp>
        <p:sp>
          <p:nvSpPr>
            <p:cNvPr id="60" name="Right Arrow 59"/>
            <p:cNvSpPr/>
            <p:nvPr/>
          </p:nvSpPr>
          <p:spPr>
            <a:xfrm>
              <a:off x="4611966" y="426613"/>
              <a:ext cx="388325" cy="17167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-63954" y="4358389"/>
            <a:ext cx="977900" cy="171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349500" y="1075968"/>
            <a:ext cx="4140200" cy="2378432"/>
          </a:xfrm>
          <a:custGeom>
            <a:avLst/>
            <a:gdLst>
              <a:gd name="connsiteX0" fmla="*/ 0 w 4140200"/>
              <a:gd name="connsiteY0" fmla="*/ 1908532 h 2378432"/>
              <a:gd name="connsiteX1" fmla="*/ 298450 w 4140200"/>
              <a:gd name="connsiteY1" fmla="*/ 1857732 h 2378432"/>
              <a:gd name="connsiteX2" fmla="*/ 825500 w 4140200"/>
              <a:gd name="connsiteY2" fmla="*/ 1584682 h 2378432"/>
              <a:gd name="connsiteX3" fmla="*/ 1428750 w 4140200"/>
              <a:gd name="connsiteY3" fmla="*/ 1152882 h 2378432"/>
              <a:gd name="connsiteX4" fmla="*/ 1911350 w 4140200"/>
              <a:gd name="connsiteY4" fmla="*/ 670282 h 2378432"/>
              <a:gd name="connsiteX5" fmla="*/ 2368550 w 4140200"/>
              <a:gd name="connsiteY5" fmla="*/ 111482 h 2378432"/>
              <a:gd name="connsiteX6" fmla="*/ 2813050 w 4140200"/>
              <a:gd name="connsiteY6" fmla="*/ 9882 h 2378432"/>
              <a:gd name="connsiteX7" fmla="*/ 3168650 w 4140200"/>
              <a:gd name="connsiteY7" fmla="*/ 257532 h 2378432"/>
              <a:gd name="connsiteX8" fmla="*/ 3600450 w 4140200"/>
              <a:gd name="connsiteY8" fmla="*/ 1076682 h 2378432"/>
              <a:gd name="connsiteX9" fmla="*/ 4140200 w 4140200"/>
              <a:gd name="connsiteY9" fmla="*/ 2378432 h 237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200" h="2378432">
                <a:moveTo>
                  <a:pt x="0" y="1908532"/>
                </a:moveTo>
                <a:cubicBezTo>
                  <a:pt x="80433" y="1910119"/>
                  <a:pt x="160867" y="1911707"/>
                  <a:pt x="298450" y="1857732"/>
                </a:cubicBezTo>
                <a:cubicBezTo>
                  <a:pt x="436033" y="1803757"/>
                  <a:pt x="637117" y="1702157"/>
                  <a:pt x="825500" y="1584682"/>
                </a:cubicBezTo>
                <a:cubicBezTo>
                  <a:pt x="1013883" y="1467207"/>
                  <a:pt x="1247775" y="1305282"/>
                  <a:pt x="1428750" y="1152882"/>
                </a:cubicBezTo>
                <a:cubicBezTo>
                  <a:pt x="1609725" y="1000482"/>
                  <a:pt x="1754717" y="843849"/>
                  <a:pt x="1911350" y="670282"/>
                </a:cubicBezTo>
                <a:cubicBezTo>
                  <a:pt x="2067983" y="496715"/>
                  <a:pt x="2218267" y="221549"/>
                  <a:pt x="2368550" y="111482"/>
                </a:cubicBezTo>
                <a:cubicBezTo>
                  <a:pt x="2518833" y="1415"/>
                  <a:pt x="2679700" y="-14460"/>
                  <a:pt x="2813050" y="9882"/>
                </a:cubicBezTo>
                <a:cubicBezTo>
                  <a:pt x="2946400" y="34224"/>
                  <a:pt x="3037417" y="79732"/>
                  <a:pt x="3168650" y="257532"/>
                </a:cubicBezTo>
                <a:cubicBezTo>
                  <a:pt x="3299883" y="435332"/>
                  <a:pt x="3438525" y="723199"/>
                  <a:pt x="3600450" y="1076682"/>
                </a:cubicBezTo>
                <a:cubicBezTo>
                  <a:pt x="3762375" y="1430165"/>
                  <a:pt x="4140200" y="2378432"/>
                  <a:pt x="4140200" y="2378432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362200" y="1599560"/>
            <a:ext cx="3200400" cy="1876273"/>
            <a:chOff x="2362200" y="1599560"/>
            <a:chExt cx="3200400" cy="1876273"/>
          </a:xfrm>
        </p:grpSpPr>
        <p:grpSp>
          <p:nvGrpSpPr>
            <p:cNvPr id="3" name="Group 2"/>
            <p:cNvGrpSpPr/>
            <p:nvPr/>
          </p:nvGrpSpPr>
          <p:grpSpPr>
            <a:xfrm>
              <a:off x="2362200" y="2070365"/>
              <a:ext cx="3200400" cy="1405468"/>
              <a:chOff x="2362200" y="2070365"/>
              <a:chExt cx="3200400" cy="1405468"/>
            </a:xfrm>
          </p:grpSpPr>
          <p:cxnSp>
            <p:nvCxnSpPr>
              <p:cNvPr id="56" name="Straight Arrow Connector 55"/>
              <p:cNvCxnSpPr/>
              <p:nvPr/>
            </p:nvCxnSpPr>
            <p:spPr>
              <a:xfrm flipH="1">
                <a:off x="4183489" y="2070365"/>
                <a:ext cx="785336" cy="0"/>
              </a:xfrm>
              <a:prstGeom prst="straightConnector1">
                <a:avLst/>
              </a:prstGeom>
              <a:ln w="57150" cap="flat" cmpd="sng">
                <a:solidFill>
                  <a:srgbClr val="008000"/>
                </a:solidFill>
                <a:prstDash val="solid"/>
                <a:bevel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Freeform 8"/>
              <p:cNvSpPr/>
              <p:nvPr/>
            </p:nvSpPr>
            <p:spPr>
              <a:xfrm>
                <a:off x="2362200" y="2308644"/>
                <a:ext cx="3200400" cy="1167189"/>
              </a:xfrm>
              <a:custGeom>
                <a:avLst/>
                <a:gdLst>
                  <a:gd name="connsiteX0" fmla="*/ 0 w 2527300"/>
                  <a:gd name="connsiteY0" fmla="*/ 563881 h 906781"/>
                  <a:gd name="connsiteX1" fmla="*/ 495300 w 2527300"/>
                  <a:gd name="connsiteY1" fmla="*/ 449581 h 906781"/>
                  <a:gd name="connsiteX2" fmla="*/ 1016000 w 2527300"/>
                  <a:gd name="connsiteY2" fmla="*/ 55881 h 906781"/>
                  <a:gd name="connsiteX3" fmla="*/ 1384300 w 2527300"/>
                  <a:gd name="connsiteY3" fmla="*/ 43181 h 906781"/>
                  <a:gd name="connsiteX4" fmla="*/ 1955800 w 2527300"/>
                  <a:gd name="connsiteY4" fmla="*/ 436881 h 906781"/>
                  <a:gd name="connsiteX5" fmla="*/ 2527300 w 2527300"/>
                  <a:gd name="connsiteY5" fmla="*/ 906781 h 906781"/>
                  <a:gd name="connsiteX6" fmla="*/ 2527300 w 2527300"/>
                  <a:gd name="connsiteY6" fmla="*/ 906781 h 906781"/>
                  <a:gd name="connsiteX0" fmla="*/ 0 w 2527300"/>
                  <a:gd name="connsiteY0" fmla="*/ 535361 h 878261"/>
                  <a:gd name="connsiteX1" fmla="*/ 495300 w 2527300"/>
                  <a:gd name="connsiteY1" fmla="*/ 421061 h 878261"/>
                  <a:gd name="connsiteX2" fmla="*/ 1123950 w 2527300"/>
                  <a:gd name="connsiteY2" fmla="*/ 116261 h 878261"/>
                  <a:gd name="connsiteX3" fmla="*/ 1384300 w 2527300"/>
                  <a:gd name="connsiteY3" fmla="*/ 14661 h 878261"/>
                  <a:gd name="connsiteX4" fmla="*/ 1955800 w 2527300"/>
                  <a:gd name="connsiteY4" fmla="*/ 408361 h 878261"/>
                  <a:gd name="connsiteX5" fmla="*/ 2527300 w 2527300"/>
                  <a:gd name="connsiteY5" fmla="*/ 878261 h 878261"/>
                  <a:gd name="connsiteX6" fmla="*/ 2527300 w 2527300"/>
                  <a:gd name="connsiteY6" fmla="*/ 878261 h 878261"/>
                  <a:gd name="connsiteX0" fmla="*/ 0 w 2527300"/>
                  <a:gd name="connsiteY0" fmla="*/ 491628 h 834528"/>
                  <a:gd name="connsiteX1" fmla="*/ 495300 w 2527300"/>
                  <a:gd name="connsiteY1" fmla="*/ 377328 h 834528"/>
                  <a:gd name="connsiteX2" fmla="*/ 1123950 w 2527300"/>
                  <a:gd name="connsiteY2" fmla="*/ 72528 h 834528"/>
                  <a:gd name="connsiteX3" fmla="*/ 1593850 w 2527300"/>
                  <a:gd name="connsiteY3" fmla="*/ 21728 h 834528"/>
                  <a:gd name="connsiteX4" fmla="*/ 1955800 w 2527300"/>
                  <a:gd name="connsiteY4" fmla="*/ 364628 h 834528"/>
                  <a:gd name="connsiteX5" fmla="*/ 2527300 w 2527300"/>
                  <a:gd name="connsiteY5" fmla="*/ 834528 h 834528"/>
                  <a:gd name="connsiteX6" fmla="*/ 2527300 w 2527300"/>
                  <a:gd name="connsiteY6" fmla="*/ 834528 h 834528"/>
                  <a:gd name="connsiteX0" fmla="*/ 0 w 2527300"/>
                  <a:gd name="connsiteY0" fmla="*/ 490690 h 833590"/>
                  <a:gd name="connsiteX1" fmla="*/ 495300 w 2527300"/>
                  <a:gd name="connsiteY1" fmla="*/ 376390 h 833590"/>
                  <a:gd name="connsiteX2" fmla="*/ 1123950 w 2527300"/>
                  <a:gd name="connsiteY2" fmla="*/ 71590 h 833590"/>
                  <a:gd name="connsiteX3" fmla="*/ 1593850 w 2527300"/>
                  <a:gd name="connsiteY3" fmla="*/ 20790 h 833590"/>
                  <a:gd name="connsiteX4" fmla="*/ 2032000 w 2527300"/>
                  <a:gd name="connsiteY4" fmla="*/ 350990 h 833590"/>
                  <a:gd name="connsiteX5" fmla="*/ 2527300 w 2527300"/>
                  <a:gd name="connsiteY5" fmla="*/ 833590 h 833590"/>
                  <a:gd name="connsiteX6" fmla="*/ 2527300 w 2527300"/>
                  <a:gd name="connsiteY6" fmla="*/ 833590 h 833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7300" h="833590">
                    <a:moveTo>
                      <a:pt x="0" y="490690"/>
                    </a:moveTo>
                    <a:cubicBezTo>
                      <a:pt x="162983" y="475873"/>
                      <a:pt x="307975" y="446240"/>
                      <a:pt x="495300" y="376390"/>
                    </a:cubicBezTo>
                    <a:cubicBezTo>
                      <a:pt x="682625" y="306540"/>
                      <a:pt x="940858" y="130857"/>
                      <a:pt x="1123950" y="71590"/>
                    </a:cubicBezTo>
                    <a:cubicBezTo>
                      <a:pt x="1307042" y="12323"/>
                      <a:pt x="1442508" y="-25777"/>
                      <a:pt x="1593850" y="20790"/>
                    </a:cubicBezTo>
                    <a:cubicBezTo>
                      <a:pt x="1745192" y="67357"/>
                      <a:pt x="1876425" y="215523"/>
                      <a:pt x="2032000" y="350990"/>
                    </a:cubicBezTo>
                    <a:cubicBezTo>
                      <a:pt x="2187575" y="486457"/>
                      <a:pt x="2444750" y="753157"/>
                      <a:pt x="2527300" y="833590"/>
                    </a:cubicBezTo>
                    <a:lnTo>
                      <a:pt x="2527300" y="833590"/>
                    </a:lnTo>
                  </a:path>
                </a:pathLst>
              </a:custGeom>
              <a:ln w="28575" cmpd="sng">
                <a:solidFill>
                  <a:srgbClr val="008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4503781" y="1599560"/>
              <a:ext cx="4519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smtClean="0">
                  <a:solidFill>
                    <a:srgbClr val="008000"/>
                  </a:solidFill>
                  <a:latin typeface="Trebuchet MS"/>
                  <a:cs typeface="Trebuchet MS"/>
                </a:rPr>
                <a:t>T</a:t>
              </a:r>
              <a:r>
                <a:rPr lang="en-US" b="1" i="1" baseline="-25000" dirty="0" smtClean="0">
                  <a:solidFill>
                    <a:srgbClr val="008000"/>
                  </a:solidFill>
                  <a:latin typeface="Trebuchet MS"/>
                  <a:cs typeface="Trebuchet MS"/>
                </a:rPr>
                <a:t>p</a:t>
              </a:r>
              <a:endParaRPr lang="en-US" b="1" baseline="-25000" dirty="0">
                <a:solidFill>
                  <a:srgbClr val="008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461031" y="2073178"/>
              <a:ext cx="5975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err="1" smtClean="0">
                  <a:solidFill>
                    <a:srgbClr val="008000"/>
                  </a:solidFill>
                  <a:latin typeface="Trebuchet MS"/>
                  <a:cs typeface="Trebuchet MS"/>
                </a:rPr>
                <a:t>T</a:t>
              </a:r>
              <a:r>
                <a:rPr lang="en-US" b="1" baseline="-25000" dirty="0" err="1" smtClean="0">
                  <a:solidFill>
                    <a:srgbClr val="008000"/>
                  </a:solidFill>
                  <a:latin typeface="Trebuchet MS"/>
                  <a:cs typeface="Trebuchet MS"/>
                </a:rPr>
                <a:t>opt</a:t>
              </a:r>
              <a:endParaRPr lang="en-US" b="1" baseline="-25000" dirty="0">
                <a:solidFill>
                  <a:srgbClr val="008000"/>
                </a:solidFill>
                <a:latin typeface="Trebuchet MS"/>
                <a:cs typeface="Trebuchet M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24450" y="2028094"/>
            <a:ext cx="1265515" cy="3414532"/>
            <a:chOff x="5124450" y="2023533"/>
            <a:chExt cx="1265515" cy="3414532"/>
          </a:xfrm>
        </p:grpSpPr>
        <p:grpSp>
          <p:nvGrpSpPr>
            <p:cNvPr id="29" name="Group 28"/>
            <p:cNvGrpSpPr/>
            <p:nvPr/>
          </p:nvGrpSpPr>
          <p:grpSpPr>
            <a:xfrm>
              <a:off x="5124450" y="2023533"/>
              <a:ext cx="1265515" cy="3414532"/>
              <a:chOff x="5124450" y="2023533"/>
              <a:chExt cx="1265515" cy="3414532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72365" y="4140756"/>
                <a:ext cx="1117600" cy="1297309"/>
              </a:xfrm>
              <a:prstGeom prst="rect">
                <a:avLst/>
              </a:prstGeom>
            </p:spPr>
          </p:pic>
          <p:cxnSp>
            <p:nvCxnSpPr>
              <p:cNvPr id="37" name="Straight Arrow Connector 36"/>
              <p:cNvCxnSpPr/>
              <p:nvPr/>
            </p:nvCxnSpPr>
            <p:spPr>
              <a:xfrm>
                <a:off x="5124450" y="4052143"/>
                <a:ext cx="649817" cy="0"/>
              </a:xfrm>
              <a:prstGeom prst="straightConnector1">
                <a:avLst/>
              </a:prstGeom>
              <a:ln w="57150" cap="flat" cmpd="sng">
                <a:gradFill flip="none" rotWithShape="1">
                  <a:gsLst>
                    <a:gs pos="35000">
                      <a:schemeClr val="tx1">
                        <a:lumMod val="50000"/>
                        <a:lumOff val="50000"/>
                      </a:schemeClr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prstDash val="solid"/>
                <a:bevel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5867400" y="2023533"/>
                <a:ext cx="0" cy="2108055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/>
            <p:cNvSpPr txBox="1"/>
            <p:nvPr/>
          </p:nvSpPr>
          <p:spPr>
            <a:xfrm>
              <a:off x="5165069" y="3652033"/>
              <a:ext cx="7950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T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b</a:t>
              </a:r>
              <a:endParaRPr lang="en-US" sz="2000" baseline="-25000" dirty="0">
                <a:solidFill>
                  <a:srgbClr val="FF0000"/>
                </a:solidFill>
                <a:latin typeface="Trebuchet MS"/>
                <a:cs typeface="Trebuchet M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461" y="4155276"/>
            <a:ext cx="782491" cy="129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1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1231900"/>
            <a:ext cx="6350000" cy="421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263" y="198438"/>
            <a:ext cx="77308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Thermal neutral zones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a “thermal performance breadth” for endotherms ?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0800" y="6311900"/>
            <a:ext cx="361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 et al., Phil Trans Roy </a:t>
            </a:r>
            <a:r>
              <a:rPr lang="en-US" i="1" dirty="0" err="1" smtClean="0"/>
              <a:t>Soc</a:t>
            </a:r>
            <a:r>
              <a:rPr lang="en-US" i="1" dirty="0" smtClean="0"/>
              <a:t>, 2012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737100" y="3060700"/>
            <a:ext cx="169262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thermal neutral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zone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5038" y="4594997"/>
            <a:ext cx="13157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Lower </a:t>
            </a:r>
            <a:r>
              <a:rPr lang="en-US" sz="1200" dirty="0" err="1" smtClean="0">
                <a:solidFill>
                  <a:srgbClr val="0000FF"/>
                </a:solidFill>
              </a:rPr>
              <a:t>Crit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Temp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9306" y="4419936"/>
            <a:ext cx="8218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Upper </a:t>
            </a:r>
            <a:r>
              <a:rPr lang="en-US" sz="1200" dirty="0" err="1" smtClean="0">
                <a:solidFill>
                  <a:srgbClr val="0000FF"/>
                </a:solidFill>
              </a:rPr>
              <a:t>Crit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br>
              <a:rPr lang="en-US" sz="1200" dirty="0" smtClean="0">
                <a:solidFill>
                  <a:srgbClr val="0000FF"/>
                </a:solidFill>
              </a:rPr>
            </a:br>
            <a:r>
              <a:rPr lang="en-US" sz="1200" dirty="0" smtClean="0">
                <a:solidFill>
                  <a:srgbClr val="0000FF"/>
                </a:solidFill>
              </a:rPr>
              <a:t>Temp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0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00" y="1384300"/>
            <a:ext cx="8843200" cy="41750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2300" y="6121400"/>
            <a:ext cx="3730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redrawn from </a:t>
            </a:r>
            <a:r>
              <a:rPr lang="en-US" i="1" dirty="0" err="1" smtClean="0"/>
              <a:t>Scholander</a:t>
            </a:r>
            <a:r>
              <a:rPr lang="en-US" i="1" dirty="0" smtClean="0"/>
              <a:t> 1950, 1955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71500" y="274638"/>
            <a:ext cx="74453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Mammals – 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metabolic rate as percent of Basal Metabolic Rate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45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</a:t>
            </a:r>
            <a:r>
              <a:rPr lang="en-US" dirty="0" smtClean="0"/>
              <a:t>Performance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Estimate Individual Variation</a:t>
            </a:r>
          </a:p>
          <a:p>
            <a:pPr marL="0" indent="0">
              <a:buNone/>
            </a:pPr>
            <a:r>
              <a:rPr lang="en-US" dirty="0" smtClean="0"/>
              <a:t>Natural Selection</a:t>
            </a:r>
          </a:p>
          <a:p>
            <a:pPr marL="457200" lvl="1" indent="0">
              <a:buNone/>
            </a:pPr>
            <a:r>
              <a:rPr lang="en-US" dirty="0" smtClean="0"/>
              <a:t>Performance as a link between Morphology and Fitness</a:t>
            </a:r>
          </a:p>
          <a:p>
            <a:pPr marL="0" indent="0">
              <a:buNone/>
            </a:pPr>
            <a:r>
              <a:rPr lang="en-US" dirty="0" smtClean="0"/>
              <a:t>Adaptation</a:t>
            </a:r>
          </a:p>
          <a:p>
            <a:pPr marL="457200" lvl="1" indent="0">
              <a:buNone/>
            </a:pPr>
            <a:r>
              <a:rPr lang="en-US" dirty="0" smtClean="0"/>
              <a:t>Habitat Variation</a:t>
            </a:r>
          </a:p>
          <a:p>
            <a:pPr marL="457200" lvl="1" indent="0">
              <a:buNone/>
            </a:pPr>
            <a:r>
              <a:rPr lang="en-US" dirty="0" smtClean="0"/>
              <a:t>Substrate Variation</a:t>
            </a:r>
          </a:p>
          <a:p>
            <a:pPr marL="0" indent="0">
              <a:buNone/>
            </a:pPr>
            <a:r>
              <a:rPr lang="en-US" dirty="0" smtClean="0"/>
              <a:t>Life History Adaptations</a:t>
            </a:r>
          </a:p>
          <a:p>
            <a:pPr marL="457200" lvl="1" indent="0">
              <a:buNone/>
            </a:pPr>
            <a:r>
              <a:rPr lang="en-US" dirty="0" smtClean="0"/>
              <a:t>Cost of Reproduction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20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81" y="1584788"/>
            <a:ext cx="7377237" cy="44961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3366" y="554262"/>
            <a:ext cx="6725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Measuring distance jumped – frogs, crickets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6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87" y="2007935"/>
            <a:ext cx="7519613" cy="3915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7360" y="415455"/>
            <a:ext cx="4637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Measuring speed:</a:t>
            </a:r>
          </a:p>
          <a:p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smtClean="0">
                <a:solidFill>
                  <a:srgbClr val="0000FF"/>
                </a:solidFill>
              </a:rPr>
              <a:t>         a racetrack (</a:t>
            </a:r>
            <a:r>
              <a:rPr lang="en-US" sz="3600" dirty="0" err="1" smtClean="0">
                <a:solidFill>
                  <a:srgbClr val="0000FF"/>
                </a:solidFill>
              </a:rPr>
              <a:t>pista</a:t>
            </a:r>
            <a:r>
              <a:rPr lang="en-US" sz="3600" dirty="0" smtClean="0">
                <a:solidFill>
                  <a:srgbClr val="0000FF"/>
                </a:solidFill>
              </a:rPr>
              <a:t>)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478" y="415455"/>
            <a:ext cx="1444722" cy="137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75" y="1058383"/>
            <a:ext cx="8180325" cy="562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853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1460</Words>
  <Application>Microsoft Macintosh PowerPoint</Application>
  <PresentationFormat>On-screen Show (4:3)</PresentationFormat>
  <Paragraphs>387</Paragraphs>
  <Slides>59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Measuring  Performance  &amp; its Thermal Sensitivity</vt:lpstr>
      <vt:lpstr>PowerPoint Presentation</vt:lpstr>
      <vt:lpstr>Measuring Organismal Performance &amp; its Thermal Sensitivity</vt:lpstr>
      <vt:lpstr>Sample performance measurements</vt:lpstr>
      <vt:lpstr>Sample performance measurements</vt:lpstr>
      <vt:lpstr>Goals of Performance Studies</vt:lpstr>
      <vt:lpstr>PowerPoint Presentation</vt:lpstr>
      <vt:lpstr>PowerPoint Presentation</vt:lpstr>
      <vt:lpstr>PowerPoint Presentation</vt:lpstr>
      <vt:lpstr>PowerPoint Presentation</vt:lpstr>
      <vt:lpstr>Or film running lizards and later digitize films</vt:lpstr>
      <vt:lpstr>PowerPoint Presentation</vt:lpstr>
      <vt:lpstr>Protocols</vt:lpstr>
      <vt:lpstr>Substrate Sensitivity</vt:lpstr>
      <vt:lpstr>PowerPoint Presentation</vt:lpstr>
      <vt:lpstr>Endurance/Stamina/Resistencia</vt:lpstr>
      <vt:lpstr>PowerPoint Presentation</vt:lpstr>
      <vt:lpstr>PowerPoint Presentation</vt:lpstr>
      <vt:lpstr>Behavioral Variation </vt:lpstr>
      <vt:lpstr>Measuring bite (force) performance  la fuerza de mordida</vt:lpstr>
      <vt:lpstr>Lance McBrayer </vt:lpstr>
      <vt:lpstr>PowerPoint Presentation</vt:lpstr>
      <vt:lpstr>PowerPoint Presentation</vt:lpstr>
      <vt:lpstr>Thermal Sensitivity of Performance</vt:lpstr>
      <vt:lpstr>Thermal performance curve</vt:lpstr>
      <vt:lpstr>PowerPoint Presentation</vt:lpstr>
      <vt:lpstr>How can one control Tb to measure thermal sensitivity?</vt:lpstr>
      <vt:lpstr>PowerPoint Presentation</vt:lpstr>
      <vt:lpstr>PowerPoint Presentation</vt:lpstr>
      <vt:lpstr>PowerPoint Presentation</vt:lpstr>
      <vt:lpstr>cual las temperaturas which temperatures? </vt:lpstr>
      <vt:lpstr>qué secuencia de temperaturas for performance measurements? </vt:lpstr>
      <vt:lpstr>No – use a semi-randomized sequence</vt:lpstr>
      <vt:lpstr>Estimating Thermal Performance Curves</vt:lpstr>
      <vt:lpstr>Estimating Thermal Performance Curves</vt:lpstr>
      <vt:lpstr>Regression models</vt:lpstr>
      <vt:lpstr>GAMMs</vt:lpstr>
      <vt:lpstr>Thermal Performance in Podarcis</vt:lpstr>
      <vt:lpstr>PowerPoint Presentation</vt:lpstr>
      <vt:lpstr>Izem method?   TMV  </vt:lpstr>
      <vt:lpstr>Do different traits have the same  thermal sensitivity?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Complications with performance curves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Lake charr (Salvelinus namaycush) have lower preferred body temperature on restricted ration</vt:lpstr>
      <vt:lpstr>Locusts select lower Tp on reduced rations  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 Performance  &amp; its Thermal Sensitivity</dc:title>
  <dc:creator>Raymond Huey</dc:creator>
  <cp:lastModifiedBy>Raymond Huey</cp:lastModifiedBy>
  <cp:revision>1</cp:revision>
  <dcterms:created xsi:type="dcterms:W3CDTF">2013-09-13T10:54:11Z</dcterms:created>
  <dcterms:modified xsi:type="dcterms:W3CDTF">2013-09-13T10:54:38Z</dcterms:modified>
</cp:coreProperties>
</file>