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97" r:id="rId2"/>
    <p:sldId id="301" r:id="rId3"/>
    <p:sldId id="257" r:id="rId4"/>
    <p:sldId id="292" r:id="rId5"/>
    <p:sldId id="263" r:id="rId6"/>
    <p:sldId id="281" r:id="rId7"/>
    <p:sldId id="282" r:id="rId8"/>
    <p:sldId id="265" r:id="rId9"/>
    <p:sldId id="272" r:id="rId10"/>
    <p:sldId id="266" r:id="rId11"/>
    <p:sldId id="267" r:id="rId12"/>
    <p:sldId id="271" r:id="rId13"/>
    <p:sldId id="268" r:id="rId14"/>
    <p:sldId id="269" r:id="rId15"/>
    <p:sldId id="259" r:id="rId16"/>
    <p:sldId id="298" r:id="rId17"/>
    <p:sldId id="273" r:id="rId18"/>
    <p:sldId id="274" r:id="rId19"/>
    <p:sldId id="276" r:id="rId20"/>
    <p:sldId id="299" r:id="rId21"/>
    <p:sldId id="277" r:id="rId22"/>
    <p:sldId id="291" r:id="rId23"/>
    <p:sldId id="286" r:id="rId24"/>
    <p:sldId id="287" r:id="rId25"/>
    <p:sldId id="288" r:id="rId26"/>
    <p:sldId id="294" r:id="rId27"/>
    <p:sldId id="283" r:id="rId28"/>
    <p:sldId id="284" r:id="rId29"/>
    <p:sldId id="285" r:id="rId30"/>
    <p:sldId id="295" r:id="rId31"/>
    <p:sldId id="300" r:id="rId32"/>
    <p:sldId id="293" r:id="rId33"/>
    <p:sldId id="275" r:id="rId34"/>
    <p:sldId id="278" r:id="rId35"/>
    <p:sldId id="279" r:id="rId36"/>
    <p:sldId id="280" r:id="rId37"/>
    <p:sldId id="260" r:id="rId38"/>
    <p:sldId id="261" r:id="rId39"/>
    <p:sldId id="258" r:id="rId40"/>
    <p:sldId id="262" r:id="rId41"/>
    <p:sldId id="270" r:id="rId42"/>
    <p:sldId id="264" r:id="rId43"/>
    <p:sldId id="302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 showGuides="1">
      <p:cViewPr varScale="1">
        <p:scale>
          <a:sx n="122" d="100"/>
          <a:sy n="122" d="100"/>
        </p:scale>
        <p:origin x="-536" y="-96"/>
      </p:cViewPr>
      <p:guideLst>
        <p:guide orient="horz" pos="1331"/>
        <p:guide orient="horz" pos="2918"/>
        <p:guide pos="4313"/>
        <p:guide pos="349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6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1F2EF-57CA-6B46-84D2-00869EFED2AE}" type="datetimeFigureOut">
              <a:rPr lang="en-US" smtClean="0"/>
              <a:t>9/11/13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BBDB-9211-6345-A363-A4187CBEB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7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68332-C290-AA47-A499-E4388FDEA3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26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68332-C290-AA47-A499-E4388FDEA3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26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how many?   Depends on habitat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CBBDB-9211-6345-A363-A4187CBEBCA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30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if want a detailed thermal “map” of the habitat,</a:t>
            </a:r>
            <a:r>
              <a:rPr lang="en-US" baseline="0" dirty="0" smtClean="0"/>
              <a:t> need more models, as in the next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68332-C290-AA47-A499-E4388FDEA3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26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68332-C290-AA47-A499-E4388FDEA3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26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in a shaded forest, a few</a:t>
            </a:r>
            <a:r>
              <a:rPr lang="en-US" baseline="0" dirty="0" smtClean="0"/>
              <a:t> models should suffice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CBBDB-9211-6345-A363-A4187CBEBCA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93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in a shaded forest, a few</a:t>
            </a:r>
            <a:r>
              <a:rPr lang="en-US" baseline="0" dirty="0" smtClean="0"/>
              <a:t> models </a:t>
            </a:r>
            <a:r>
              <a:rPr lang="en-US" baseline="0" smtClean="0"/>
              <a:t>should suffice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CBBDB-9211-6345-A363-A4187CBEBCA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93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www.cru.uea.ac.uk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/cru/data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1961-1990  other data sets available at above 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CBBDB-9211-6345-A363-A4187CBEBCA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69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E39C-9AC8-684B-86DD-7839F0BB585F}" type="datetimeFigureOut">
              <a:rPr lang="en-US" smtClean="0"/>
              <a:t>9/11/13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32A6-6E29-9E4B-B219-C3CE3F45E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2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E39C-9AC8-684B-86DD-7839F0BB585F}" type="datetimeFigureOut">
              <a:rPr lang="en-US" smtClean="0"/>
              <a:t>9/11/13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32A6-6E29-9E4B-B219-C3CE3F45E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6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E39C-9AC8-684B-86DD-7839F0BB585F}" type="datetimeFigureOut">
              <a:rPr lang="en-US" smtClean="0"/>
              <a:t>9/11/13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32A6-6E29-9E4B-B219-C3CE3F45E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98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E39C-9AC8-684B-86DD-7839F0BB585F}" type="datetimeFigureOut">
              <a:rPr lang="en-US" smtClean="0"/>
              <a:t>9/11/13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32A6-6E29-9E4B-B219-C3CE3F45E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55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E39C-9AC8-684B-86DD-7839F0BB585F}" type="datetimeFigureOut">
              <a:rPr lang="en-US" smtClean="0"/>
              <a:t>9/11/13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32A6-6E29-9E4B-B219-C3CE3F45E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24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E39C-9AC8-684B-86DD-7839F0BB585F}" type="datetimeFigureOut">
              <a:rPr lang="en-US" smtClean="0"/>
              <a:t>9/11/13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32A6-6E29-9E4B-B219-C3CE3F45E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24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E39C-9AC8-684B-86DD-7839F0BB585F}" type="datetimeFigureOut">
              <a:rPr lang="en-US" smtClean="0"/>
              <a:t>9/11/13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32A6-6E29-9E4B-B219-C3CE3F45E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32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E39C-9AC8-684B-86DD-7839F0BB585F}" type="datetimeFigureOut">
              <a:rPr lang="en-US" smtClean="0"/>
              <a:t>9/11/13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32A6-6E29-9E4B-B219-C3CE3F45E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8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E39C-9AC8-684B-86DD-7839F0BB585F}" type="datetimeFigureOut">
              <a:rPr lang="en-US" smtClean="0"/>
              <a:t>9/11/13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32A6-6E29-9E4B-B219-C3CE3F45E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87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E39C-9AC8-684B-86DD-7839F0BB585F}" type="datetimeFigureOut">
              <a:rPr lang="en-US" smtClean="0"/>
              <a:t>9/11/13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32A6-6E29-9E4B-B219-C3CE3F45E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75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E39C-9AC8-684B-86DD-7839F0BB585F}" type="datetimeFigureOut">
              <a:rPr lang="en-US" smtClean="0"/>
              <a:t>9/11/13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32A6-6E29-9E4B-B219-C3CE3F45E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37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EE39C-9AC8-684B-86DD-7839F0BB585F}" type="datetimeFigureOut">
              <a:rPr lang="en-US" smtClean="0"/>
              <a:t>9/11/13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F32A6-6E29-9E4B-B219-C3CE3F45E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1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jpe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1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3009" y="109664"/>
            <a:ext cx="265033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Measuring</a:t>
            </a:r>
          </a:p>
          <a:p>
            <a:r>
              <a:rPr lang="en-US" sz="3600" dirty="0" smtClean="0"/>
              <a:t>Operative</a:t>
            </a:r>
          </a:p>
          <a:p>
            <a:r>
              <a:rPr lang="en-US" sz="3600" dirty="0" smtClean="0"/>
              <a:t>Temperature</a:t>
            </a:r>
            <a:endParaRPr lang="en-US" sz="3600" dirty="0"/>
          </a:p>
        </p:txBody>
      </p:sp>
      <p:pic>
        <p:nvPicPr>
          <p:cNvPr id="2" name="Picture 1" descr="Scan-130904-0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43" y="2769618"/>
            <a:ext cx="1219810" cy="786384"/>
          </a:xfrm>
          <a:prstGeom prst="rect">
            <a:avLst/>
          </a:prstGeom>
        </p:spPr>
      </p:pic>
      <p:pic>
        <p:nvPicPr>
          <p:cNvPr id="3" name="Picture 2" descr="Scan-130904-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43" y="90810"/>
            <a:ext cx="1218692" cy="1890390"/>
          </a:xfrm>
          <a:prstGeom prst="rect">
            <a:avLst/>
          </a:prstGeom>
        </p:spPr>
      </p:pic>
      <p:pic>
        <p:nvPicPr>
          <p:cNvPr id="5" name="Picture 4" descr="Scan-130904-001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957" y="1981200"/>
            <a:ext cx="1358496" cy="875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449" y="1981200"/>
            <a:ext cx="1702104" cy="1276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929" y="3346452"/>
            <a:ext cx="1410279" cy="1733040"/>
          </a:xfrm>
          <a:prstGeom prst="rect">
            <a:avLst/>
          </a:prstGeom>
        </p:spPr>
      </p:pic>
      <p:pic>
        <p:nvPicPr>
          <p:cNvPr id="10" name="Picture 9" descr="treadmil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957" y="3014990"/>
            <a:ext cx="1071269" cy="15697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449" y="5168900"/>
            <a:ext cx="1555562" cy="1168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9553" y="4905380"/>
            <a:ext cx="1903505" cy="14276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4238" y="1402515"/>
            <a:ext cx="1772860" cy="1299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4621" y="2541818"/>
            <a:ext cx="1790679" cy="14319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6907" y="3928219"/>
            <a:ext cx="1628602" cy="9771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88176" y="5657850"/>
            <a:ext cx="1999923" cy="1193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9550" y="195835"/>
            <a:ext cx="1892300" cy="800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88099" y="5594350"/>
            <a:ext cx="2494208" cy="1066800"/>
          </a:xfrm>
          <a:prstGeom prst="rect">
            <a:avLst/>
          </a:prstGeom>
        </p:spPr>
      </p:pic>
      <p:pic>
        <p:nvPicPr>
          <p:cNvPr id="19" name="Picture 16" descr="DSC_503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850" y="0"/>
            <a:ext cx="1630450" cy="108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20043" y="1570496"/>
            <a:ext cx="2222500" cy="1676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20043" y="3587752"/>
            <a:ext cx="2459159" cy="181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0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513" y="1602791"/>
            <a:ext cx="5108553" cy="44977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1769" y="6300121"/>
            <a:ext cx="7311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academic.sun.ac.za</a:t>
            </a:r>
            <a:r>
              <a:rPr lang="en-US" dirty="0"/>
              <a:t>/</a:t>
            </a:r>
            <a:r>
              <a:rPr lang="en-US" dirty="0" err="1"/>
              <a:t>cib</a:t>
            </a:r>
            <a:r>
              <a:rPr lang="en-US" dirty="0"/>
              <a:t>/news/20110509_microsite_distributions.htm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61219" y="2372648"/>
            <a:ext cx="1851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Cordylus</a:t>
            </a:r>
            <a:r>
              <a:rPr lang="en-US" dirty="0" smtClean="0"/>
              <a:t> &amp;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and lizard models</a:t>
            </a:r>
          </a:p>
          <a:p>
            <a:r>
              <a:rPr lang="en-US" dirty="0" smtClean="0"/>
              <a:t>South Africa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6930" y="390788"/>
            <a:ext cx="74262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Color influences heat exchange and thus </a:t>
            </a:r>
            <a:r>
              <a:rPr lang="en-US" sz="3200" i="1" dirty="0" err="1" smtClean="0">
                <a:solidFill>
                  <a:srgbClr val="0000FF"/>
                </a:solidFill>
              </a:rPr>
              <a:t>T</a:t>
            </a:r>
            <a:r>
              <a:rPr lang="en-US" sz="3200" baseline="-25000" dirty="0" err="1" smtClean="0">
                <a:solidFill>
                  <a:srgbClr val="0000FF"/>
                </a:solidFill>
              </a:rPr>
              <a:t>e</a:t>
            </a:r>
            <a:endParaRPr lang="en-US" sz="3200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052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794" y="730343"/>
            <a:ext cx="4304209" cy="22511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85" y="1877885"/>
            <a:ext cx="4011472" cy="45477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7629" y="927535"/>
            <a:ext cx="30190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err="1" smtClean="0"/>
              <a:t>Liolaemus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multiformis</a:t>
            </a:r>
            <a:endParaRPr lang="en-US" sz="2400" i="1" dirty="0"/>
          </a:p>
          <a:p>
            <a:pPr algn="ctr"/>
            <a:r>
              <a:rPr lang="en-US" sz="2400" i="1" dirty="0" smtClean="0"/>
              <a:t> </a:t>
            </a:r>
            <a:r>
              <a:rPr lang="en-US" sz="2400" dirty="0" smtClean="0"/>
              <a:t>in Peru ,4300 m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87629" y="6474566"/>
            <a:ext cx="370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Pearson, Comp </a:t>
            </a:r>
            <a:r>
              <a:rPr lang="en-US" i="1" dirty="0" err="1" smtClean="0"/>
              <a:t>Biochem</a:t>
            </a:r>
            <a:r>
              <a:rPr lang="en-US" i="1" dirty="0" smtClean="0"/>
              <a:t> </a:t>
            </a:r>
            <a:r>
              <a:rPr lang="en-US" i="1" dirty="0" err="1" smtClean="0"/>
              <a:t>Physiol</a:t>
            </a:r>
            <a:r>
              <a:rPr lang="en-US" i="1" dirty="0"/>
              <a:t> </a:t>
            </a:r>
            <a:r>
              <a:rPr lang="en-US" i="1" dirty="0" smtClean="0"/>
              <a:t>1977 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56499" y="207123"/>
            <a:ext cx="7263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Impact of ‘skin’ color on operative temperature </a:t>
            </a:r>
            <a:endParaRPr lang="en-US" sz="2800" b="1" dirty="0">
              <a:solidFill>
                <a:srgbClr val="33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99258" y="4540424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silver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paint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85" y="3910319"/>
            <a:ext cx="1089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flat-black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paint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846" y="3039744"/>
            <a:ext cx="2689963" cy="363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22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460" y="1458578"/>
            <a:ext cx="8768421" cy="4832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Finding the reflectivity </a:t>
            </a:r>
            <a:r>
              <a:rPr lang="en-US" sz="2800" b="1" dirty="0" smtClean="0">
                <a:solidFill>
                  <a:srgbClr val="0000FF"/>
                </a:solidFill>
              </a:rPr>
              <a:t>of </a:t>
            </a:r>
            <a:r>
              <a:rPr lang="en-US" sz="2800" b="1" dirty="0" smtClean="0">
                <a:solidFill>
                  <a:srgbClr val="0000FF"/>
                </a:solidFill>
              </a:rPr>
              <a:t>various types of paints</a:t>
            </a:r>
            <a:endParaRPr lang="en-US" sz="2800" b="1" dirty="0" smtClean="0">
              <a:solidFill>
                <a:srgbClr val="0000FF"/>
              </a:solidFill>
            </a:endParaRPr>
          </a:p>
          <a:p>
            <a:endParaRPr lang="en-US" sz="2800" dirty="0"/>
          </a:p>
          <a:p>
            <a:r>
              <a:rPr lang="en-US" sz="2800" dirty="0" smtClean="0"/>
              <a:t>	Peterson et al., 1993 Table 7.1 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(in Siegel &amp; Collins, eds., Snakes:  Ecology and Behavior)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b="1" dirty="0" smtClean="0">
                <a:solidFill>
                  <a:srgbClr val="0000FF"/>
                </a:solidFill>
              </a:rPr>
              <a:t>Examples of reflectivity of various </a:t>
            </a:r>
            <a:r>
              <a:rPr lang="en-US" sz="2800" b="1" dirty="0" smtClean="0">
                <a:solidFill>
                  <a:srgbClr val="0000FF"/>
                </a:solidFill>
              </a:rPr>
              <a:t>lizards &amp; snakes</a:t>
            </a:r>
          </a:p>
          <a:p>
            <a:r>
              <a:rPr lang="en-US" sz="2800" dirty="0"/>
              <a:t>	</a:t>
            </a:r>
            <a:endParaRPr lang="en-US" sz="2800" dirty="0" smtClean="0"/>
          </a:p>
          <a:p>
            <a:r>
              <a:rPr lang="en-US" sz="2800" dirty="0"/>
              <a:t>	</a:t>
            </a:r>
            <a:r>
              <a:rPr lang="en-US" sz="2800" dirty="0" smtClean="0"/>
              <a:t>Porter 1967</a:t>
            </a:r>
          </a:p>
          <a:p>
            <a:r>
              <a:rPr lang="en-US" sz="2800" dirty="0" smtClean="0"/>
              <a:t>	</a:t>
            </a:r>
            <a:r>
              <a:rPr lang="en-US" sz="2800" dirty="0" smtClean="0"/>
              <a:t>Peterson </a:t>
            </a:r>
            <a:r>
              <a:rPr lang="en-US" sz="2800" dirty="0" smtClean="0"/>
              <a:t>et al. 193</a:t>
            </a:r>
            <a:endParaRPr lang="en-US" sz="2800" dirty="0"/>
          </a:p>
          <a:p>
            <a:r>
              <a:rPr lang="en-US" sz="2800" dirty="0" smtClean="0"/>
              <a:t>	Christian et al. 1996a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79218" y="193235"/>
            <a:ext cx="77364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Selecting appropriate paint </a:t>
            </a:r>
            <a:r>
              <a:rPr lang="en-US" sz="3200" b="1" dirty="0" smtClean="0">
                <a:solidFill>
                  <a:srgbClr val="0000FF"/>
                </a:solidFill>
              </a:rPr>
              <a:t>color</a:t>
            </a:r>
          </a:p>
          <a:p>
            <a:pPr algn="ctr"/>
            <a:r>
              <a:rPr lang="en-US" sz="3200" b="1" i="1" dirty="0" smtClean="0">
                <a:solidFill>
                  <a:srgbClr val="0000FF"/>
                </a:solidFill>
              </a:rPr>
              <a:t>Goal:  </a:t>
            </a:r>
            <a:r>
              <a:rPr lang="en-US" sz="3200" b="1" dirty="0" smtClean="0">
                <a:solidFill>
                  <a:srgbClr val="0000FF"/>
                </a:solidFill>
              </a:rPr>
              <a:t>reflectivity of paint = that of organism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90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649" y="1824916"/>
            <a:ext cx="6723047" cy="49973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1602" y="1271116"/>
            <a:ext cx="4061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solidFill>
                  <a:schemeClr val="bg1"/>
                </a:solidFill>
              </a:rPr>
              <a:t>Iberolacerta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monticola</a:t>
            </a:r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65785" y="6288040"/>
            <a:ext cx="1163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B. Sinervo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8380" y="317009"/>
            <a:ext cx="60876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66FF"/>
                </a:solidFill>
              </a:rPr>
              <a:t>Calibrate the temperature of the model </a:t>
            </a:r>
          </a:p>
          <a:p>
            <a:pPr algn="ctr"/>
            <a:r>
              <a:rPr lang="en-US" sz="2800" b="1" dirty="0" smtClean="0">
                <a:solidFill>
                  <a:srgbClr val="3366FF"/>
                </a:solidFill>
              </a:rPr>
              <a:t>versus </a:t>
            </a:r>
            <a:r>
              <a:rPr lang="en-US" sz="2800" b="1" dirty="0" smtClean="0">
                <a:solidFill>
                  <a:srgbClr val="3366FF"/>
                </a:solidFill>
              </a:rPr>
              <a:t>that of live lizard (in </a:t>
            </a:r>
            <a:r>
              <a:rPr lang="en-US" sz="2800" b="1" dirty="0" smtClean="0">
                <a:solidFill>
                  <a:srgbClr val="3366FF"/>
                </a:solidFill>
              </a:rPr>
              <a:t>nature)</a:t>
            </a:r>
            <a:endParaRPr lang="en-US" sz="2800" b="1" dirty="0">
              <a:solidFill>
                <a:srgbClr val="3366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04" y="207123"/>
            <a:ext cx="2103598" cy="159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57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39700"/>
            <a:ext cx="8928100" cy="6578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7045" y="207123"/>
            <a:ext cx="6111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66FF"/>
                </a:solidFill>
              </a:rPr>
              <a:t>Sample results – calibration experiment</a:t>
            </a:r>
            <a:endParaRPr lang="en-US" sz="2800" b="1" dirty="0">
              <a:solidFill>
                <a:srgbClr val="33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30702" y="5374401"/>
            <a:ext cx="4061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/>
              <a:t>Iberolacerta</a:t>
            </a:r>
            <a:r>
              <a:rPr lang="en-US" sz="3200" i="1" dirty="0"/>
              <a:t> </a:t>
            </a:r>
            <a:r>
              <a:rPr lang="en-US" sz="3200" i="1" dirty="0" err="1"/>
              <a:t>monticola</a:t>
            </a:r>
            <a:endParaRPr lang="en-US" sz="32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7418689" y="6348968"/>
            <a:ext cx="1163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B. Sinervo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18915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4839" y="1607687"/>
            <a:ext cx="47470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SLIDE OF TORTOISE MODEL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92584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3420533" y="3584751"/>
            <a:ext cx="2724151" cy="389466"/>
            <a:chOff x="3420533" y="3584751"/>
            <a:chExt cx="2724151" cy="389466"/>
          </a:xfrm>
          <a:solidFill>
            <a:srgbClr val="008000"/>
          </a:solidFill>
        </p:grpSpPr>
        <p:sp>
          <p:nvSpPr>
            <p:cNvPr id="30" name="Freeform 29"/>
            <p:cNvSpPr/>
            <p:nvPr/>
          </p:nvSpPr>
          <p:spPr>
            <a:xfrm>
              <a:off x="5168900" y="3588982"/>
              <a:ext cx="975784" cy="381000"/>
            </a:xfrm>
            <a:custGeom>
              <a:avLst/>
              <a:gdLst>
                <a:gd name="connsiteX0" fmla="*/ 0 w 668866"/>
                <a:gd name="connsiteY0" fmla="*/ 0 h 368300"/>
                <a:gd name="connsiteX1" fmla="*/ 482600 w 668866"/>
                <a:gd name="connsiteY1" fmla="*/ 0 h 368300"/>
                <a:gd name="connsiteX2" fmla="*/ 630766 w 668866"/>
                <a:gd name="connsiteY2" fmla="*/ 300567 h 368300"/>
                <a:gd name="connsiteX3" fmla="*/ 668866 w 668866"/>
                <a:gd name="connsiteY3" fmla="*/ 368300 h 368300"/>
                <a:gd name="connsiteX4" fmla="*/ 389466 w 668866"/>
                <a:gd name="connsiteY4" fmla="*/ 368300 h 368300"/>
                <a:gd name="connsiteX5" fmla="*/ 283633 w 668866"/>
                <a:gd name="connsiteY5" fmla="*/ 237067 h 368300"/>
                <a:gd name="connsiteX6" fmla="*/ 143933 w 668866"/>
                <a:gd name="connsiteY6" fmla="*/ 114300 h 368300"/>
                <a:gd name="connsiteX7" fmla="*/ 0 w 668866"/>
                <a:gd name="connsiteY7" fmla="*/ 0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621356 w 1006589"/>
                <a:gd name="connsiteY5" fmla="*/ 237067 h 368300"/>
                <a:gd name="connsiteX6" fmla="*/ 481656 w 1006589"/>
                <a:gd name="connsiteY6" fmla="*/ 114300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621356 w 1006589"/>
                <a:gd name="connsiteY5" fmla="*/ 237067 h 368300"/>
                <a:gd name="connsiteX6" fmla="*/ 411480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621356 w 1006589"/>
                <a:gd name="connsiteY5" fmla="*/ 237067 h 368300"/>
                <a:gd name="connsiteX6" fmla="*/ 411480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621356 w 1006589"/>
                <a:gd name="connsiteY5" fmla="*/ 237067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586269 w 1006589"/>
                <a:gd name="connsiteY5" fmla="*/ 281586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586269 w 1006589"/>
                <a:gd name="connsiteY5" fmla="*/ 281586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581883 w 1006589"/>
                <a:gd name="connsiteY5" fmla="*/ 289680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581883 w 1006589"/>
                <a:gd name="connsiteY5" fmla="*/ 289680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652627 w 1006589"/>
                <a:gd name="connsiteY4" fmla="*/ 364252 h 368300"/>
                <a:gd name="connsiteX5" fmla="*/ 581883 w 1006589"/>
                <a:gd name="connsiteY5" fmla="*/ 289680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10976"/>
                <a:gd name="connsiteY0" fmla="*/ 12142 h 364252"/>
                <a:gd name="connsiteX1" fmla="*/ 820323 w 1010976"/>
                <a:gd name="connsiteY1" fmla="*/ 0 h 364252"/>
                <a:gd name="connsiteX2" fmla="*/ 968489 w 1010976"/>
                <a:gd name="connsiteY2" fmla="*/ 300567 h 364252"/>
                <a:gd name="connsiteX3" fmla="*/ 1010976 w 1010976"/>
                <a:gd name="connsiteY3" fmla="*/ 356158 h 364252"/>
                <a:gd name="connsiteX4" fmla="*/ 652627 w 1010976"/>
                <a:gd name="connsiteY4" fmla="*/ 364252 h 364252"/>
                <a:gd name="connsiteX5" fmla="*/ 581883 w 1010976"/>
                <a:gd name="connsiteY5" fmla="*/ 289680 h 364252"/>
                <a:gd name="connsiteX6" fmla="*/ 393936 w 1010976"/>
                <a:gd name="connsiteY6" fmla="*/ 150725 h 364252"/>
                <a:gd name="connsiteX7" fmla="*/ 0 w 1010976"/>
                <a:gd name="connsiteY7" fmla="*/ 12142 h 36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0976" h="364252">
                  <a:moveTo>
                    <a:pt x="0" y="12142"/>
                  </a:moveTo>
                  <a:lnTo>
                    <a:pt x="820323" y="0"/>
                  </a:lnTo>
                  <a:lnTo>
                    <a:pt x="968489" y="300567"/>
                  </a:lnTo>
                  <a:lnTo>
                    <a:pt x="1010976" y="356158"/>
                  </a:lnTo>
                  <a:lnTo>
                    <a:pt x="652627" y="364252"/>
                  </a:lnTo>
                  <a:cubicBezTo>
                    <a:pt x="605654" y="335347"/>
                    <a:pt x="628856" y="355010"/>
                    <a:pt x="581883" y="289680"/>
                  </a:cubicBezTo>
                  <a:cubicBezTo>
                    <a:pt x="516310" y="244710"/>
                    <a:pt x="446351" y="207836"/>
                    <a:pt x="393936" y="150725"/>
                  </a:cubicBezTo>
                  <a:lnTo>
                    <a:pt x="0" y="12142"/>
                  </a:lnTo>
                  <a:close/>
                </a:path>
              </a:pathLst>
            </a:custGeom>
            <a:grp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420533" y="3584751"/>
              <a:ext cx="1011768" cy="389466"/>
            </a:xfrm>
            <a:custGeom>
              <a:avLst/>
              <a:gdLst>
                <a:gd name="connsiteX0" fmla="*/ 0 w 778934"/>
                <a:gd name="connsiteY0" fmla="*/ 397933 h 397933"/>
                <a:gd name="connsiteX1" fmla="*/ 169334 w 778934"/>
                <a:gd name="connsiteY1" fmla="*/ 8467 h 397933"/>
                <a:gd name="connsiteX2" fmla="*/ 778934 w 778934"/>
                <a:gd name="connsiteY2" fmla="*/ 0 h 397933"/>
                <a:gd name="connsiteX3" fmla="*/ 457200 w 778934"/>
                <a:gd name="connsiteY3" fmla="*/ 254000 h 397933"/>
                <a:gd name="connsiteX4" fmla="*/ 338667 w 778934"/>
                <a:gd name="connsiteY4" fmla="*/ 397933 h 397933"/>
                <a:gd name="connsiteX5" fmla="*/ 0 w 778934"/>
                <a:gd name="connsiteY5" fmla="*/ 397933 h 397933"/>
                <a:gd name="connsiteX0" fmla="*/ 0 w 1011768"/>
                <a:gd name="connsiteY0" fmla="*/ 389466 h 389466"/>
                <a:gd name="connsiteX1" fmla="*/ 169334 w 1011768"/>
                <a:gd name="connsiteY1" fmla="*/ 0 h 389466"/>
                <a:gd name="connsiteX2" fmla="*/ 1011768 w 1011768"/>
                <a:gd name="connsiteY2" fmla="*/ 16933 h 389466"/>
                <a:gd name="connsiteX3" fmla="*/ 457200 w 1011768"/>
                <a:gd name="connsiteY3" fmla="*/ 245533 h 389466"/>
                <a:gd name="connsiteX4" fmla="*/ 338667 w 1011768"/>
                <a:gd name="connsiteY4" fmla="*/ 389466 h 389466"/>
                <a:gd name="connsiteX5" fmla="*/ 0 w 1011768"/>
                <a:gd name="connsiteY5" fmla="*/ 389466 h 389466"/>
                <a:gd name="connsiteX0" fmla="*/ 0 w 1011768"/>
                <a:gd name="connsiteY0" fmla="*/ 389466 h 389466"/>
                <a:gd name="connsiteX1" fmla="*/ 169334 w 1011768"/>
                <a:gd name="connsiteY1" fmla="*/ 0 h 389466"/>
                <a:gd name="connsiteX2" fmla="*/ 1011768 w 1011768"/>
                <a:gd name="connsiteY2" fmla="*/ 16933 h 389466"/>
                <a:gd name="connsiteX3" fmla="*/ 639233 w 1011768"/>
                <a:gd name="connsiteY3" fmla="*/ 211667 h 389466"/>
                <a:gd name="connsiteX4" fmla="*/ 338667 w 1011768"/>
                <a:gd name="connsiteY4" fmla="*/ 389466 h 389466"/>
                <a:gd name="connsiteX5" fmla="*/ 0 w 1011768"/>
                <a:gd name="connsiteY5" fmla="*/ 389466 h 389466"/>
                <a:gd name="connsiteX0" fmla="*/ 0 w 1011768"/>
                <a:gd name="connsiteY0" fmla="*/ 389466 h 389466"/>
                <a:gd name="connsiteX1" fmla="*/ 169334 w 1011768"/>
                <a:gd name="connsiteY1" fmla="*/ 0 h 389466"/>
                <a:gd name="connsiteX2" fmla="*/ 1011768 w 1011768"/>
                <a:gd name="connsiteY2" fmla="*/ 16933 h 389466"/>
                <a:gd name="connsiteX3" fmla="*/ 639233 w 1011768"/>
                <a:gd name="connsiteY3" fmla="*/ 211667 h 389466"/>
                <a:gd name="connsiteX4" fmla="*/ 338667 w 1011768"/>
                <a:gd name="connsiteY4" fmla="*/ 389466 h 389466"/>
                <a:gd name="connsiteX5" fmla="*/ 0 w 1011768"/>
                <a:gd name="connsiteY5" fmla="*/ 389466 h 389466"/>
                <a:gd name="connsiteX0" fmla="*/ 0 w 1011768"/>
                <a:gd name="connsiteY0" fmla="*/ 389466 h 389466"/>
                <a:gd name="connsiteX1" fmla="*/ 169334 w 1011768"/>
                <a:gd name="connsiteY1" fmla="*/ 0 h 389466"/>
                <a:gd name="connsiteX2" fmla="*/ 1011768 w 1011768"/>
                <a:gd name="connsiteY2" fmla="*/ 16933 h 389466"/>
                <a:gd name="connsiteX3" fmla="*/ 639233 w 1011768"/>
                <a:gd name="connsiteY3" fmla="*/ 211667 h 389466"/>
                <a:gd name="connsiteX4" fmla="*/ 448734 w 1011768"/>
                <a:gd name="connsiteY4" fmla="*/ 385233 h 389466"/>
                <a:gd name="connsiteX5" fmla="*/ 0 w 1011768"/>
                <a:gd name="connsiteY5" fmla="*/ 389466 h 389466"/>
                <a:gd name="connsiteX0" fmla="*/ 0 w 1011768"/>
                <a:gd name="connsiteY0" fmla="*/ 389466 h 389466"/>
                <a:gd name="connsiteX1" fmla="*/ 169334 w 1011768"/>
                <a:gd name="connsiteY1" fmla="*/ 0 h 389466"/>
                <a:gd name="connsiteX2" fmla="*/ 1011768 w 1011768"/>
                <a:gd name="connsiteY2" fmla="*/ 16933 h 389466"/>
                <a:gd name="connsiteX3" fmla="*/ 639233 w 1011768"/>
                <a:gd name="connsiteY3" fmla="*/ 211667 h 389466"/>
                <a:gd name="connsiteX4" fmla="*/ 448734 w 1011768"/>
                <a:gd name="connsiteY4" fmla="*/ 385233 h 389466"/>
                <a:gd name="connsiteX5" fmla="*/ 0 w 1011768"/>
                <a:gd name="connsiteY5" fmla="*/ 389466 h 389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768" h="389466">
                  <a:moveTo>
                    <a:pt x="0" y="389466"/>
                  </a:moveTo>
                  <a:lnTo>
                    <a:pt x="169334" y="0"/>
                  </a:lnTo>
                  <a:lnTo>
                    <a:pt x="1011768" y="16933"/>
                  </a:lnTo>
                  <a:lnTo>
                    <a:pt x="639233" y="211667"/>
                  </a:lnTo>
                  <a:cubicBezTo>
                    <a:pt x="551744" y="283633"/>
                    <a:pt x="531990" y="313267"/>
                    <a:pt x="448734" y="385233"/>
                  </a:cubicBezTo>
                  <a:lnTo>
                    <a:pt x="0" y="389466"/>
                  </a:lnTo>
                  <a:close/>
                </a:path>
              </a:pathLst>
            </a:custGeom>
            <a:grp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reeform 1"/>
          <p:cNvSpPr/>
          <p:nvPr/>
        </p:nvSpPr>
        <p:spPr>
          <a:xfrm>
            <a:off x="1955800" y="3534861"/>
            <a:ext cx="5223933" cy="1306168"/>
          </a:xfrm>
          <a:custGeom>
            <a:avLst/>
            <a:gdLst>
              <a:gd name="connsiteX0" fmla="*/ 0 w 5223933"/>
              <a:gd name="connsiteY0" fmla="*/ 1272741 h 1466455"/>
              <a:gd name="connsiteX1" fmla="*/ 364067 w 5223933"/>
              <a:gd name="connsiteY1" fmla="*/ 1442075 h 1466455"/>
              <a:gd name="connsiteX2" fmla="*/ 914400 w 5223933"/>
              <a:gd name="connsiteY2" fmla="*/ 1433608 h 1466455"/>
              <a:gd name="connsiteX3" fmla="*/ 1380067 w 5223933"/>
              <a:gd name="connsiteY3" fmla="*/ 1145741 h 1466455"/>
              <a:gd name="connsiteX4" fmla="*/ 1862667 w 5223933"/>
              <a:gd name="connsiteY4" fmla="*/ 536141 h 1466455"/>
              <a:gd name="connsiteX5" fmla="*/ 2370667 w 5223933"/>
              <a:gd name="connsiteY5" fmla="*/ 138208 h 1466455"/>
              <a:gd name="connsiteX6" fmla="*/ 2946400 w 5223933"/>
              <a:gd name="connsiteY6" fmla="*/ 2741 h 1466455"/>
              <a:gd name="connsiteX7" fmla="*/ 3547533 w 5223933"/>
              <a:gd name="connsiteY7" fmla="*/ 239808 h 1466455"/>
              <a:gd name="connsiteX8" fmla="*/ 3970867 w 5223933"/>
              <a:gd name="connsiteY8" fmla="*/ 654675 h 1466455"/>
              <a:gd name="connsiteX9" fmla="*/ 4233333 w 5223933"/>
              <a:gd name="connsiteY9" fmla="*/ 984875 h 1466455"/>
              <a:gd name="connsiteX10" fmla="*/ 4495800 w 5223933"/>
              <a:gd name="connsiteY10" fmla="*/ 1145741 h 1466455"/>
              <a:gd name="connsiteX11" fmla="*/ 4775200 w 5223933"/>
              <a:gd name="connsiteY11" fmla="*/ 1238875 h 1466455"/>
              <a:gd name="connsiteX12" fmla="*/ 5223933 w 5223933"/>
              <a:gd name="connsiteY12" fmla="*/ 1255808 h 146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23933" h="1466455">
                <a:moveTo>
                  <a:pt x="0" y="1272741"/>
                </a:moveTo>
                <a:cubicBezTo>
                  <a:pt x="105833" y="1344002"/>
                  <a:pt x="211667" y="1415264"/>
                  <a:pt x="364067" y="1442075"/>
                </a:cubicBezTo>
                <a:cubicBezTo>
                  <a:pt x="516467" y="1468886"/>
                  <a:pt x="745067" y="1482997"/>
                  <a:pt x="914400" y="1433608"/>
                </a:cubicBezTo>
                <a:cubicBezTo>
                  <a:pt x="1083733" y="1384219"/>
                  <a:pt x="1222023" y="1295319"/>
                  <a:pt x="1380067" y="1145741"/>
                </a:cubicBezTo>
                <a:cubicBezTo>
                  <a:pt x="1538112" y="996163"/>
                  <a:pt x="1697567" y="704063"/>
                  <a:pt x="1862667" y="536141"/>
                </a:cubicBezTo>
                <a:cubicBezTo>
                  <a:pt x="2027767" y="368219"/>
                  <a:pt x="2190045" y="227108"/>
                  <a:pt x="2370667" y="138208"/>
                </a:cubicBezTo>
                <a:cubicBezTo>
                  <a:pt x="2551289" y="49308"/>
                  <a:pt x="2750256" y="-14192"/>
                  <a:pt x="2946400" y="2741"/>
                </a:cubicBezTo>
                <a:cubicBezTo>
                  <a:pt x="3142544" y="19674"/>
                  <a:pt x="3376789" y="131152"/>
                  <a:pt x="3547533" y="239808"/>
                </a:cubicBezTo>
                <a:cubicBezTo>
                  <a:pt x="3718277" y="348464"/>
                  <a:pt x="3856567" y="530497"/>
                  <a:pt x="3970867" y="654675"/>
                </a:cubicBezTo>
                <a:cubicBezTo>
                  <a:pt x="4085167" y="778853"/>
                  <a:pt x="4145844" y="903031"/>
                  <a:pt x="4233333" y="984875"/>
                </a:cubicBezTo>
                <a:cubicBezTo>
                  <a:pt x="4320822" y="1066719"/>
                  <a:pt x="4405489" y="1103408"/>
                  <a:pt x="4495800" y="1145741"/>
                </a:cubicBezTo>
                <a:cubicBezTo>
                  <a:pt x="4586111" y="1188074"/>
                  <a:pt x="4653845" y="1220531"/>
                  <a:pt x="4775200" y="1238875"/>
                </a:cubicBezTo>
                <a:cubicBezTo>
                  <a:pt x="4896555" y="1257219"/>
                  <a:pt x="5223933" y="1255808"/>
                  <a:pt x="5223933" y="1255808"/>
                </a:cubicBezTo>
              </a:path>
            </a:pathLst>
          </a:cu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38867" y="3588982"/>
            <a:ext cx="5240866" cy="0"/>
          </a:xfrm>
          <a:prstGeom prst="line">
            <a:avLst/>
          </a:prstGeom>
          <a:ln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38867" y="3986915"/>
            <a:ext cx="5240866" cy="0"/>
          </a:xfrm>
          <a:prstGeom prst="line">
            <a:avLst/>
          </a:prstGeom>
          <a:ln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38867" y="1608667"/>
            <a:ext cx="0" cy="4249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955800" y="5841117"/>
            <a:ext cx="52239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1938866" y="2191097"/>
            <a:ext cx="5240867" cy="2795770"/>
          </a:xfrm>
          <a:custGeom>
            <a:avLst/>
            <a:gdLst>
              <a:gd name="connsiteX0" fmla="*/ 0 w 5240867"/>
              <a:gd name="connsiteY0" fmla="*/ 2652779 h 2795770"/>
              <a:gd name="connsiteX1" fmla="*/ 372533 w 5240867"/>
              <a:gd name="connsiteY1" fmla="*/ 2771312 h 2795770"/>
              <a:gd name="connsiteX2" fmla="*/ 736600 w 5240867"/>
              <a:gd name="connsiteY2" fmla="*/ 2788245 h 2795770"/>
              <a:gd name="connsiteX3" fmla="*/ 1049867 w 5240867"/>
              <a:gd name="connsiteY3" fmla="*/ 2678179 h 2795770"/>
              <a:gd name="connsiteX4" fmla="*/ 1176867 w 5240867"/>
              <a:gd name="connsiteY4" fmla="*/ 2551179 h 2795770"/>
              <a:gd name="connsiteX5" fmla="*/ 1380067 w 5240867"/>
              <a:gd name="connsiteY5" fmla="*/ 2009312 h 2795770"/>
              <a:gd name="connsiteX6" fmla="*/ 1879600 w 5240867"/>
              <a:gd name="connsiteY6" fmla="*/ 807045 h 2795770"/>
              <a:gd name="connsiteX7" fmla="*/ 2082800 w 5240867"/>
              <a:gd name="connsiteY7" fmla="*/ 434512 h 2795770"/>
              <a:gd name="connsiteX8" fmla="*/ 2269067 w 5240867"/>
              <a:gd name="connsiteY8" fmla="*/ 256712 h 2795770"/>
              <a:gd name="connsiteX9" fmla="*/ 2565400 w 5240867"/>
              <a:gd name="connsiteY9" fmla="*/ 53512 h 2795770"/>
              <a:gd name="connsiteX10" fmla="*/ 2726267 w 5240867"/>
              <a:gd name="connsiteY10" fmla="*/ 11179 h 2795770"/>
              <a:gd name="connsiteX11" fmla="*/ 2971800 w 5240867"/>
              <a:gd name="connsiteY11" fmla="*/ 11179 h 2795770"/>
              <a:gd name="connsiteX12" fmla="*/ 3251200 w 5240867"/>
              <a:gd name="connsiteY12" fmla="*/ 138179 h 2795770"/>
              <a:gd name="connsiteX13" fmla="*/ 3462867 w 5240867"/>
              <a:gd name="connsiteY13" fmla="*/ 307512 h 2795770"/>
              <a:gd name="connsiteX14" fmla="*/ 3632200 w 5240867"/>
              <a:gd name="connsiteY14" fmla="*/ 527645 h 2795770"/>
              <a:gd name="connsiteX15" fmla="*/ 3801533 w 5240867"/>
              <a:gd name="connsiteY15" fmla="*/ 874779 h 2795770"/>
              <a:gd name="connsiteX16" fmla="*/ 4055533 w 5240867"/>
              <a:gd name="connsiteY16" fmla="*/ 1425112 h 2795770"/>
              <a:gd name="connsiteX17" fmla="*/ 4284133 w 5240867"/>
              <a:gd name="connsiteY17" fmla="*/ 1890779 h 2795770"/>
              <a:gd name="connsiteX18" fmla="*/ 4385733 w 5240867"/>
              <a:gd name="connsiteY18" fmla="*/ 2119379 h 2795770"/>
              <a:gd name="connsiteX19" fmla="*/ 4580467 w 5240867"/>
              <a:gd name="connsiteY19" fmla="*/ 2339512 h 2795770"/>
              <a:gd name="connsiteX20" fmla="*/ 4792133 w 5240867"/>
              <a:gd name="connsiteY20" fmla="*/ 2500379 h 2795770"/>
              <a:gd name="connsiteX21" fmla="*/ 5054600 w 5240867"/>
              <a:gd name="connsiteY21" fmla="*/ 2559645 h 2795770"/>
              <a:gd name="connsiteX22" fmla="*/ 5240867 w 5240867"/>
              <a:gd name="connsiteY22" fmla="*/ 2559645 h 2795770"/>
              <a:gd name="connsiteX0" fmla="*/ 0 w 5240867"/>
              <a:gd name="connsiteY0" fmla="*/ 2652779 h 2795770"/>
              <a:gd name="connsiteX1" fmla="*/ 372533 w 5240867"/>
              <a:gd name="connsiteY1" fmla="*/ 2771312 h 2795770"/>
              <a:gd name="connsiteX2" fmla="*/ 736600 w 5240867"/>
              <a:gd name="connsiteY2" fmla="*/ 2788245 h 2795770"/>
              <a:gd name="connsiteX3" fmla="*/ 1049867 w 5240867"/>
              <a:gd name="connsiteY3" fmla="*/ 2678179 h 2795770"/>
              <a:gd name="connsiteX4" fmla="*/ 1236133 w 5240867"/>
              <a:gd name="connsiteY4" fmla="*/ 2407246 h 2795770"/>
              <a:gd name="connsiteX5" fmla="*/ 1380067 w 5240867"/>
              <a:gd name="connsiteY5" fmla="*/ 2009312 h 2795770"/>
              <a:gd name="connsiteX6" fmla="*/ 1879600 w 5240867"/>
              <a:gd name="connsiteY6" fmla="*/ 807045 h 2795770"/>
              <a:gd name="connsiteX7" fmla="*/ 2082800 w 5240867"/>
              <a:gd name="connsiteY7" fmla="*/ 434512 h 2795770"/>
              <a:gd name="connsiteX8" fmla="*/ 2269067 w 5240867"/>
              <a:gd name="connsiteY8" fmla="*/ 256712 h 2795770"/>
              <a:gd name="connsiteX9" fmla="*/ 2565400 w 5240867"/>
              <a:gd name="connsiteY9" fmla="*/ 53512 h 2795770"/>
              <a:gd name="connsiteX10" fmla="*/ 2726267 w 5240867"/>
              <a:gd name="connsiteY10" fmla="*/ 11179 h 2795770"/>
              <a:gd name="connsiteX11" fmla="*/ 2971800 w 5240867"/>
              <a:gd name="connsiteY11" fmla="*/ 11179 h 2795770"/>
              <a:gd name="connsiteX12" fmla="*/ 3251200 w 5240867"/>
              <a:gd name="connsiteY12" fmla="*/ 138179 h 2795770"/>
              <a:gd name="connsiteX13" fmla="*/ 3462867 w 5240867"/>
              <a:gd name="connsiteY13" fmla="*/ 307512 h 2795770"/>
              <a:gd name="connsiteX14" fmla="*/ 3632200 w 5240867"/>
              <a:gd name="connsiteY14" fmla="*/ 527645 h 2795770"/>
              <a:gd name="connsiteX15" fmla="*/ 3801533 w 5240867"/>
              <a:gd name="connsiteY15" fmla="*/ 874779 h 2795770"/>
              <a:gd name="connsiteX16" fmla="*/ 4055533 w 5240867"/>
              <a:gd name="connsiteY16" fmla="*/ 1425112 h 2795770"/>
              <a:gd name="connsiteX17" fmla="*/ 4284133 w 5240867"/>
              <a:gd name="connsiteY17" fmla="*/ 1890779 h 2795770"/>
              <a:gd name="connsiteX18" fmla="*/ 4385733 w 5240867"/>
              <a:gd name="connsiteY18" fmla="*/ 2119379 h 2795770"/>
              <a:gd name="connsiteX19" fmla="*/ 4580467 w 5240867"/>
              <a:gd name="connsiteY19" fmla="*/ 2339512 h 2795770"/>
              <a:gd name="connsiteX20" fmla="*/ 4792133 w 5240867"/>
              <a:gd name="connsiteY20" fmla="*/ 2500379 h 2795770"/>
              <a:gd name="connsiteX21" fmla="*/ 5054600 w 5240867"/>
              <a:gd name="connsiteY21" fmla="*/ 2559645 h 2795770"/>
              <a:gd name="connsiteX22" fmla="*/ 5240867 w 5240867"/>
              <a:gd name="connsiteY22" fmla="*/ 2559645 h 2795770"/>
              <a:gd name="connsiteX0" fmla="*/ 0 w 5240867"/>
              <a:gd name="connsiteY0" fmla="*/ 2652779 h 2795770"/>
              <a:gd name="connsiteX1" fmla="*/ 372533 w 5240867"/>
              <a:gd name="connsiteY1" fmla="*/ 2771312 h 2795770"/>
              <a:gd name="connsiteX2" fmla="*/ 736600 w 5240867"/>
              <a:gd name="connsiteY2" fmla="*/ 2788245 h 2795770"/>
              <a:gd name="connsiteX3" fmla="*/ 1049867 w 5240867"/>
              <a:gd name="connsiteY3" fmla="*/ 2678179 h 2795770"/>
              <a:gd name="connsiteX4" fmla="*/ 1236133 w 5240867"/>
              <a:gd name="connsiteY4" fmla="*/ 2407246 h 2795770"/>
              <a:gd name="connsiteX5" fmla="*/ 1380067 w 5240867"/>
              <a:gd name="connsiteY5" fmla="*/ 2009312 h 2795770"/>
              <a:gd name="connsiteX6" fmla="*/ 1879600 w 5240867"/>
              <a:gd name="connsiteY6" fmla="*/ 807045 h 2795770"/>
              <a:gd name="connsiteX7" fmla="*/ 2057400 w 5240867"/>
              <a:gd name="connsiteY7" fmla="*/ 502245 h 2795770"/>
              <a:gd name="connsiteX8" fmla="*/ 2269067 w 5240867"/>
              <a:gd name="connsiteY8" fmla="*/ 256712 h 2795770"/>
              <a:gd name="connsiteX9" fmla="*/ 2565400 w 5240867"/>
              <a:gd name="connsiteY9" fmla="*/ 53512 h 2795770"/>
              <a:gd name="connsiteX10" fmla="*/ 2726267 w 5240867"/>
              <a:gd name="connsiteY10" fmla="*/ 11179 h 2795770"/>
              <a:gd name="connsiteX11" fmla="*/ 2971800 w 5240867"/>
              <a:gd name="connsiteY11" fmla="*/ 11179 h 2795770"/>
              <a:gd name="connsiteX12" fmla="*/ 3251200 w 5240867"/>
              <a:gd name="connsiteY12" fmla="*/ 138179 h 2795770"/>
              <a:gd name="connsiteX13" fmla="*/ 3462867 w 5240867"/>
              <a:gd name="connsiteY13" fmla="*/ 307512 h 2795770"/>
              <a:gd name="connsiteX14" fmla="*/ 3632200 w 5240867"/>
              <a:gd name="connsiteY14" fmla="*/ 527645 h 2795770"/>
              <a:gd name="connsiteX15" fmla="*/ 3801533 w 5240867"/>
              <a:gd name="connsiteY15" fmla="*/ 874779 h 2795770"/>
              <a:gd name="connsiteX16" fmla="*/ 4055533 w 5240867"/>
              <a:gd name="connsiteY16" fmla="*/ 1425112 h 2795770"/>
              <a:gd name="connsiteX17" fmla="*/ 4284133 w 5240867"/>
              <a:gd name="connsiteY17" fmla="*/ 1890779 h 2795770"/>
              <a:gd name="connsiteX18" fmla="*/ 4385733 w 5240867"/>
              <a:gd name="connsiteY18" fmla="*/ 2119379 h 2795770"/>
              <a:gd name="connsiteX19" fmla="*/ 4580467 w 5240867"/>
              <a:gd name="connsiteY19" fmla="*/ 2339512 h 2795770"/>
              <a:gd name="connsiteX20" fmla="*/ 4792133 w 5240867"/>
              <a:gd name="connsiteY20" fmla="*/ 2500379 h 2795770"/>
              <a:gd name="connsiteX21" fmla="*/ 5054600 w 5240867"/>
              <a:gd name="connsiteY21" fmla="*/ 2559645 h 2795770"/>
              <a:gd name="connsiteX22" fmla="*/ 5240867 w 5240867"/>
              <a:gd name="connsiteY22" fmla="*/ 2559645 h 279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40867" h="2795770">
                <a:moveTo>
                  <a:pt x="0" y="2652779"/>
                </a:moveTo>
                <a:cubicBezTo>
                  <a:pt x="124883" y="2700756"/>
                  <a:pt x="249766" y="2748734"/>
                  <a:pt x="372533" y="2771312"/>
                </a:cubicBezTo>
                <a:cubicBezTo>
                  <a:pt x="495300" y="2793890"/>
                  <a:pt x="623711" y="2803767"/>
                  <a:pt x="736600" y="2788245"/>
                </a:cubicBezTo>
                <a:cubicBezTo>
                  <a:pt x="849489" y="2772723"/>
                  <a:pt x="966612" y="2741679"/>
                  <a:pt x="1049867" y="2678179"/>
                </a:cubicBezTo>
                <a:cubicBezTo>
                  <a:pt x="1133122" y="2614679"/>
                  <a:pt x="1181100" y="2518724"/>
                  <a:pt x="1236133" y="2407246"/>
                </a:cubicBezTo>
                <a:cubicBezTo>
                  <a:pt x="1291166" y="2295768"/>
                  <a:pt x="1272823" y="2276012"/>
                  <a:pt x="1380067" y="2009312"/>
                </a:cubicBezTo>
                <a:cubicBezTo>
                  <a:pt x="1487311" y="1742612"/>
                  <a:pt x="1766711" y="1058223"/>
                  <a:pt x="1879600" y="807045"/>
                </a:cubicBezTo>
                <a:cubicBezTo>
                  <a:pt x="1992489" y="555867"/>
                  <a:pt x="1992489" y="593967"/>
                  <a:pt x="2057400" y="502245"/>
                </a:cubicBezTo>
                <a:cubicBezTo>
                  <a:pt x="2122311" y="410523"/>
                  <a:pt x="2184400" y="331501"/>
                  <a:pt x="2269067" y="256712"/>
                </a:cubicBezTo>
                <a:cubicBezTo>
                  <a:pt x="2353734" y="181923"/>
                  <a:pt x="2489200" y="94434"/>
                  <a:pt x="2565400" y="53512"/>
                </a:cubicBezTo>
                <a:cubicBezTo>
                  <a:pt x="2641600" y="12590"/>
                  <a:pt x="2658534" y="18234"/>
                  <a:pt x="2726267" y="11179"/>
                </a:cubicBezTo>
                <a:cubicBezTo>
                  <a:pt x="2794000" y="4124"/>
                  <a:pt x="2884311" y="-9988"/>
                  <a:pt x="2971800" y="11179"/>
                </a:cubicBezTo>
                <a:cubicBezTo>
                  <a:pt x="3059289" y="32346"/>
                  <a:pt x="3169356" y="88790"/>
                  <a:pt x="3251200" y="138179"/>
                </a:cubicBezTo>
                <a:cubicBezTo>
                  <a:pt x="3333045" y="187568"/>
                  <a:pt x="3399367" y="242601"/>
                  <a:pt x="3462867" y="307512"/>
                </a:cubicBezTo>
                <a:cubicBezTo>
                  <a:pt x="3526367" y="372423"/>
                  <a:pt x="3575756" y="433101"/>
                  <a:pt x="3632200" y="527645"/>
                </a:cubicBezTo>
                <a:cubicBezTo>
                  <a:pt x="3688644" y="622189"/>
                  <a:pt x="3730978" y="725201"/>
                  <a:pt x="3801533" y="874779"/>
                </a:cubicBezTo>
                <a:cubicBezTo>
                  <a:pt x="3872088" y="1024357"/>
                  <a:pt x="3975100" y="1255779"/>
                  <a:pt x="4055533" y="1425112"/>
                </a:cubicBezTo>
                <a:cubicBezTo>
                  <a:pt x="4135966" y="1594445"/>
                  <a:pt x="4229100" y="1775068"/>
                  <a:pt x="4284133" y="1890779"/>
                </a:cubicBezTo>
                <a:cubicBezTo>
                  <a:pt x="4339166" y="2006490"/>
                  <a:pt x="4336344" y="2044590"/>
                  <a:pt x="4385733" y="2119379"/>
                </a:cubicBezTo>
                <a:cubicBezTo>
                  <a:pt x="4435122" y="2194168"/>
                  <a:pt x="4512734" y="2276012"/>
                  <a:pt x="4580467" y="2339512"/>
                </a:cubicBezTo>
                <a:cubicBezTo>
                  <a:pt x="4648200" y="2403012"/>
                  <a:pt x="4713111" y="2463690"/>
                  <a:pt x="4792133" y="2500379"/>
                </a:cubicBezTo>
                <a:cubicBezTo>
                  <a:pt x="4871155" y="2537068"/>
                  <a:pt x="4979811" y="2549767"/>
                  <a:pt x="5054600" y="2559645"/>
                </a:cubicBezTo>
                <a:cubicBezTo>
                  <a:pt x="5129389" y="2569523"/>
                  <a:pt x="5240867" y="2559645"/>
                  <a:pt x="5240867" y="2559645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89400" y="6112049"/>
            <a:ext cx="1648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Time of day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293922" y="3370849"/>
            <a:ext cx="1828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Temperature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441274" y="2096415"/>
            <a:ext cx="16190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rgbClr val="FF0000"/>
                </a:solidFill>
              </a:rPr>
              <a:t>T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e</a:t>
            </a:r>
            <a:r>
              <a:rPr lang="en-US" sz="1600" dirty="0" smtClean="0">
                <a:solidFill>
                  <a:srgbClr val="FF0000"/>
                </a:solidFill>
              </a:rPr>
              <a:t> max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(surface in sun)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34943" y="4548641"/>
            <a:ext cx="18658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T</a:t>
            </a:r>
            <a:r>
              <a:rPr lang="en-US" sz="1600" baseline="-25000" dirty="0" err="1" smtClean="0"/>
              <a:t>e</a:t>
            </a:r>
            <a:r>
              <a:rPr lang="en-US" sz="1600" dirty="0" smtClean="0"/>
              <a:t> min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(surface in shade)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082800" y="3534861"/>
            <a:ext cx="91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008000"/>
                </a:solidFill>
              </a:rPr>
              <a:t>T</a:t>
            </a:r>
            <a:r>
              <a:rPr lang="en-US" baseline="-25000" dirty="0" err="1" smtClean="0">
                <a:solidFill>
                  <a:srgbClr val="008000"/>
                </a:solidFill>
              </a:rPr>
              <a:t>preferred</a:t>
            </a:r>
            <a:endParaRPr lang="en-US" baseline="-25000" dirty="0">
              <a:solidFill>
                <a:srgbClr val="008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19362" y="280533"/>
            <a:ext cx="7097348" cy="18158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err="1" smtClean="0"/>
              <a:t>T</a:t>
            </a:r>
            <a:r>
              <a:rPr lang="en-US" sz="2800" baseline="-25000" dirty="0" err="1" smtClean="0"/>
              <a:t>e</a:t>
            </a:r>
            <a:r>
              <a:rPr lang="en-US" sz="2800" dirty="0" smtClean="0"/>
              <a:t> in </a:t>
            </a:r>
            <a:r>
              <a:rPr lang="en-US" sz="2800" dirty="0" smtClean="0">
                <a:solidFill>
                  <a:srgbClr val="FF0000"/>
                </a:solidFill>
              </a:rPr>
              <a:t>warmest</a:t>
            </a:r>
            <a:r>
              <a:rPr lang="en-US" sz="2800" dirty="0" smtClean="0"/>
              <a:t> and in </a:t>
            </a:r>
            <a:r>
              <a:rPr lang="en-US" sz="2800" dirty="0" smtClean="0">
                <a:solidFill>
                  <a:srgbClr val="0000FF"/>
                </a:solidFill>
              </a:rPr>
              <a:t>coolest</a:t>
            </a:r>
            <a:r>
              <a:rPr lang="en-US" sz="2800" dirty="0" smtClean="0"/>
              <a:t> </a:t>
            </a:r>
            <a:r>
              <a:rPr lang="en-US" sz="2800" dirty="0" err="1" smtClean="0"/>
              <a:t>microenviroments</a:t>
            </a:r>
            <a:endParaRPr lang="en-US" sz="2800" dirty="0" smtClean="0"/>
          </a:p>
          <a:p>
            <a:pPr algn="ctr"/>
            <a:r>
              <a:rPr lang="en-US" sz="2800" dirty="0" smtClean="0"/>
              <a:t>delimit the range of possible </a:t>
            </a:r>
            <a:r>
              <a:rPr lang="en-US" sz="2800" i="1" dirty="0" smtClean="0"/>
              <a:t>T</a:t>
            </a:r>
            <a:r>
              <a:rPr lang="en-US" sz="2800" baseline="-25000" dirty="0" smtClean="0"/>
              <a:t>b</a:t>
            </a:r>
          </a:p>
          <a:p>
            <a:pPr algn="ctr"/>
            <a:r>
              <a:rPr lang="en-US" sz="2800" dirty="0" smtClean="0"/>
              <a:t>also help predict when animal will be active</a:t>
            </a:r>
            <a:endParaRPr lang="en-US" sz="2800" baseline="-25000" dirty="0" smtClean="0"/>
          </a:p>
          <a:p>
            <a:pPr algn="ctr"/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4" name="Freeform 33"/>
          <p:cNvSpPr/>
          <p:nvPr/>
        </p:nvSpPr>
        <p:spPr>
          <a:xfrm>
            <a:off x="1955800" y="3993146"/>
            <a:ext cx="5245100" cy="501344"/>
          </a:xfrm>
          <a:custGeom>
            <a:avLst/>
            <a:gdLst>
              <a:gd name="connsiteX0" fmla="*/ 0 w 5245100"/>
              <a:gd name="connsiteY0" fmla="*/ 163780 h 494889"/>
              <a:gd name="connsiteX1" fmla="*/ 565150 w 5245100"/>
              <a:gd name="connsiteY1" fmla="*/ 284430 h 494889"/>
              <a:gd name="connsiteX2" fmla="*/ 1225550 w 5245100"/>
              <a:gd name="connsiteY2" fmla="*/ 417780 h 494889"/>
              <a:gd name="connsiteX3" fmla="*/ 1752600 w 5245100"/>
              <a:gd name="connsiteY3" fmla="*/ 481280 h 494889"/>
              <a:gd name="connsiteX4" fmla="*/ 2038350 w 5245100"/>
              <a:gd name="connsiteY4" fmla="*/ 481280 h 494889"/>
              <a:gd name="connsiteX5" fmla="*/ 2400300 w 5245100"/>
              <a:gd name="connsiteY5" fmla="*/ 487630 h 494889"/>
              <a:gd name="connsiteX6" fmla="*/ 2774950 w 5245100"/>
              <a:gd name="connsiteY6" fmla="*/ 366980 h 494889"/>
              <a:gd name="connsiteX7" fmla="*/ 3295650 w 5245100"/>
              <a:gd name="connsiteY7" fmla="*/ 208230 h 494889"/>
              <a:gd name="connsiteX8" fmla="*/ 3759200 w 5245100"/>
              <a:gd name="connsiteY8" fmla="*/ 74880 h 494889"/>
              <a:gd name="connsiteX9" fmla="*/ 4032250 w 5245100"/>
              <a:gd name="connsiteY9" fmla="*/ 24080 h 494889"/>
              <a:gd name="connsiteX10" fmla="*/ 4241800 w 5245100"/>
              <a:gd name="connsiteY10" fmla="*/ 5030 h 494889"/>
              <a:gd name="connsiteX11" fmla="*/ 4489450 w 5245100"/>
              <a:gd name="connsiteY11" fmla="*/ 5030 h 494889"/>
              <a:gd name="connsiteX12" fmla="*/ 4730750 w 5245100"/>
              <a:gd name="connsiteY12" fmla="*/ 62180 h 494889"/>
              <a:gd name="connsiteX13" fmla="*/ 5003800 w 5245100"/>
              <a:gd name="connsiteY13" fmla="*/ 189180 h 494889"/>
              <a:gd name="connsiteX14" fmla="*/ 5118100 w 5245100"/>
              <a:gd name="connsiteY14" fmla="*/ 265380 h 494889"/>
              <a:gd name="connsiteX15" fmla="*/ 5207000 w 5245100"/>
              <a:gd name="connsiteY15" fmla="*/ 309830 h 494889"/>
              <a:gd name="connsiteX16" fmla="*/ 5245100 w 5245100"/>
              <a:gd name="connsiteY16" fmla="*/ 328880 h 494889"/>
              <a:gd name="connsiteX17" fmla="*/ 5232400 w 5245100"/>
              <a:gd name="connsiteY17" fmla="*/ 322530 h 494889"/>
              <a:gd name="connsiteX0" fmla="*/ 0 w 5245100"/>
              <a:gd name="connsiteY0" fmla="*/ 163780 h 502787"/>
              <a:gd name="connsiteX1" fmla="*/ 565150 w 5245100"/>
              <a:gd name="connsiteY1" fmla="*/ 284430 h 502787"/>
              <a:gd name="connsiteX2" fmla="*/ 1225550 w 5245100"/>
              <a:gd name="connsiteY2" fmla="*/ 417780 h 502787"/>
              <a:gd name="connsiteX3" fmla="*/ 1752600 w 5245100"/>
              <a:gd name="connsiteY3" fmla="*/ 481280 h 502787"/>
              <a:gd name="connsiteX4" fmla="*/ 2063750 w 5245100"/>
              <a:gd name="connsiteY4" fmla="*/ 500330 h 502787"/>
              <a:gd name="connsiteX5" fmla="*/ 2400300 w 5245100"/>
              <a:gd name="connsiteY5" fmla="*/ 487630 h 502787"/>
              <a:gd name="connsiteX6" fmla="*/ 2774950 w 5245100"/>
              <a:gd name="connsiteY6" fmla="*/ 366980 h 502787"/>
              <a:gd name="connsiteX7" fmla="*/ 3295650 w 5245100"/>
              <a:gd name="connsiteY7" fmla="*/ 208230 h 502787"/>
              <a:gd name="connsiteX8" fmla="*/ 3759200 w 5245100"/>
              <a:gd name="connsiteY8" fmla="*/ 74880 h 502787"/>
              <a:gd name="connsiteX9" fmla="*/ 4032250 w 5245100"/>
              <a:gd name="connsiteY9" fmla="*/ 24080 h 502787"/>
              <a:gd name="connsiteX10" fmla="*/ 4241800 w 5245100"/>
              <a:gd name="connsiteY10" fmla="*/ 5030 h 502787"/>
              <a:gd name="connsiteX11" fmla="*/ 4489450 w 5245100"/>
              <a:gd name="connsiteY11" fmla="*/ 5030 h 502787"/>
              <a:gd name="connsiteX12" fmla="*/ 4730750 w 5245100"/>
              <a:gd name="connsiteY12" fmla="*/ 62180 h 502787"/>
              <a:gd name="connsiteX13" fmla="*/ 5003800 w 5245100"/>
              <a:gd name="connsiteY13" fmla="*/ 189180 h 502787"/>
              <a:gd name="connsiteX14" fmla="*/ 5118100 w 5245100"/>
              <a:gd name="connsiteY14" fmla="*/ 265380 h 502787"/>
              <a:gd name="connsiteX15" fmla="*/ 5207000 w 5245100"/>
              <a:gd name="connsiteY15" fmla="*/ 309830 h 502787"/>
              <a:gd name="connsiteX16" fmla="*/ 5245100 w 5245100"/>
              <a:gd name="connsiteY16" fmla="*/ 328880 h 502787"/>
              <a:gd name="connsiteX17" fmla="*/ 5232400 w 5245100"/>
              <a:gd name="connsiteY17" fmla="*/ 322530 h 502787"/>
              <a:gd name="connsiteX0" fmla="*/ 0 w 5245100"/>
              <a:gd name="connsiteY0" fmla="*/ 163780 h 501344"/>
              <a:gd name="connsiteX1" fmla="*/ 565150 w 5245100"/>
              <a:gd name="connsiteY1" fmla="*/ 284430 h 501344"/>
              <a:gd name="connsiteX2" fmla="*/ 1225550 w 5245100"/>
              <a:gd name="connsiteY2" fmla="*/ 417780 h 501344"/>
              <a:gd name="connsiteX3" fmla="*/ 1752600 w 5245100"/>
              <a:gd name="connsiteY3" fmla="*/ 481280 h 501344"/>
              <a:gd name="connsiteX4" fmla="*/ 2063750 w 5245100"/>
              <a:gd name="connsiteY4" fmla="*/ 500330 h 501344"/>
              <a:gd name="connsiteX5" fmla="*/ 2482850 w 5245100"/>
              <a:gd name="connsiteY5" fmla="*/ 455880 h 501344"/>
              <a:gd name="connsiteX6" fmla="*/ 2774950 w 5245100"/>
              <a:gd name="connsiteY6" fmla="*/ 366980 h 501344"/>
              <a:gd name="connsiteX7" fmla="*/ 3295650 w 5245100"/>
              <a:gd name="connsiteY7" fmla="*/ 208230 h 501344"/>
              <a:gd name="connsiteX8" fmla="*/ 3759200 w 5245100"/>
              <a:gd name="connsiteY8" fmla="*/ 74880 h 501344"/>
              <a:gd name="connsiteX9" fmla="*/ 4032250 w 5245100"/>
              <a:gd name="connsiteY9" fmla="*/ 24080 h 501344"/>
              <a:gd name="connsiteX10" fmla="*/ 4241800 w 5245100"/>
              <a:gd name="connsiteY10" fmla="*/ 5030 h 501344"/>
              <a:gd name="connsiteX11" fmla="*/ 4489450 w 5245100"/>
              <a:gd name="connsiteY11" fmla="*/ 5030 h 501344"/>
              <a:gd name="connsiteX12" fmla="*/ 4730750 w 5245100"/>
              <a:gd name="connsiteY12" fmla="*/ 62180 h 501344"/>
              <a:gd name="connsiteX13" fmla="*/ 5003800 w 5245100"/>
              <a:gd name="connsiteY13" fmla="*/ 189180 h 501344"/>
              <a:gd name="connsiteX14" fmla="*/ 5118100 w 5245100"/>
              <a:gd name="connsiteY14" fmla="*/ 265380 h 501344"/>
              <a:gd name="connsiteX15" fmla="*/ 5207000 w 5245100"/>
              <a:gd name="connsiteY15" fmla="*/ 309830 h 501344"/>
              <a:gd name="connsiteX16" fmla="*/ 5245100 w 5245100"/>
              <a:gd name="connsiteY16" fmla="*/ 328880 h 501344"/>
              <a:gd name="connsiteX17" fmla="*/ 5232400 w 5245100"/>
              <a:gd name="connsiteY17" fmla="*/ 322530 h 50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45100" h="501344">
                <a:moveTo>
                  <a:pt x="0" y="163780"/>
                </a:moveTo>
                <a:lnTo>
                  <a:pt x="565150" y="284430"/>
                </a:lnTo>
                <a:cubicBezTo>
                  <a:pt x="769408" y="326763"/>
                  <a:pt x="1027642" y="384972"/>
                  <a:pt x="1225550" y="417780"/>
                </a:cubicBezTo>
                <a:cubicBezTo>
                  <a:pt x="1423458" y="450588"/>
                  <a:pt x="1612900" y="467522"/>
                  <a:pt x="1752600" y="481280"/>
                </a:cubicBezTo>
                <a:cubicBezTo>
                  <a:pt x="1892300" y="495038"/>
                  <a:pt x="1942042" y="504563"/>
                  <a:pt x="2063750" y="500330"/>
                </a:cubicBezTo>
                <a:cubicBezTo>
                  <a:pt x="2185458" y="496097"/>
                  <a:pt x="2364317" y="478105"/>
                  <a:pt x="2482850" y="455880"/>
                </a:cubicBezTo>
                <a:cubicBezTo>
                  <a:pt x="2601383" y="433655"/>
                  <a:pt x="2639483" y="408255"/>
                  <a:pt x="2774950" y="366980"/>
                </a:cubicBezTo>
                <a:lnTo>
                  <a:pt x="3295650" y="208230"/>
                </a:lnTo>
                <a:cubicBezTo>
                  <a:pt x="3459692" y="159547"/>
                  <a:pt x="3636433" y="105572"/>
                  <a:pt x="3759200" y="74880"/>
                </a:cubicBezTo>
                <a:cubicBezTo>
                  <a:pt x="3881967" y="44188"/>
                  <a:pt x="3951817" y="35722"/>
                  <a:pt x="4032250" y="24080"/>
                </a:cubicBezTo>
                <a:cubicBezTo>
                  <a:pt x="4112683" y="12438"/>
                  <a:pt x="4165600" y="8205"/>
                  <a:pt x="4241800" y="5030"/>
                </a:cubicBezTo>
                <a:cubicBezTo>
                  <a:pt x="4318000" y="1855"/>
                  <a:pt x="4407958" y="-4495"/>
                  <a:pt x="4489450" y="5030"/>
                </a:cubicBezTo>
                <a:cubicBezTo>
                  <a:pt x="4570942" y="14555"/>
                  <a:pt x="4645025" y="31488"/>
                  <a:pt x="4730750" y="62180"/>
                </a:cubicBezTo>
                <a:cubicBezTo>
                  <a:pt x="4816475" y="92872"/>
                  <a:pt x="4939242" y="155313"/>
                  <a:pt x="5003800" y="189180"/>
                </a:cubicBezTo>
                <a:cubicBezTo>
                  <a:pt x="5068358" y="223047"/>
                  <a:pt x="5084233" y="245272"/>
                  <a:pt x="5118100" y="265380"/>
                </a:cubicBezTo>
                <a:cubicBezTo>
                  <a:pt x="5151967" y="285488"/>
                  <a:pt x="5207000" y="309830"/>
                  <a:pt x="5207000" y="309830"/>
                </a:cubicBezTo>
                <a:lnTo>
                  <a:pt x="5245100" y="328880"/>
                </a:lnTo>
                <a:lnTo>
                  <a:pt x="5232400" y="322530"/>
                </a:lnTo>
              </a:path>
            </a:pathLst>
          </a:custGeom>
          <a:ln>
            <a:solidFill>
              <a:srgbClr val="9966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207676" y="4185295"/>
            <a:ext cx="699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rgbClr val="996633"/>
                </a:solidFill>
              </a:rPr>
              <a:t>T</a:t>
            </a:r>
            <a:r>
              <a:rPr lang="en-US" sz="1600" baseline="-25000" dirty="0" err="1" smtClean="0">
                <a:solidFill>
                  <a:srgbClr val="996633"/>
                </a:solidFill>
              </a:rPr>
              <a:t>e</a:t>
            </a:r>
            <a:r>
              <a:rPr lang="en-US" sz="1600" dirty="0" smtClean="0">
                <a:solidFill>
                  <a:srgbClr val="996633"/>
                </a:solidFill>
              </a:rPr>
              <a:t> soil</a:t>
            </a:r>
            <a:endParaRPr lang="en-US" sz="1600" dirty="0">
              <a:solidFill>
                <a:srgbClr val="996633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261249" y="5371765"/>
            <a:ext cx="1057138" cy="375347"/>
            <a:chOff x="4261249" y="5371765"/>
            <a:chExt cx="1057138" cy="375347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4557957" y="5371765"/>
              <a:ext cx="565321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olid"/>
              <a:headEnd type="stealth"/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261249" y="5377780"/>
              <a:ext cx="10571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hr</a:t>
              </a:r>
              <a:r>
                <a:rPr lang="en-US" i="1" baseline="-25000" dirty="0" err="1" smtClean="0"/>
                <a:t>restriction</a:t>
              </a:r>
              <a:endParaRPr lang="en-US" i="1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617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3232" y="530358"/>
            <a:ext cx="3558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Other Important Issues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6999" y="1714436"/>
            <a:ext cx="462415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How many models ?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Where should they be placed</a:t>
            </a:r>
            <a:r>
              <a:rPr lang="en-US" sz="2800" dirty="0" smtClean="0"/>
              <a:t>?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How often to record </a:t>
            </a:r>
            <a:r>
              <a:rPr lang="en-US" sz="2800" i="1" dirty="0" err="1" smtClean="0"/>
              <a:t>T</a:t>
            </a:r>
            <a:r>
              <a:rPr lang="en-US" sz="2800" dirty="0" err="1" smtClean="0"/>
              <a:t>e</a:t>
            </a:r>
            <a:r>
              <a:rPr lang="en-US" sz="2800" baseline="-25000" dirty="0" smtClean="0"/>
              <a:t> ?</a:t>
            </a:r>
            <a:endParaRPr lang="en-US" sz="2800" baseline="-25000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030586" y="2019068"/>
            <a:ext cx="2718895" cy="3133048"/>
            <a:chOff x="3168" y="1392"/>
            <a:chExt cx="2363" cy="2103"/>
          </a:xfrm>
        </p:grpSpPr>
        <p:pic>
          <p:nvPicPr>
            <p:cNvPr id="5" name="Picture 4" descr="coppermodel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68" y="1392"/>
              <a:ext cx="2363" cy="1661"/>
            </a:xfrm>
            <a:prstGeom prst="rect">
              <a:avLst/>
            </a:prstGeom>
            <a:noFill/>
          </p:spPr>
        </p:pic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3600" y="3264"/>
              <a:ext cx="145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i="1"/>
                <a:t>courtesy Paul Hertz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5631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0330" y="530358"/>
            <a:ext cx="4624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Where should they be placed?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009" y="1549199"/>
            <a:ext cx="7904728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Depends on the goal of the study</a:t>
            </a:r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	In all microhabitats, if want a habitat ‘map’</a:t>
            </a:r>
          </a:p>
          <a:p>
            <a:endParaRPr lang="en-US" sz="2800" dirty="0"/>
          </a:p>
          <a:p>
            <a:r>
              <a:rPr lang="en-US" sz="2800" dirty="0" smtClean="0"/>
              <a:t>	In all microhabitats used by the organism, 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if want organism-specific map</a:t>
            </a:r>
          </a:p>
          <a:p>
            <a:endParaRPr lang="en-US" sz="2800" dirty="0"/>
          </a:p>
          <a:p>
            <a:r>
              <a:rPr lang="en-US" sz="2800" dirty="0"/>
              <a:t>	</a:t>
            </a:r>
            <a:r>
              <a:rPr lang="en-US" sz="2800" dirty="0" smtClean="0"/>
              <a:t>In most extreme microhabitats, if want to bracket 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max &amp; min </a:t>
            </a:r>
            <a:r>
              <a:rPr lang="en-US" sz="2800" i="1" dirty="0" err="1" smtClean="0"/>
              <a:t>T</a:t>
            </a:r>
            <a:r>
              <a:rPr lang="en-US" sz="2800" baseline="-25000" dirty="0" err="1" smtClean="0"/>
              <a:t>e</a:t>
            </a:r>
            <a:endParaRPr lang="en-US" sz="2800" baseline="-25000" dirty="0" smtClean="0"/>
          </a:p>
          <a:p>
            <a:endParaRPr lang="en-US" sz="2800" dirty="0"/>
          </a:p>
          <a:p>
            <a:r>
              <a:rPr lang="en-US" sz="2800" dirty="0" smtClean="0"/>
              <a:t>	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52277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9369" y="530358"/>
            <a:ext cx="6006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How many models should be deployed?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009" y="1939988"/>
            <a:ext cx="847695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Depends on the goal of the study</a:t>
            </a:r>
          </a:p>
          <a:p>
            <a:endParaRPr lang="en-US" sz="2800" dirty="0" smtClean="0"/>
          </a:p>
          <a:p>
            <a:r>
              <a:rPr lang="en-US" sz="2800" dirty="0" smtClean="0"/>
              <a:t>		at least 2 models,  if want to bracket max &amp; min </a:t>
            </a:r>
            <a:r>
              <a:rPr lang="en-US" sz="2800" i="1" dirty="0" err="1" smtClean="0"/>
              <a:t>T</a:t>
            </a:r>
            <a:r>
              <a:rPr lang="en-US" sz="2800" baseline="-25000" dirty="0" err="1" smtClean="0"/>
              <a:t>e</a:t>
            </a:r>
            <a:endParaRPr lang="en-US" sz="2800" baseline="-25000" dirty="0" smtClean="0"/>
          </a:p>
          <a:p>
            <a:endParaRPr lang="en-US" sz="2800" dirty="0"/>
          </a:p>
          <a:p>
            <a:r>
              <a:rPr lang="en-US" sz="2800" dirty="0" smtClean="0"/>
              <a:t>	      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 	more if one wants to map the habitat</a:t>
            </a:r>
          </a:p>
          <a:p>
            <a:endParaRPr lang="en-US" sz="2800" dirty="0"/>
          </a:p>
          <a:p>
            <a:r>
              <a:rPr lang="en-US" sz="2800" dirty="0" smtClean="0"/>
              <a:t>		depends on the </a:t>
            </a:r>
            <a:r>
              <a:rPr lang="en-US" sz="2800" i="1" dirty="0" smtClean="0"/>
              <a:t>thermal complexity </a:t>
            </a:r>
            <a:r>
              <a:rPr lang="en-US" sz="2800" dirty="0" smtClean="0"/>
              <a:t>of habitat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23564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88100" y="6197600"/>
            <a:ext cx="206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Huey, Am Nat 1991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996266" y="3473645"/>
            <a:ext cx="1892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thermoregulatory</a:t>
            </a:r>
          </a:p>
          <a:p>
            <a:pPr algn="ctr"/>
            <a:r>
              <a:rPr lang="en-US" dirty="0" smtClean="0"/>
              <a:t>behavior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181100"/>
            <a:ext cx="9144000" cy="4486542"/>
            <a:chOff x="0" y="1181100"/>
            <a:chExt cx="9144000" cy="4486542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1181100"/>
              <a:ext cx="9144000" cy="4486542"/>
              <a:chOff x="0" y="1181100"/>
              <a:chExt cx="9144000" cy="448654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181100"/>
                <a:ext cx="9144000" cy="4486542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921000" y="3523734"/>
                <a:ext cx="58420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 smtClean="0"/>
                  <a:t>T</a:t>
                </a:r>
                <a:r>
                  <a:rPr lang="en-US" sz="2800" baseline="-25000" dirty="0" smtClean="0"/>
                  <a:t>b</a:t>
                </a:r>
                <a:endParaRPr lang="en-US" sz="2800" baseline="-25000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 rot="16200000">
              <a:off x="924465" y="3363984"/>
              <a:ext cx="202565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>
                  <a:solidFill>
                    <a:schemeClr val="bg1">
                      <a:lumMod val="50000"/>
                    </a:schemeClr>
                  </a:solidFill>
                </a:rPr>
                <a:t>thermoregulation</a:t>
              </a:r>
            </a:p>
            <a:p>
              <a:pPr algn="ctr"/>
              <a:r>
                <a:rPr lang="en-US" sz="2000" i="1" dirty="0" smtClean="0">
                  <a:solidFill>
                    <a:schemeClr val="bg1">
                      <a:lumMod val="50000"/>
                    </a:schemeClr>
                  </a:solidFill>
                </a:rPr>
                <a:t>morphology</a:t>
              </a:r>
              <a:endParaRPr lang="en-US" sz="20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3" name="Oval 12"/>
          <p:cNvSpPr/>
          <p:nvPr/>
        </p:nvSpPr>
        <p:spPr>
          <a:xfrm>
            <a:off x="2265778" y="3743006"/>
            <a:ext cx="185249" cy="2339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35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3420533" y="3584751"/>
            <a:ext cx="2724151" cy="389466"/>
            <a:chOff x="3420533" y="3584751"/>
            <a:chExt cx="2724151" cy="389466"/>
          </a:xfrm>
          <a:solidFill>
            <a:srgbClr val="008000"/>
          </a:solidFill>
        </p:grpSpPr>
        <p:sp>
          <p:nvSpPr>
            <p:cNvPr id="30" name="Freeform 29"/>
            <p:cNvSpPr/>
            <p:nvPr/>
          </p:nvSpPr>
          <p:spPr>
            <a:xfrm>
              <a:off x="5168900" y="3588982"/>
              <a:ext cx="975784" cy="381000"/>
            </a:xfrm>
            <a:custGeom>
              <a:avLst/>
              <a:gdLst>
                <a:gd name="connsiteX0" fmla="*/ 0 w 668866"/>
                <a:gd name="connsiteY0" fmla="*/ 0 h 368300"/>
                <a:gd name="connsiteX1" fmla="*/ 482600 w 668866"/>
                <a:gd name="connsiteY1" fmla="*/ 0 h 368300"/>
                <a:gd name="connsiteX2" fmla="*/ 630766 w 668866"/>
                <a:gd name="connsiteY2" fmla="*/ 300567 h 368300"/>
                <a:gd name="connsiteX3" fmla="*/ 668866 w 668866"/>
                <a:gd name="connsiteY3" fmla="*/ 368300 h 368300"/>
                <a:gd name="connsiteX4" fmla="*/ 389466 w 668866"/>
                <a:gd name="connsiteY4" fmla="*/ 368300 h 368300"/>
                <a:gd name="connsiteX5" fmla="*/ 283633 w 668866"/>
                <a:gd name="connsiteY5" fmla="*/ 237067 h 368300"/>
                <a:gd name="connsiteX6" fmla="*/ 143933 w 668866"/>
                <a:gd name="connsiteY6" fmla="*/ 114300 h 368300"/>
                <a:gd name="connsiteX7" fmla="*/ 0 w 668866"/>
                <a:gd name="connsiteY7" fmla="*/ 0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621356 w 1006589"/>
                <a:gd name="connsiteY5" fmla="*/ 237067 h 368300"/>
                <a:gd name="connsiteX6" fmla="*/ 481656 w 1006589"/>
                <a:gd name="connsiteY6" fmla="*/ 114300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621356 w 1006589"/>
                <a:gd name="connsiteY5" fmla="*/ 237067 h 368300"/>
                <a:gd name="connsiteX6" fmla="*/ 411480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621356 w 1006589"/>
                <a:gd name="connsiteY5" fmla="*/ 237067 h 368300"/>
                <a:gd name="connsiteX6" fmla="*/ 411480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621356 w 1006589"/>
                <a:gd name="connsiteY5" fmla="*/ 237067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586269 w 1006589"/>
                <a:gd name="connsiteY5" fmla="*/ 281586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586269 w 1006589"/>
                <a:gd name="connsiteY5" fmla="*/ 281586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581883 w 1006589"/>
                <a:gd name="connsiteY5" fmla="*/ 289680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581883 w 1006589"/>
                <a:gd name="connsiteY5" fmla="*/ 289680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652627 w 1006589"/>
                <a:gd name="connsiteY4" fmla="*/ 364252 h 368300"/>
                <a:gd name="connsiteX5" fmla="*/ 581883 w 1006589"/>
                <a:gd name="connsiteY5" fmla="*/ 289680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10976"/>
                <a:gd name="connsiteY0" fmla="*/ 12142 h 364252"/>
                <a:gd name="connsiteX1" fmla="*/ 820323 w 1010976"/>
                <a:gd name="connsiteY1" fmla="*/ 0 h 364252"/>
                <a:gd name="connsiteX2" fmla="*/ 968489 w 1010976"/>
                <a:gd name="connsiteY2" fmla="*/ 300567 h 364252"/>
                <a:gd name="connsiteX3" fmla="*/ 1010976 w 1010976"/>
                <a:gd name="connsiteY3" fmla="*/ 356158 h 364252"/>
                <a:gd name="connsiteX4" fmla="*/ 652627 w 1010976"/>
                <a:gd name="connsiteY4" fmla="*/ 364252 h 364252"/>
                <a:gd name="connsiteX5" fmla="*/ 581883 w 1010976"/>
                <a:gd name="connsiteY5" fmla="*/ 289680 h 364252"/>
                <a:gd name="connsiteX6" fmla="*/ 393936 w 1010976"/>
                <a:gd name="connsiteY6" fmla="*/ 150725 h 364252"/>
                <a:gd name="connsiteX7" fmla="*/ 0 w 1010976"/>
                <a:gd name="connsiteY7" fmla="*/ 12142 h 36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0976" h="364252">
                  <a:moveTo>
                    <a:pt x="0" y="12142"/>
                  </a:moveTo>
                  <a:lnTo>
                    <a:pt x="820323" y="0"/>
                  </a:lnTo>
                  <a:lnTo>
                    <a:pt x="968489" y="300567"/>
                  </a:lnTo>
                  <a:lnTo>
                    <a:pt x="1010976" y="356158"/>
                  </a:lnTo>
                  <a:lnTo>
                    <a:pt x="652627" y="364252"/>
                  </a:lnTo>
                  <a:cubicBezTo>
                    <a:pt x="605654" y="335347"/>
                    <a:pt x="628856" y="355010"/>
                    <a:pt x="581883" y="289680"/>
                  </a:cubicBezTo>
                  <a:cubicBezTo>
                    <a:pt x="516310" y="244710"/>
                    <a:pt x="446351" y="207836"/>
                    <a:pt x="393936" y="150725"/>
                  </a:cubicBezTo>
                  <a:lnTo>
                    <a:pt x="0" y="12142"/>
                  </a:lnTo>
                  <a:close/>
                </a:path>
              </a:pathLst>
            </a:custGeom>
            <a:grp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420533" y="3584751"/>
              <a:ext cx="1011768" cy="389466"/>
            </a:xfrm>
            <a:custGeom>
              <a:avLst/>
              <a:gdLst>
                <a:gd name="connsiteX0" fmla="*/ 0 w 778934"/>
                <a:gd name="connsiteY0" fmla="*/ 397933 h 397933"/>
                <a:gd name="connsiteX1" fmla="*/ 169334 w 778934"/>
                <a:gd name="connsiteY1" fmla="*/ 8467 h 397933"/>
                <a:gd name="connsiteX2" fmla="*/ 778934 w 778934"/>
                <a:gd name="connsiteY2" fmla="*/ 0 h 397933"/>
                <a:gd name="connsiteX3" fmla="*/ 457200 w 778934"/>
                <a:gd name="connsiteY3" fmla="*/ 254000 h 397933"/>
                <a:gd name="connsiteX4" fmla="*/ 338667 w 778934"/>
                <a:gd name="connsiteY4" fmla="*/ 397933 h 397933"/>
                <a:gd name="connsiteX5" fmla="*/ 0 w 778934"/>
                <a:gd name="connsiteY5" fmla="*/ 397933 h 397933"/>
                <a:gd name="connsiteX0" fmla="*/ 0 w 1011768"/>
                <a:gd name="connsiteY0" fmla="*/ 389466 h 389466"/>
                <a:gd name="connsiteX1" fmla="*/ 169334 w 1011768"/>
                <a:gd name="connsiteY1" fmla="*/ 0 h 389466"/>
                <a:gd name="connsiteX2" fmla="*/ 1011768 w 1011768"/>
                <a:gd name="connsiteY2" fmla="*/ 16933 h 389466"/>
                <a:gd name="connsiteX3" fmla="*/ 457200 w 1011768"/>
                <a:gd name="connsiteY3" fmla="*/ 245533 h 389466"/>
                <a:gd name="connsiteX4" fmla="*/ 338667 w 1011768"/>
                <a:gd name="connsiteY4" fmla="*/ 389466 h 389466"/>
                <a:gd name="connsiteX5" fmla="*/ 0 w 1011768"/>
                <a:gd name="connsiteY5" fmla="*/ 389466 h 389466"/>
                <a:gd name="connsiteX0" fmla="*/ 0 w 1011768"/>
                <a:gd name="connsiteY0" fmla="*/ 389466 h 389466"/>
                <a:gd name="connsiteX1" fmla="*/ 169334 w 1011768"/>
                <a:gd name="connsiteY1" fmla="*/ 0 h 389466"/>
                <a:gd name="connsiteX2" fmla="*/ 1011768 w 1011768"/>
                <a:gd name="connsiteY2" fmla="*/ 16933 h 389466"/>
                <a:gd name="connsiteX3" fmla="*/ 639233 w 1011768"/>
                <a:gd name="connsiteY3" fmla="*/ 211667 h 389466"/>
                <a:gd name="connsiteX4" fmla="*/ 338667 w 1011768"/>
                <a:gd name="connsiteY4" fmla="*/ 389466 h 389466"/>
                <a:gd name="connsiteX5" fmla="*/ 0 w 1011768"/>
                <a:gd name="connsiteY5" fmla="*/ 389466 h 389466"/>
                <a:gd name="connsiteX0" fmla="*/ 0 w 1011768"/>
                <a:gd name="connsiteY0" fmla="*/ 389466 h 389466"/>
                <a:gd name="connsiteX1" fmla="*/ 169334 w 1011768"/>
                <a:gd name="connsiteY1" fmla="*/ 0 h 389466"/>
                <a:gd name="connsiteX2" fmla="*/ 1011768 w 1011768"/>
                <a:gd name="connsiteY2" fmla="*/ 16933 h 389466"/>
                <a:gd name="connsiteX3" fmla="*/ 639233 w 1011768"/>
                <a:gd name="connsiteY3" fmla="*/ 211667 h 389466"/>
                <a:gd name="connsiteX4" fmla="*/ 338667 w 1011768"/>
                <a:gd name="connsiteY4" fmla="*/ 389466 h 389466"/>
                <a:gd name="connsiteX5" fmla="*/ 0 w 1011768"/>
                <a:gd name="connsiteY5" fmla="*/ 389466 h 389466"/>
                <a:gd name="connsiteX0" fmla="*/ 0 w 1011768"/>
                <a:gd name="connsiteY0" fmla="*/ 389466 h 389466"/>
                <a:gd name="connsiteX1" fmla="*/ 169334 w 1011768"/>
                <a:gd name="connsiteY1" fmla="*/ 0 h 389466"/>
                <a:gd name="connsiteX2" fmla="*/ 1011768 w 1011768"/>
                <a:gd name="connsiteY2" fmla="*/ 16933 h 389466"/>
                <a:gd name="connsiteX3" fmla="*/ 639233 w 1011768"/>
                <a:gd name="connsiteY3" fmla="*/ 211667 h 389466"/>
                <a:gd name="connsiteX4" fmla="*/ 448734 w 1011768"/>
                <a:gd name="connsiteY4" fmla="*/ 385233 h 389466"/>
                <a:gd name="connsiteX5" fmla="*/ 0 w 1011768"/>
                <a:gd name="connsiteY5" fmla="*/ 389466 h 389466"/>
                <a:gd name="connsiteX0" fmla="*/ 0 w 1011768"/>
                <a:gd name="connsiteY0" fmla="*/ 389466 h 389466"/>
                <a:gd name="connsiteX1" fmla="*/ 169334 w 1011768"/>
                <a:gd name="connsiteY1" fmla="*/ 0 h 389466"/>
                <a:gd name="connsiteX2" fmla="*/ 1011768 w 1011768"/>
                <a:gd name="connsiteY2" fmla="*/ 16933 h 389466"/>
                <a:gd name="connsiteX3" fmla="*/ 639233 w 1011768"/>
                <a:gd name="connsiteY3" fmla="*/ 211667 h 389466"/>
                <a:gd name="connsiteX4" fmla="*/ 448734 w 1011768"/>
                <a:gd name="connsiteY4" fmla="*/ 385233 h 389466"/>
                <a:gd name="connsiteX5" fmla="*/ 0 w 1011768"/>
                <a:gd name="connsiteY5" fmla="*/ 389466 h 389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768" h="389466">
                  <a:moveTo>
                    <a:pt x="0" y="389466"/>
                  </a:moveTo>
                  <a:lnTo>
                    <a:pt x="169334" y="0"/>
                  </a:lnTo>
                  <a:lnTo>
                    <a:pt x="1011768" y="16933"/>
                  </a:lnTo>
                  <a:lnTo>
                    <a:pt x="639233" y="211667"/>
                  </a:lnTo>
                  <a:cubicBezTo>
                    <a:pt x="551744" y="283633"/>
                    <a:pt x="531990" y="313267"/>
                    <a:pt x="448734" y="385233"/>
                  </a:cubicBezTo>
                  <a:lnTo>
                    <a:pt x="0" y="389466"/>
                  </a:lnTo>
                  <a:close/>
                </a:path>
              </a:pathLst>
            </a:custGeom>
            <a:grp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reeform 1"/>
          <p:cNvSpPr/>
          <p:nvPr/>
        </p:nvSpPr>
        <p:spPr>
          <a:xfrm>
            <a:off x="1955800" y="3534861"/>
            <a:ext cx="5223933" cy="1306168"/>
          </a:xfrm>
          <a:custGeom>
            <a:avLst/>
            <a:gdLst>
              <a:gd name="connsiteX0" fmla="*/ 0 w 5223933"/>
              <a:gd name="connsiteY0" fmla="*/ 1272741 h 1466455"/>
              <a:gd name="connsiteX1" fmla="*/ 364067 w 5223933"/>
              <a:gd name="connsiteY1" fmla="*/ 1442075 h 1466455"/>
              <a:gd name="connsiteX2" fmla="*/ 914400 w 5223933"/>
              <a:gd name="connsiteY2" fmla="*/ 1433608 h 1466455"/>
              <a:gd name="connsiteX3" fmla="*/ 1380067 w 5223933"/>
              <a:gd name="connsiteY3" fmla="*/ 1145741 h 1466455"/>
              <a:gd name="connsiteX4" fmla="*/ 1862667 w 5223933"/>
              <a:gd name="connsiteY4" fmla="*/ 536141 h 1466455"/>
              <a:gd name="connsiteX5" fmla="*/ 2370667 w 5223933"/>
              <a:gd name="connsiteY5" fmla="*/ 138208 h 1466455"/>
              <a:gd name="connsiteX6" fmla="*/ 2946400 w 5223933"/>
              <a:gd name="connsiteY6" fmla="*/ 2741 h 1466455"/>
              <a:gd name="connsiteX7" fmla="*/ 3547533 w 5223933"/>
              <a:gd name="connsiteY7" fmla="*/ 239808 h 1466455"/>
              <a:gd name="connsiteX8" fmla="*/ 3970867 w 5223933"/>
              <a:gd name="connsiteY8" fmla="*/ 654675 h 1466455"/>
              <a:gd name="connsiteX9" fmla="*/ 4233333 w 5223933"/>
              <a:gd name="connsiteY9" fmla="*/ 984875 h 1466455"/>
              <a:gd name="connsiteX10" fmla="*/ 4495800 w 5223933"/>
              <a:gd name="connsiteY10" fmla="*/ 1145741 h 1466455"/>
              <a:gd name="connsiteX11" fmla="*/ 4775200 w 5223933"/>
              <a:gd name="connsiteY11" fmla="*/ 1238875 h 1466455"/>
              <a:gd name="connsiteX12" fmla="*/ 5223933 w 5223933"/>
              <a:gd name="connsiteY12" fmla="*/ 1255808 h 146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23933" h="1466455">
                <a:moveTo>
                  <a:pt x="0" y="1272741"/>
                </a:moveTo>
                <a:cubicBezTo>
                  <a:pt x="105833" y="1344002"/>
                  <a:pt x="211667" y="1415264"/>
                  <a:pt x="364067" y="1442075"/>
                </a:cubicBezTo>
                <a:cubicBezTo>
                  <a:pt x="516467" y="1468886"/>
                  <a:pt x="745067" y="1482997"/>
                  <a:pt x="914400" y="1433608"/>
                </a:cubicBezTo>
                <a:cubicBezTo>
                  <a:pt x="1083733" y="1384219"/>
                  <a:pt x="1222023" y="1295319"/>
                  <a:pt x="1380067" y="1145741"/>
                </a:cubicBezTo>
                <a:cubicBezTo>
                  <a:pt x="1538112" y="996163"/>
                  <a:pt x="1697567" y="704063"/>
                  <a:pt x="1862667" y="536141"/>
                </a:cubicBezTo>
                <a:cubicBezTo>
                  <a:pt x="2027767" y="368219"/>
                  <a:pt x="2190045" y="227108"/>
                  <a:pt x="2370667" y="138208"/>
                </a:cubicBezTo>
                <a:cubicBezTo>
                  <a:pt x="2551289" y="49308"/>
                  <a:pt x="2750256" y="-14192"/>
                  <a:pt x="2946400" y="2741"/>
                </a:cubicBezTo>
                <a:cubicBezTo>
                  <a:pt x="3142544" y="19674"/>
                  <a:pt x="3376789" y="131152"/>
                  <a:pt x="3547533" y="239808"/>
                </a:cubicBezTo>
                <a:cubicBezTo>
                  <a:pt x="3718277" y="348464"/>
                  <a:pt x="3856567" y="530497"/>
                  <a:pt x="3970867" y="654675"/>
                </a:cubicBezTo>
                <a:cubicBezTo>
                  <a:pt x="4085167" y="778853"/>
                  <a:pt x="4145844" y="903031"/>
                  <a:pt x="4233333" y="984875"/>
                </a:cubicBezTo>
                <a:cubicBezTo>
                  <a:pt x="4320822" y="1066719"/>
                  <a:pt x="4405489" y="1103408"/>
                  <a:pt x="4495800" y="1145741"/>
                </a:cubicBezTo>
                <a:cubicBezTo>
                  <a:pt x="4586111" y="1188074"/>
                  <a:pt x="4653845" y="1220531"/>
                  <a:pt x="4775200" y="1238875"/>
                </a:cubicBezTo>
                <a:cubicBezTo>
                  <a:pt x="4896555" y="1257219"/>
                  <a:pt x="5223933" y="1255808"/>
                  <a:pt x="5223933" y="1255808"/>
                </a:cubicBezTo>
              </a:path>
            </a:pathLst>
          </a:cu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38867" y="3588982"/>
            <a:ext cx="5240866" cy="0"/>
          </a:xfrm>
          <a:prstGeom prst="line">
            <a:avLst/>
          </a:prstGeom>
          <a:ln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38867" y="3986915"/>
            <a:ext cx="5240866" cy="0"/>
          </a:xfrm>
          <a:prstGeom prst="line">
            <a:avLst/>
          </a:prstGeom>
          <a:ln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38867" y="1608667"/>
            <a:ext cx="0" cy="4249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955800" y="5841117"/>
            <a:ext cx="52239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1938866" y="2191097"/>
            <a:ext cx="5240867" cy="2795770"/>
          </a:xfrm>
          <a:custGeom>
            <a:avLst/>
            <a:gdLst>
              <a:gd name="connsiteX0" fmla="*/ 0 w 5240867"/>
              <a:gd name="connsiteY0" fmla="*/ 2652779 h 2795770"/>
              <a:gd name="connsiteX1" fmla="*/ 372533 w 5240867"/>
              <a:gd name="connsiteY1" fmla="*/ 2771312 h 2795770"/>
              <a:gd name="connsiteX2" fmla="*/ 736600 w 5240867"/>
              <a:gd name="connsiteY2" fmla="*/ 2788245 h 2795770"/>
              <a:gd name="connsiteX3" fmla="*/ 1049867 w 5240867"/>
              <a:gd name="connsiteY3" fmla="*/ 2678179 h 2795770"/>
              <a:gd name="connsiteX4" fmla="*/ 1176867 w 5240867"/>
              <a:gd name="connsiteY4" fmla="*/ 2551179 h 2795770"/>
              <a:gd name="connsiteX5" fmla="*/ 1380067 w 5240867"/>
              <a:gd name="connsiteY5" fmla="*/ 2009312 h 2795770"/>
              <a:gd name="connsiteX6" fmla="*/ 1879600 w 5240867"/>
              <a:gd name="connsiteY6" fmla="*/ 807045 h 2795770"/>
              <a:gd name="connsiteX7" fmla="*/ 2082800 w 5240867"/>
              <a:gd name="connsiteY7" fmla="*/ 434512 h 2795770"/>
              <a:gd name="connsiteX8" fmla="*/ 2269067 w 5240867"/>
              <a:gd name="connsiteY8" fmla="*/ 256712 h 2795770"/>
              <a:gd name="connsiteX9" fmla="*/ 2565400 w 5240867"/>
              <a:gd name="connsiteY9" fmla="*/ 53512 h 2795770"/>
              <a:gd name="connsiteX10" fmla="*/ 2726267 w 5240867"/>
              <a:gd name="connsiteY10" fmla="*/ 11179 h 2795770"/>
              <a:gd name="connsiteX11" fmla="*/ 2971800 w 5240867"/>
              <a:gd name="connsiteY11" fmla="*/ 11179 h 2795770"/>
              <a:gd name="connsiteX12" fmla="*/ 3251200 w 5240867"/>
              <a:gd name="connsiteY12" fmla="*/ 138179 h 2795770"/>
              <a:gd name="connsiteX13" fmla="*/ 3462867 w 5240867"/>
              <a:gd name="connsiteY13" fmla="*/ 307512 h 2795770"/>
              <a:gd name="connsiteX14" fmla="*/ 3632200 w 5240867"/>
              <a:gd name="connsiteY14" fmla="*/ 527645 h 2795770"/>
              <a:gd name="connsiteX15" fmla="*/ 3801533 w 5240867"/>
              <a:gd name="connsiteY15" fmla="*/ 874779 h 2795770"/>
              <a:gd name="connsiteX16" fmla="*/ 4055533 w 5240867"/>
              <a:gd name="connsiteY16" fmla="*/ 1425112 h 2795770"/>
              <a:gd name="connsiteX17" fmla="*/ 4284133 w 5240867"/>
              <a:gd name="connsiteY17" fmla="*/ 1890779 h 2795770"/>
              <a:gd name="connsiteX18" fmla="*/ 4385733 w 5240867"/>
              <a:gd name="connsiteY18" fmla="*/ 2119379 h 2795770"/>
              <a:gd name="connsiteX19" fmla="*/ 4580467 w 5240867"/>
              <a:gd name="connsiteY19" fmla="*/ 2339512 h 2795770"/>
              <a:gd name="connsiteX20" fmla="*/ 4792133 w 5240867"/>
              <a:gd name="connsiteY20" fmla="*/ 2500379 h 2795770"/>
              <a:gd name="connsiteX21" fmla="*/ 5054600 w 5240867"/>
              <a:gd name="connsiteY21" fmla="*/ 2559645 h 2795770"/>
              <a:gd name="connsiteX22" fmla="*/ 5240867 w 5240867"/>
              <a:gd name="connsiteY22" fmla="*/ 2559645 h 2795770"/>
              <a:gd name="connsiteX0" fmla="*/ 0 w 5240867"/>
              <a:gd name="connsiteY0" fmla="*/ 2652779 h 2795770"/>
              <a:gd name="connsiteX1" fmla="*/ 372533 w 5240867"/>
              <a:gd name="connsiteY1" fmla="*/ 2771312 h 2795770"/>
              <a:gd name="connsiteX2" fmla="*/ 736600 w 5240867"/>
              <a:gd name="connsiteY2" fmla="*/ 2788245 h 2795770"/>
              <a:gd name="connsiteX3" fmla="*/ 1049867 w 5240867"/>
              <a:gd name="connsiteY3" fmla="*/ 2678179 h 2795770"/>
              <a:gd name="connsiteX4" fmla="*/ 1236133 w 5240867"/>
              <a:gd name="connsiteY4" fmla="*/ 2407246 h 2795770"/>
              <a:gd name="connsiteX5" fmla="*/ 1380067 w 5240867"/>
              <a:gd name="connsiteY5" fmla="*/ 2009312 h 2795770"/>
              <a:gd name="connsiteX6" fmla="*/ 1879600 w 5240867"/>
              <a:gd name="connsiteY6" fmla="*/ 807045 h 2795770"/>
              <a:gd name="connsiteX7" fmla="*/ 2082800 w 5240867"/>
              <a:gd name="connsiteY7" fmla="*/ 434512 h 2795770"/>
              <a:gd name="connsiteX8" fmla="*/ 2269067 w 5240867"/>
              <a:gd name="connsiteY8" fmla="*/ 256712 h 2795770"/>
              <a:gd name="connsiteX9" fmla="*/ 2565400 w 5240867"/>
              <a:gd name="connsiteY9" fmla="*/ 53512 h 2795770"/>
              <a:gd name="connsiteX10" fmla="*/ 2726267 w 5240867"/>
              <a:gd name="connsiteY10" fmla="*/ 11179 h 2795770"/>
              <a:gd name="connsiteX11" fmla="*/ 2971800 w 5240867"/>
              <a:gd name="connsiteY11" fmla="*/ 11179 h 2795770"/>
              <a:gd name="connsiteX12" fmla="*/ 3251200 w 5240867"/>
              <a:gd name="connsiteY12" fmla="*/ 138179 h 2795770"/>
              <a:gd name="connsiteX13" fmla="*/ 3462867 w 5240867"/>
              <a:gd name="connsiteY13" fmla="*/ 307512 h 2795770"/>
              <a:gd name="connsiteX14" fmla="*/ 3632200 w 5240867"/>
              <a:gd name="connsiteY14" fmla="*/ 527645 h 2795770"/>
              <a:gd name="connsiteX15" fmla="*/ 3801533 w 5240867"/>
              <a:gd name="connsiteY15" fmla="*/ 874779 h 2795770"/>
              <a:gd name="connsiteX16" fmla="*/ 4055533 w 5240867"/>
              <a:gd name="connsiteY16" fmla="*/ 1425112 h 2795770"/>
              <a:gd name="connsiteX17" fmla="*/ 4284133 w 5240867"/>
              <a:gd name="connsiteY17" fmla="*/ 1890779 h 2795770"/>
              <a:gd name="connsiteX18" fmla="*/ 4385733 w 5240867"/>
              <a:gd name="connsiteY18" fmla="*/ 2119379 h 2795770"/>
              <a:gd name="connsiteX19" fmla="*/ 4580467 w 5240867"/>
              <a:gd name="connsiteY19" fmla="*/ 2339512 h 2795770"/>
              <a:gd name="connsiteX20" fmla="*/ 4792133 w 5240867"/>
              <a:gd name="connsiteY20" fmla="*/ 2500379 h 2795770"/>
              <a:gd name="connsiteX21" fmla="*/ 5054600 w 5240867"/>
              <a:gd name="connsiteY21" fmla="*/ 2559645 h 2795770"/>
              <a:gd name="connsiteX22" fmla="*/ 5240867 w 5240867"/>
              <a:gd name="connsiteY22" fmla="*/ 2559645 h 2795770"/>
              <a:gd name="connsiteX0" fmla="*/ 0 w 5240867"/>
              <a:gd name="connsiteY0" fmla="*/ 2652779 h 2795770"/>
              <a:gd name="connsiteX1" fmla="*/ 372533 w 5240867"/>
              <a:gd name="connsiteY1" fmla="*/ 2771312 h 2795770"/>
              <a:gd name="connsiteX2" fmla="*/ 736600 w 5240867"/>
              <a:gd name="connsiteY2" fmla="*/ 2788245 h 2795770"/>
              <a:gd name="connsiteX3" fmla="*/ 1049867 w 5240867"/>
              <a:gd name="connsiteY3" fmla="*/ 2678179 h 2795770"/>
              <a:gd name="connsiteX4" fmla="*/ 1236133 w 5240867"/>
              <a:gd name="connsiteY4" fmla="*/ 2407246 h 2795770"/>
              <a:gd name="connsiteX5" fmla="*/ 1380067 w 5240867"/>
              <a:gd name="connsiteY5" fmla="*/ 2009312 h 2795770"/>
              <a:gd name="connsiteX6" fmla="*/ 1879600 w 5240867"/>
              <a:gd name="connsiteY6" fmla="*/ 807045 h 2795770"/>
              <a:gd name="connsiteX7" fmla="*/ 2057400 w 5240867"/>
              <a:gd name="connsiteY7" fmla="*/ 502245 h 2795770"/>
              <a:gd name="connsiteX8" fmla="*/ 2269067 w 5240867"/>
              <a:gd name="connsiteY8" fmla="*/ 256712 h 2795770"/>
              <a:gd name="connsiteX9" fmla="*/ 2565400 w 5240867"/>
              <a:gd name="connsiteY9" fmla="*/ 53512 h 2795770"/>
              <a:gd name="connsiteX10" fmla="*/ 2726267 w 5240867"/>
              <a:gd name="connsiteY10" fmla="*/ 11179 h 2795770"/>
              <a:gd name="connsiteX11" fmla="*/ 2971800 w 5240867"/>
              <a:gd name="connsiteY11" fmla="*/ 11179 h 2795770"/>
              <a:gd name="connsiteX12" fmla="*/ 3251200 w 5240867"/>
              <a:gd name="connsiteY12" fmla="*/ 138179 h 2795770"/>
              <a:gd name="connsiteX13" fmla="*/ 3462867 w 5240867"/>
              <a:gd name="connsiteY13" fmla="*/ 307512 h 2795770"/>
              <a:gd name="connsiteX14" fmla="*/ 3632200 w 5240867"/>
              <a:gd name="connsiteY14" fmla="*/ 527645 h 2795770"/>
              <a:gd name="connsiteX15" fmla="*/ 3801533 w 5240867"/>
              <a:gd name="connsiteY15" fmla="*/ 874779 h 2795770"/>
              <a:gd name="connsiteX16" fmla="*/ 4055533 w 5240867"/>
              <a:gd name="connsiteY16" fmla="*/ 1425112 h 2795770"/>
              <a:gd name="connsiteX17" fmla="*/ 4284133 w 5240867"/>
              <a:gd name="connsiteY17" fmla="*/ 1890779 h 2795770"/>
              <a:gd name="connsiteX18" fmla="*/ 4385733 w 5240867"/>
              <a:gd name="connsiteY18" fmla="*/ 2119379 h 2795770"/>
              <a:gd name="connsiteX19" fmla="*/ 4580467 w 5240867"/>
              <a:gd name="connsiteY19" fmla="*/ 2339512 h 2795770"/>
              <a:gd name="connsiteX20" fmla="*/ 4792133 w 5240867"/>
              <a:gd name="connsiteY20" fmla="*/ 2500379 h 2795770"/>
              <a:gd name="connsiteX21" fmla="*/ 5054600 w 5240867"/>
              <a:gd name="connsiteY21" fmla="*/ 2559645 h 2795770"/>
              <a:gd name="connsiteX22" fmla="*/ 5240867 w 5240867"/>
              <a:gd name="connsiteY22" fmla="*/ 2559645 h 279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40867" h="2795770">
                <a:moveTo>
                  <a:pt x="0" y="2652779"/>
                </a:moveTo>
                <a:cubicBezTo>
                  <a:pt x="124883" y="2700756"/>
                  <a:pt x="249766" y="2748734"/>
                  <a:pt x="372533" y="2771312"/>
                </a:cubicBezTo>
                <a:cubicBezTo>
                  <a:pt x="495300" y="2793890"/>
                  <a:pt x="623711" y="2803767"/>
                  <a:pt x="736600" y="2788245"/>
                </a:cubicBezTo>
                <a:cubicBezTo>
                  <a:pt x="849489" y="2772723"/>
                  <a:pt x="966612" y="2741679"/>
                  <a:pt x="1049867" y="2678179"/>
                </a:cubicBezTo>
                <a:cubicBezTo>
                  <a:pt x="1133122" y="2614679"/>
                  <a:pt x="1181100" y="2518724"/>
                  <a:pt x="1236133" y="2407246"/>
                </a:cubicBezTo>
                <a:cubicBezTo>
                  <a:pt x="1291166" y="2295768"/>
                  <a:pt x="1272823" y="2276012"/>
                  <a:pt x="1380067" y="2009312"/>
                </a:cubicBezTo>
                <a:cubicBezTo>
                  <a:pt x="1487311" y="1742612"/>
                  <a:pt x="1766711" y="1058223"/>
                  <a:pt x="1879600" y="807045"/>
                </a:cubicBezTo>
                <a:cubicBezTo>
                  <a:pt x="1992489" y="555867"/>
                  <a:pt x="1992489" y="593967"/>
                  <a:pt x="2057400" y="502245"/>
                </a:cubicBezTo>
                <a:cubicBezTo>
                  <a:pt x="2122311" y="410523"/>
                  <a:pt x="2184400" y="331501"/>
                  <a:pt x="2269067" y="256712"/>
                </a:cubicBezTo>
                <a:cubicBezTo>
                  <a:pt x="2353734" y="181923"/>
                  <a:pt x="2489200" y="94434"/>
                  <a:pt x="2565400" y="53512"/>
                </a:cubicBezTo>
                <a:cubicBezTo>
                  <a:pt x="2641600" y="12590"/>
                  <a:pt x="2658534" y="18234"/>
                  <a:pt x="2726267" y="11179"/>
                </a:cubicBezTo>
                <a:cubicBezTo>
                  <a:pt x="2794000" y="4124"/>
                  <a:pt x="2884311" y="-9988"/>
                  <a:pt x="2971800" y="11179"/>
                </a:cubicBezTo>
                <a:cubicBezTo>
                  <a:pt x="3059289" y="32346"/>
                  <a:pt x="3169356" y="88790"/>
                  <a:pt x="3251200" y="138179"/>
                </a:cubicBezTo>
                <a:cubicBezTo>
                  <a:pt x="3333045" y="187568"/>
                  <a:pt x="3399367" y="242601"/>
                  <a:pt x="3462867" y="307512"/>
                </a:cubicBezTo>
                <a:cubicBezTo>
                  <a:pt x="3526367" y="372423"/>
                  <a:pt x="3575756" y="433101"/>
                  <a:pt x="3632200" y="527645"/>
                </a:cubicBezTo>
                <a:cubicBezTo>
                  <a:pt x="3688644" y="622189"/>
                  <a:pt x="3730978" y="725201"/>
                  <a:pt x="3801533" y="874779"/>
                </a:cubicBezTo>
                <a:cubicBezTo>
                  <a:pt x="3872088" y="1024357"/>
                  <a:pt x="3975100" y="1255779"/>
                  <a:pt x="4055533" y="1425112"/>
                </a:cubicBezTo>
                <a:cubicBezTo>
                  <a:pt x="4135966" y="1594445"/>
                  <a:pt x="4229100" y="1775068"/>
                  <a:pt x="4284133" y="1890779"/>
                </a:cubicBezTo>
                <a:cubicBezTo>
                  <a:pt x="4339166" y="2006490"/>
                  <a:pt x="4336344" y="2044590"/>
                  <a:pt x="4385733" y="2119379"/>
                </a:cubicBezTo>
                <a:cubicBezTo>
                  <a:pt x="4435122" y="2194168"/>
                  <a:pt x="4512734" y="2276012"/>
                  <a:pt x="4580467" y="2339512"/>
                </a:cubicBezTo>
                <a:cubicBezTo>
                  <a:pt x="4648200" y="2403012"/>
                  <a:pt x="4713111" y="2463690"/>
                  <a:pt x="4792133" y="2500379"/>
                </a:cubicBezTo>
                <a:cubicBezTo>
                  <a:pt x="4871155" y="2537068"/>
                  <a:pt x="4979811" y="2549767"/>
                  <a:pt x="5054600" y="2559645"/>
                </a:cubicBezTo>
                <a:cubicBezTo>
                  <a:pt x="5129389" y="2569523"/>
                  <a:pt x="5240867" y="2559645"/>
                  <a:pt x="5240867" y="2559645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89400" y="6112049"/>
            <a:ext cx="1648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Time of day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293922" y="3370849"/>
            <a:ext cx="1828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Temperature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441274" y="2096415"/>
            <a:ext cx="16190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rgbClr val="FF0000"/>
                </a:solidFill>
              </a:rPr>
              <a:t>T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e</a:t>
            </a:r>
            <a:r>
              <a:rPr lang="en-US" sz="1600" dirty="0" smtClean="0">
                <a:solidFill>
                  <a:srgbClr val="FF0000"/>
                </a:solidFill>
              </a:rPr>
              <a:t> max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(surface in sun)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34943" y="4548641"/>
            <a:ext cx="18658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T</a:t>
            </a:r>
            <a:r>
              <a:rPr lang="en-US" sz="1600" baseline="-25000" dirty="0" err="1" smtClean="0"/>
              <a:t>e</a:t>
            </a:r>
            <a:r>
              <a:rPr lang="en-US" sz="1600" dirty="0" smtClean="0"/>
              <a:t> min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(surface in shade)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082800" y="3534861"/>
            <a:ext cx="91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008000"/>
                </a:solidFill>
              </a:rPr>
              <a:t>T</a:t>
            </a:r>
            <a:r>
              <a:rPr lang="en-US" baseline="-25000" dirty="0" err="1" smtClean="0">
                <a:solidFill>
                  <a:srgbClr val="008000"/>
                </a:solidFill>
              </a:rPr>
              <a:t>preferred</a:t>
            </a:r>
            <a:endParaRPr lang="en-US" baseline="-25000" dirty="0">
              <a:solidFill>
                <a:srgbClr val="008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4670" y="280533"/>
            <a:ext cx="7766745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If want to predict</a:t>
            </a:r>
            <a:r>
              <a:rPr lang="en-US" sz="2800" dirty="0" smtClean="0"/>
              <a:t> predict when animal will be active</a:t>
            </a:r>
            <a:br>
              <a:rPr lang="en-US" sz="2800" dirty="0" smtClean="0"/>
            </a:br>
            <a:r>
              <a:rPr lang="en-US" sz="2800" dirty="0" smtClean="0"/>
              <a:t>put models in warmest and coolest spots</a:t>
            </a:r>
            <a:endParaRPr lang="en-US" sz="2800" dirty="0"/>
          </a:p>
        </p:txBody>
      </p:sp>
      <p:sp>
        <p:nvSpPr>
          <p:cNvPr id="34" name="Freeform 33"/>
          <p:cNvSpPr/>
          <p:nvPr/>
        </p:nvSpPr>
        <p:spPr>
          <a:xfrm>
            <a:off x="1955800" y="3993146"/>
            <a:ext cx="5245100" cy="501344"/>
          </a:xfrm>
          <a:custGeom>
            <a:avLst/>
            <a:gdLst>
              <a:gd name="connsiteX0" fmla="*/ 0 w 5245100"/>
              <a:gd name="connsiteY0" fmla="*/ 163780 h 494889"/>
              <a:gd name="connsiteX1" fmla="*/ 565150 w 5245100"/>
              <a:gd name="connsiteY1" fmla="*/ 284430 h 494889"/>
              <a:gd name="connsiteX2" fmla="*/ 1225550 w 5245100"/>
              <a:gd name="connsiteY2" fmla="*/ 417780 h 494889"/>
              <a:gd name="connsiteX3" fmla="*/ 1752600 w 5245100"/>
              <a:gd name="connsiteY3" fmla="*/ 481280 h 494889"/>
              <a:gd name="connsiteX4" fmla="*/ 2038350 w 5245100"/>
              <a:gd name="connsiteY4" fmla="*/ 481280 h 494889"/>
              <a:gd name="connsiteX5" fmla="*/ 2400300 w 5245100"/>
              <a:gd name="connsiteY5" fmla="*/ 487630 h 494889"/>
              <a:gd name="connsiteX6" fmla="*/ 2774950 w 5245100"/>
              <a:gd name="connsiteY6" fmla="*/ 366980 h 494889"/>
              <a:gd name="connsiteX7" fmla="*/ 3295650 w 5245100"/>
              <a:gd name="connsiteY7" fmla="*/ 208230 h 494889"/>
              <a:gd name="connsiteX8" fmla="*/ 3759200 w 5245100"/>
              <a:gd name="connsiteY8" fmla="*/ 74880 h 494889"/>
              <a:gd name="connsiteX9" fmla="*/ 4032250 w 5245100"/>
              <a:gd name="connsiteY9" fmla="*/ 24080 h 494889"/>
              <a:gd name="connsiteX10" fmla="*/ 4241800 w 5245100"/>
              <a:gd name="connsiteY10" fmla="*/ 5030 h 494889"/>
              <a:gd name="connsiteX11" fmla="*/ 4489450 w 5245100"/>
              <a:gd name="connsiteY11" fmla="*/ 5030 h 494889"/>
              <a:gd name="connsiteX12" fmla="*/ 4730750 w 5245100"/>
              <a:gd name="connsiteY12" fmla="*/ 62180 h 494889"/>
              <a:gd name="connsiteX13" fmla="*/ 5003800 w 5245100"/>
              <a:gd name="connsiteY13" fmla="*/ 189180 h 494889"/>
              <a:gd name="connsiteX14" fmla="*/ 5118100 w 5245100"/>
              <a:gd name="connsiteY14" fmla="*/ 265380 h 494889"/>
              <a:gd name="connsiteX15" fmla="*/ 5207000 w 5245100"/>
              <a:gd name="connsiteY15" fmla="*/ 309830 h 494889"/>
              <a:gd name="connsiteX16" fmla="*/ 5245100 w 5245100"/>
              <a:gd name="connsiteY16" fmla="*/ 328880 h 494889"/>
              <a:gd name="connsiteX17" fmla="*/ 5232400 w 5245100"/>
              <a:gd name="connsiteY17" fmla="*/ 322530 h 494889"/>
              <a:gd name="connsiteX0" fmla="*/ 0 w 5245100"/>
              <a:gd name="connsiteY0" fmla="*/ 163780 h 502787"/>
              <a:gd name="connsiteX1" fmla="*/ 565150 w 5245100"/>
              <a:gd name="connsiteY1" fmla="*/ 284430 h 502787"/>
              <a:gd name="connsiteX2" fmla="*/ 1225550 w 5245100"/>
              <a:gd name="connsiteY2" fmla="*/ 417780 h 502787"/>
              <a:gd name="connsiteX3" fmla="*/ 1752600 w 5245100"/>
              <a:gd name="connsiteY3" fmla="*/ 481280 h 502787"/>
              <a:gd name="connsiteX4" fmla="*/ 2063750 w 5245100"/>
              <a:gd name="connsiteY4" fmla="*/ 500330 h 502787"/>
              <a:gd name="connsiteX5" fmla="*/ 2400300 w 5245100"/>
              <a:gd name="connsiteY5" fmla="*/ 487630 h 502787"/>
              <a:gd name="connsiteX6" fmla="*/ 2774950 w 5245100"/>
              <a:gd name="connsiteY6" fmla="*/ 366980 h 502787"/>
              <a:gd name="connsiteX7" fmla="*/ 3295650 w 5245100"/>
              <a:gd name="connsiteY7" fmla="*/ 208230 h 502787"/>
              <a:gd name="connsiteX8" fmla="*/ 3759200 w 5245100"/>
              <a:gd name="connsiteY8" fmla="*/ 74880 h 502787"/>
              <a:gd name="connsiteX9" fmla="*/ 4032250 w 5245100"/>
              <a:gd name="connsiteY9" fmla="*/ 24080 h 502787"/>
              <a:gd name="connsiteX10" fmla="*/ 4241800 w 5245100"/>
              <a:gd name="connsiteY10" fmla="*/ 5030 h 502787"/>
              <a:gd name="connsiteX11" fmla="*/ 4489450 w 5245100"/>
              <a:gd name="connsiteY11" fmla="*/ 5030 h 502787"/>
              <a:gd name="connsiteX12" fmla="*/ 4730750 w 5245100"/>
              <a:gd name="connsiteY12" fmla="*/ 62180 h 502787"/>
              <a:gd name="connsiteX13" fmla="*/ 5003800 w 5245100"/>
              <a:gd name="connsiteY13" fmla="*/ 189180 h 502787"/>
              <a:gd name="connsiteX14" fmla="*/ 5118100 w 5245100"/>
              <a:gd name="connsiteY14" fmla="*/ 265380 h 502787"/>
              <a:gd name="connsiteX15" fmla="*/ 5207000 w 5245100"/>
              <a:gd name="connsiteY15" fmla="*/ 309830 h 502787"/>
              <a:gd name="connsiteX16" fmla="*/ 5245100 w 5245100"/>
              <a:gd name="connsiteY16" fmla="*/ 328880 h 502787"/>
              <a:gd name="connsiteX17" fmla="*/ 5232400 w 5245100"/>
              <a:gd name="connsiteY17" fmla="*/ 322530 h 502787"/>
              <a:gd name="connsiteX0" fmla="*/ 0 w 5245100"/>
              <a:gd name="connsiteY0" fmla="*/ 163780 h 501344"/>
              <a:gd name="connsiteX1" fmla="*/ 565150 w 5245100"/>
              <a:gd name="connsiteY1" fmla="*/ 284430 h 501344"/>
              <a:gd name="connsiteX2" fmla="*/ 1225550 w 5245100"/>
              <a:gd name="connsiteY2" fmla="*/ 417780 h 501344"/>
              <a:gd name="connsiteX3" fmla="*/ 1752600 w 5245100"/>
              <a:gd name="connsiteY3" fmla="*/ 481280 h 501344"/>
              <a:gd name="connsiteX4" fmla="*/ 2063750 w 5245100"/>
              <a:gd name="connsiteY4" fmla="*/ 500330 h 501344"/>
              <a:gd name="connsiteX5" fmla="*/ 2482850 w 5245100"/>
              <a:gd name="connsiteY5" fmla="*/ 455880 h 501344"/>
              <a:gd name="connsiteX6" fmla="*/ 2774950 w 5245100"/>
              <a:gd name="connsiteY6" fmla="*/ 366980 h 501344"/>
              <a:gd name="connsiteX7" fmla="*/ 3295650 w 5245100"/>
              <a:gd name="connsiteY7" fmla="*/ 208230 h 501344"/>
              <a:gd name="connsiteX8" fmla="*/ 3759200 w 5245100"/>
              <a:gd name="connsiteY8" fmla="*/ 74880 h 501344"/>
              <a:gd name="connsiteX9" fmla="*/ 4032250 w 5245100"/>
              <a:gd name="connsiteY9" fmla="*/ 24080 h 501344"/>
              <a:gd name="connsiteX10" fmla="*/ 4241800 w 5245100"/>
              <a:gd name="connsiteY10" fmla="*/ 5030 h 501344"/>
              <a:gd name="connsiteX11" fmla="*/ 4489450 w 5245100"/>
              <a:gd name="connsiteY11" fmla="*/ 5030 h 501344"/>
              <a:gd name="connsiteX12" fmla="*/ 4730750 w 5245100"/>
              <a:gd name="connsiteY12" fmla="*/ 62180 h 501344"/>
              <a:gd name="connsiteX13" fmla="*/ 5003800 w 5245100"/>
              <a:gd name="connsiteY13" fmla="*/ 189180 h 501344"/>
              <a:gd name="connsiteX14" fmla="*/ 5118100 w 5245100"/>
              <a:gd name="connsiteY14" fmla="*/ 265380 h 501344"/>
              <a:gd name="connsiteX15" fmla="*/ 5207000 w 5245100"/>
              <a:gd name="connsiteY15" fmla="*/ 309830 h 501344"/>
              <a:gd name="connsiteX16" fmla="*/ 5245100 w 5245100"/>
              <a:gd name="connsiteY16" fmla="*/ 328880 h 501344"/>
              <a:gd name="connsiteX17" fmla="*/ 5232400 w 5245100"/>
              <a:gd name="connsiteY17" fmla="*/ 322530 h 50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45100" h="501344">
                <a:moveTo>
                  <a:pt x="0" y="163780"/>
                </a:moveTo>
                <a:lnTo>
                  <a:pt x="565150" y="284430"/>
                </a:lnTo>
                <a:cubicBezTo>
                  <a:pt x="769408" y="326763"/>
                  <a:pt x="1027642" y="384972"/>
                  <a:pt x="1225550" y="417780"/>
                </a:cubicBezTo>
                <a:cubicBezTo>
                  <a:pt x="1423458" y="450588"/>
                  <a:pt x="1612900" y="467522"/>
                  <a:pt x="1752600" y="481280"/>
                </a:cubicBezTo>
                <a:cubicBezTo>
                  <a:pt x="1892300" y="495038"/>
                  <a:pt x="1942042" y="504563"/>
                  <a:pt x="2063750" y="500330"/>
                </a:cubicBezTo>
                <a:cubicBezTo>
                  <a:pt x="2185458" y="496097"/>
                  <a:pt x="2364317" y="478105"/>
                  <a:pt x="2482850" y="455880"/>
                </a:cubicBezTo>
                <a:cubicBezTo>
                  <a:pt x="2601383" y="433655"/>
                  <a:pt x="2639483" y="408255"/>
                  <a:pt x="2774950" y="366980"/>
                </a:cubicBezTo>
                <a:lnTo>
                  <a:pt x="3295650" y="208230"/>
                </a:lnTo>
                <a:cubicBezTo>
                  <a:pt x="3459692" y="159547"/>
                  <a:pt x="3636433" y="105572"/>
                  <a:pt x="3759200" y="74880"/>
                </a:cubicBezTo>
                <a:cubicBezTo>
                  <a:pt x="3881967" y="44188"/>
                  <a:pt x="3951817" y="35722"/>
                  <a:pt x="4032250" y="24080"/>
                </a:cubicBezTo>
                <a:cubicBezTo>
                  <a:pt x="4112683" y="12438"/>
                  <a:pt x="4165600" y="8205"/>
                  <a:pt x="4241800" y="5030"/>
                </a:cubicBezTo>
                <a:cubicBezTo>
                  <a:pt x="4318000" y="1855"/>
                  <a:pt x="4407958" y="-4495"/>
                  <a:pt x="4489450" y="5030"/>
                </a:cubicBezTo>
                <a:cubicBezTo>
                  <a:pt x="4570942" y="14555"/>
                  <a:pt x="4645025" y="31488"/>
                  <a:pt x="4730750" y="62180"/>
                </a:cubicBezTo>
                <a:cubicBezTo>
                  <a:pt x="4816475" y="92872"/>
                  <a:pt x="4939242" y="155313"/>
                  <a:pt x="5003800" y="189180"/>
                </a:cubicBezTo>
                <a:cubicBezTo>
                  <a:pt x="5068358" y="223047"/>
                  <a:pt x="5084233" y="245272"/>
                  <a:pt x="5118100" y="265380"/>
                </a:cubicBezTo>
                <a:cubicBezTo>
                  <a:pt x="5151967" y="285488"/>
                  <a:pt x="5207000" y="309830"/>
                  <a:pt x="5207000" y="309830"/>
                </a:cubicBezTo>
                <a:lnTo>
                  <a:pt x="5245100" y="328880"/>
                </a:lnTo>
                <a:lnTo>
                  <a:pt x="5232400" y="322530"/>
                </a:lnTo>
              </a:path>
            </a:pathLst>
          </a:custGeom>
          <a:ln>
            <a:solidFill>
              <a:srgbClr val="9966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207676" y="4185295"/>
            <a:ext cx="699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rgbClr val="996633"/>
                </a:solidFill>
              </a:rPr>
              <a:t>T</a:t>
            </a:r>
            <a:r>
              <a:rPr lang="en-US" sz="1600" baseline="-25000" dirty="0" err="1" smtClean="0">
                <a:solidFill>
                  <a:srgbClr val="996633"/>
                </a:solidFill>
              </a:rPr>
              <a:t>e</a:t>
            </a:r>
            <a:r>
              <a:rPr lang="en-US" sz="1600" dirty="0" smtClean="0">
                <a:solidFill>
                  <a:srgbClr val="996633"/>
                </a:solidFill>
              </a:rPr>
              <a:t> soil</a:t>
            </a:r>
            <a:endParaRPr lang="en-US" sz="1600" dirty="0">
              <a:solidFill>
                <a:srgbClr val="996633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261249" y="5371765"/>
            <a:ext cx="1057138" cy="375347"/>
            <a:chOff x="4261249" y="5371765"/>
            <a:chExt cx="1057138" cy="375347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4557957" y="5371765"/>
              <a:ext cx="565321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olid"/>
              <a:headEnd type="stealth"/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261249" y="5377780"/>
              <a:ext cx="10571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hr</a:t>
              </a:r>
              <a:r>
                <a:rPr lang="en-US" i="1" baseline="-25000" dirty="0" err="1" smtClean="0"/>
                <a:t>restriction</a:t>
              </a:r>
              <a:endParaRPr lang="en-US" i="1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6903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n 2"/>
          <p:cNvSpPr/>
          <p:nvPr/>
        </p:nvSpPr>
        <p:spPr>
          <a:xfrm rot="16200000">
            <a:off x="2906723" y="1115404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n 3"/>
          <p:cNvSpPr/>
          <p:nvPr/>
        </p:nvSpPr>
        <p:spPr>
          <a:xfrm rot="16200000">
            <a:off x="3783908" y="76763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n 4"/>
          <p:cNvSpPr/>
          <p:nvPr/>
        </p:nvSpPr>
        <p:spPr>
          <a:xfrm rot="20160000">
            <a:off x="2001691" y="1266583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n 5"/>
          <p:cNvSpPr/>
          <p:nvPr/>
        </p:nvSpPr>
        <p:spPr>
          <a:xfrm rot="16200000">
            <a:off x="655847" y="1322518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n 6"/>
          <p:cNvSpPr/>
          <p:nvPr/>
        </p:nvSpPr>
        <p:spPr>
          <a:xfrm>
            <a:off x="3903735" y="1455666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n 7"/>
          <p:cNvSpPr/>
          <p:nvPr/>
        </p:nvSpPr>
        <p:spPr>
          <a:xfrm rot="16200000">
            <a:off x="1867885" y="1775174"/>
            <a:ext cx="97684" cy="59527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n 8"/>
          <p:cNvSpPr/>
          <p:nvPr/>
        </p:nvSpPr>
        <p:spPr>
          <a:xfrm rot="16200000">
            <a:off x="1362446" y="2029803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n 9"/>
          <p:cNvSpPr/>
          <p:nvPr/>
        </p:nvSpPr>
        <p:spPr>
          <a:xfrm rot="16200000">
            <a:off x="4024152" y="1932119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n 10"/>
          <p:cNvSpPr/>
          <p:nvPr/>
        </p:nvSpPr>
        <p:spPr>
          <a:xfrm rot="20160000">
            <a:off x="1230741" y="2500774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n 11"/>
          <p:cNvSpPr/>
          <p:nvPr/>
        </p:nvSpPr>
        <p:spPr>
          <a:xfrm rot="20160000">
            <a:off x="5437558" y="3399223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n 12"/>
          <p:cNvSpPr/>
          <p:nvPr/>
        </p:nvSpPr>
        <p:spPr>
          <a:xfrm rot="16200000">
            <a:off x="2625339" y="2541719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n 13"/>
          <p:cNvSpPr/>
          <p:nvPr/>
        </p:nvSpPr>
        <p:spPr>
          <a:xfrm rot="16200000">
            <a:off x="2027446" y="3282564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n 14"/>
          <p:cNvSpPr/>
          <p:nvPr/>
        </p:nvSpPr>
        <p:spPr>
          <a:xfrm rot="16200000">
            <a:off x="3234295" y="18429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n 15"/>
          <p:cNvSpPr/>
          <p:nvPr/>
        </p:nvSpPr>
        <p:spPr>
          <a:xfrm rot="16200000">
            <a:off x="5192079" y="209306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n 16"/>
          <p:cNvSpPr/>
          <p:nvPr/>
        </p:nvSpPr>
        <p:spPr>
          <a:xfrm rot="20160000">
            <a:off x="5092144" y="2590561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n 17"/>
          <p:cNvSpPr/>
          <p:nvPr/>
        </p:nvSpPr>
        <p:spPr>
          <a:xfrm rot="3420000">
            <a:off x="3691495" y="23001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n 18"/>
          <p:cNvSpPr/>
          <p:nvPr/>
        </p:nvSpPr>
        <p:spPr>
          <a:xfrm rot="3420000">
            <a:off x="7024526" y="2356261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n 19"/>
          <p:cNvSpPr/>
          <p:nvPr/>
        </p:nvSpPr>
        <p:spPr>
          <a:xfrm>
            <a:off x="4148695" y="27573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an 20"/>
          <p:cNvSpPr/>
          <p:nvPr/>
        </p:nvSpPr>
        <p:spPr>
          <a:xfrm rot="16200000">
            <a:off x="3652347" y="3002922"/>
            <a:ext cx="97686" cy="59527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n 21"/>
          <p:cNvSpPr/>
          <p:nvPr/>
        </p:nvSpPr>
        <p:spPr>
          <a:xfrm rot="16200000">
            <a:off x="6309508" y="29097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n 22"/>
          <p:cNvSpPr/>
          <p:nvPr/>
        </p:nvSpPr>
        <p:spPr>
          <a:xfrm rot="20160000">
            <a:off x="3419085" y="3509240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an 23"/>
          <p:cNvSpPr/>
          <p:nvPr/>
        </p:nvSpPr>
        <p:spPr>
          <a:xfrm rot="16200000">
            <a:off x="7479517" y="435791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/>
          <p:nvPr/>
        </p:nvSpPr>
        <p:spPr>
          <a:xfrm rot="16200000">
            <a:off x="4910695" y="35193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n 25"/>
          <p:cNvSpPr/>
          <p:nvPr/>
        </p:nvSpPr>
        <p:spPr>
          <a:xfrm rot="20160000">
            <a:off x="4312802" y="426022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an 26"/>
          <p:cNvSpPr/>
          <p:nvPr/>
        </p:nvSpPr>
        <p:spPr>
          <a:xfrm rot="12240000">
            <a:off x="828523" y="361754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/>
          <p:cNvSpPr/>
          <p:nvPr/>
        </p:nvSpPr>
        <p:spPr>
          <a:xfrm rot="12240000">
            <a:off x="2786307" y="386763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n 28"/>
          <p:cNvSpPr/>
          <p:nvPr/>
        </p:nvSpPr>
        <p:spPr>
          <a:xfrm>
            <a:off x="4196828" y="3519863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an 29"/>
          <p:cNvSpPr/>
          <p:nvPr/>
        </p:nvSpPr>
        <p:spPr>
          <a:xfrm rot="16200000">
            <a:off x="1285723" y="407474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an 30"/>
          <p:cNvSpPr/>
          <p:nvPr/>
        </p:nvSpPr>
        <p:spPr>
          <a:xfrm rot="16200000">
            <a:off x="4769725" y="408784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an 31"/>
          <p:cNvSpPr/>
          <p:nvPr/>
        </p:nvSpPr>
        <p:spPr>
          <a:xfrm rot="16200000">
            <a:off x="1742923" y="453194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an 32"/>
          <p:cNvSpPr/>
          <p:nvPr/>
        </p:nvSpPr>
        <p:spPr>
          <a:xfrm>
            <a:off x="1242030" y="4782031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an 33"/>
          <p:cNvSpPr/>
          <p:nvPr/>
        </p:nvSpPr>
        <p:spPr>
          <a:xfrm rot="20160000">
            <a:off x="3908281" y="4679803"/>
            <a:ext cx="97684" cy="595272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an 34"/>
          <p:cNvSpPr/>
          <p:nvPr/>
        </p:nvSpPr>
        <p:spPr>
          <a:xfrm rot="16200000">
            <a:off x="1156740" y="5111598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an 36"/>
          <p:cNvSpPr/>
          <p:nvPr/>
        </p:nvSpPr>
        <p:spPr>
          <a:xfrm>
            <a:off x="2504923" y="529394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an 37"/>
          <p:cNvSpPr/>
          <p:nvPr/>
        </p:nvSpPr>
        <p:spPr>
          <a:xfrm rot="16200000">
            <a:off x="1907030" y="603479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n 38"/>
          <p:cNvSpPr/>
          <p:nvPr/>
        </p:nvSpPr>
        <p:spPr>
          <a:xfrm>
            <a:off x="8770804" y="3369596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an 39"/>
          <p:cNvSpPr/>
          <p:nvPr/>
        </p:nvSpPr>
        <p:spPr>
          <a:xfrm rot="3420000">
            <a:off x="5592342" y="39320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an 40"/>
          <p:cNvSpPr/>
          <p:nvPr/>
        </p:nvSpPr>
        <p:spPr>
          <a:xfrm>
            <a:off x="7127408" y="3986551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an 41"/>
          <p:cNvSpPr/>
          <p:nvPr/>
        </p:nvSpPr>
        <p:spPr>
          <a:xfrm rot="16200000">
            <a:off x="8475591" y="4168900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n 42"/>
          <p:cNvSpPr/>
          <p:nvPr/>
        </p:nvSpPr>
        <p:spPr>
          <a:xfrm>
            <a:off x="7877698" y="490974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an 43"/>
          <p:cNvSpPr/>
          <p:nvPr/>
        </p:nvSpPr>
        <p:spPr>
          <a:xfrm rot="16200000">
            <a:off x="3659486" y="570075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an 44"/>
          <p:cNvSpPr/>
          <p:nvPr/>
        </p:nvSpPr>
        <p:spPr>
          <a:xfrm rot="12240000">
            <a:off x="6351203" y="4517150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an 45"/>
          <p:cNvSpPr/>
          <p:nvPr/>
        </p:nvSpPr>
        <p:spPr>
          <a:xfrm rot="20160000">
            <a:off x="7828856" y="3111604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an 46"/>
          <p:cNvSpPr/>
          <p:nvPr/>
        </p:nvSpPr>
        <p:spPr>
          <a:xfrm rot="16200000">
            <a:off x="4850619" y="472426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an 47"/>
          <p:cNvSpPr/>
          <p:nvPr/>
        </p:nvSpPr>
        <p:spPr>
          <a:xfrm rot="16200000">
            <a:off x="8476742" y="4821949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an 48"/>
          <p:cNvSpPr/>
          <p:nvPr/>
        </p:nvSpPr>
        <p:spPr>
          <a:xfrm rot="16200000">
            <a:off x="5307819" y="518146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an 49"/>
          <p:cNvSpPr/>
          <p:nvPr/>
        </p:nvSpPr>
        <p:spPr>
          <a:xfrm rot="16200000">
            <a:off x="4806926" y="5431549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an 50"/>
          <p:cNvSpPr/>
          <p:nvPr/>
        </p:nvSpPr>
        <p:spPr>
          <a:xfrm rot="16200000">
            <a:off x="7468632" y="533386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an 51"/>
          <p:cNvSpPr/>
          <p:nvPr/>
        </p:nvSpPr>
        <p:spPr>
          <a:xfrm rot="12240000">
            <a:off x="4708992" y="5874656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an 52"/>
          <p:cNvSpPr/>
          <p:nvPr/>
        </p:nvSpPr>
        <p:spPr>
          <a:xfrm rot="20160000">
            <a:off x="6069819" y="594346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1168487" y="179591"/>
            <a:ext cx="76023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Randomly deploy models into habitat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57" name="Can 56"/>
          <p:cNvSpPr/>
          <p:nvPr/>
        </p:nvSpPr>
        <p:spPr>
          <a:xfrm rot="19740000">
            <a:off x="1069354" y="702581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47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3420533" y="3584751"/>
            <a:ext cx="2724151" cy="389466"/>
            <a:chOff x="3420533" y="3584751"/>
            <a:chExt cx="2724151" cy="389466"/>
          </a:xfrm>
          <a:solidFill>
            <a:srgbClr val="008000"/>
          </a:solidFill>
        </p:grpSpPr>
        <p:sp>
          <p:nvSpPr>
            <p:cNvPr id="30" name="Freeform 29"/>
            <p:cNvSpPr/>
            <p:nvPr/>
          </p:nvSpPr>
          <p:spPr>
            <a:xfrm>
              <a:off x="5168900" y="3588982"/>
              <a:ext cx="975784" cy="381000"/>
            </a:xfrm>
            <a:custGeom>
              <a:avLst/>
              <a:gdLst>
                <a:gd name="connsiteX0" fmla="*/ 0 w 668866"/>
                <a:gd name="connsiteY0" fmla="*/ 0 h 368300"/>
                <a:gd name="connsiteX1" fmla="*/ 482600 w 668866"/>
                <a:gd name="connsiteY1" fmla="*/ 0 h 368300"/>
                <a:gd name="connsiteX2" fmla="*/ 630766 w 668866"/>
                <a:gd name="connsiteY2" fmla="*/ 300567 h 368300"/>
                <a:gd name="connsiteX3" fmla="*/ 668866 w 668866"/>
                <a:gd name="connsiteY3" fmla="*/ 368300 h 368300"/>
                <a:gd name="connsiteX4" fmla="*/ 389466 w 668866"/>
                <a:gd name="connsiteY4" fmla="*/ 368300 h 368300"/>
                <a:gd name="connsiteX5" fmla="*/ 283633 w 668866"/>
                <a:gd name="connsiteY5" fmla="*/ 237067 h 368300"/>
                <a:gd name="connsiteX6" fmla="*/ 143933 w 668866"/>
                <a:gd name="connsiteY6" fmla="*/ 114300 h 368300"/>
                <a:gd name="connsiteX7" fmla="*/ 0 w 668866"/>
                <a:gd name="connsiteY7" fmla="*/ 0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621356 w 1006589"/>
                <a:gd name="connsiteY5" fmla="*/ 237067 h 368300"/>
                <a:gd name="connsiteX6" fmla="*/ 481656 w 1006589"/>
                <a:gd name="connsiteY6" fmla="*/ 114300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621356 w 1006589"/>
                <a:gd name="connsiteY5" fmla="*/ 237067 h 368300"/>
                <a:gd name="connsiteX6" fmla="*/ 411480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621356 w 1006589"/>
                <a:gd name="connsiteY5" fmla="*/ 237067 h 368300"/>
                <a:gd name="connsiteX6" fmla="*/ 411480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621356 w 1006589"/>
                <a:gd name="connsiteY5" fmla="*/ 237067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586269 w 1006589"/>
                <a:gd name="connsiteY5" fmla="*/ 281586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586269 w 1006589"/>
                <a:gd name="connsiteY5" fmla="*/ 281586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581883 w 1006589"/>
                <a:gd name="connsiteY5" fmla="*/ 289680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581883 w 1006589"/>
                <a:gd name="connsiteY5" fmla="*/ 289680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652627 w 1006589"/>
                <a:gd name="connsiteY4" fmla="*/ 364252 h 368300"/>
                <a:gd name="connsiteX5" fmla="*/ 581883 w 1006589"/>
                <a:gd name="connsiteY5" fmla="*/ 289680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10976"/>
                <a:gd name="connsiteY0" fmla="*/ 12142 h 364252"/>
                <a:gd name="connsiteX1" fmla="*/ 820323 w 1010976"/>
                <a:gd name="connsiteY1" fmla="*/ 0 h 364252"/>
                <a:gd name="connsiteX2" fmla="*/ 968489 w 1010976"/>
                <a:gd name="connsiteY2" fmla="*/ 300567 h 364252"/>
                <a:gd name="connsiteX3" fmla="*/ 1010976 w 1010976"/>
                <a:gd name="connsiteY3" fmla="*/ 356158 h 364252"/>
                <a:gd name="connsiteX4" fmla="*/ 652627 w 1010976"/>
                <a:gd name="connsiteY4" fmla="*/ 364252 h 364252"/>
                <a:gd name="connsiteX5" fmla="*/ 581883 w 1010976"/>
                <a:gd name="connsiteY5" fmla="*/ 289680 h 364252"/>
                <a:gd name="connsiteX6" fmla="*/ 393936 w 1010976"/>
                <a:gd name="connsiteY6" fmla="*/ 150725 h 364252"/>
                <a:gd name="connsiteX7" fmla="*/ 0 w 1010976"/>
                <a:gd name="connsiteY7" fmla="*/ 12142 h 36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0976" h="364252">
                  <a:moveTo>
                    <a:pt x="0" y="12142"/>
                  </a:moveTo>
                  <a:lnTo>
                    <a:pt x="820323" y="0"/>
                  </a:lnTo>
                  <a:lnTo>
                    <a:pt x="968489" y="300567"/>
                  </a:lnTo>
                  <a:lnTo>
                    <a:pt x="1010976" y="356158"/>
                  </a:lnTo>
                  <a:lnTo>
                    <a:pt x="652627" y="364252"/>
                  </a:lnTo>
                  <a:cubicBezTo>
                    <a:pt x="605654" y="335347"/>
                    <a:pt x="628856" y="355010"/>
                    <a:pt x="581883" y="289680"/>
                  </a:cubicBezTo>
                  <a:cubicBezTo>
                    <a:pt x="516310" y="244710"/>
                    <a:pt x="446351" y="207836"/>
                    <a:pt x="393936" y="150725"/>
                  </a:cubicBezTo>
                  <a:lnTo>
                    <a:pt x="0" y="12142"/>
                  </a:lnTo>
                  <a:close/>
                </a:path>
              </a:pathLst>
            </a:custGeom>
            <a:grp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420533" y="3584751"/>
              <a:ext cx="1011768" cy="389466"/>
            </a:xfrm>
            <a:custGeom>
              <a:avLst/>
              <a:gdLst>
                <a:gd name="connsiteX0" fmla="*/ 0 w 778934"/>
                <a:gd name="connsiteY0" fmla="*/ 397933 h 397933"/>
                <a:gd name="connsiteX1" fmla="*/ 169334 w 778934"/>
                <a:gd name="connsiteY1" fmla="*/ 8467 h 397933"/>
                <a:gd name="connsiteX2" fmla="*/ 778934 w 778934"/>
                <a:gd name="connsiteY2" fmla="*/ 0 h 397933"/>
                <a:gd name="connsiteX3" fmla="*/ 457200 w 778934"/>
                <a:gd name="connsiteY3" fmla="*/ 254000 h 397933"/>
                <a:gd name="connsiteX4" fmla="*/ 338667 w 778934"/>
                <a:gd name="connsiteY4" fmla="*/ 397933 h 397933"/>
                <a:gd name="connsiteX5" fmla="*/ 0 w 778934"/>
                <a:gd name="connsiteY5" fmla="*/ 397933 h 397933"/>
                <a:gd name="connsiteX0" fmla="*/ 0 w 1011768"/>
                <a:gd name="connsiteY0" fmla="*/ 389466 h 389466"/>
                <a:gd name="connsiteX1" fmla="*/ 169334 w 1011768"/>
                <a:gd name="connsiteY1" fmla="*/ 0 h 389466"/>
                <a:gd name="connsiteX2" fmla="*/ 1011768 w 1011768"/>
                <a:gd name="connsiteY2" fmla="*/ 16933 h 389466"/>
                <a:gd name="connsiteX3" fmla="*/ 457200 w 1011768"/>
                <a:gd name="connsiteY3" fmla="*/ 245533 h 389466"/>
                <a:gd name="connsiteX4" fmla="*/ 338667 w 1011768"/>
                <a:gd name="connsiteY4" fmla="*/ 389466 h 389466"/>
                <a:gd name="connsiteX5" fmla="*/ 0 w 1011768"/>
                <a:gd name="connsiteY5" fmla="*/ 389466 h 389466"/>
                <a:gd name="connsiteX0" fmla="*/ 0 w 1011768"/>
                <a:gd name="connsiteY0" fmla="*/ 389466 h 389466"/>
                <a:gd name="connsiteX1" fmla="*/ 169334 w 1011768"/>
                <a:gd name="connsiteY1" fmla="*/ 0 h 389466"/>
                <a:gd name="connsiteX2" fmla="*/ 1011768 w 1011768"/>
                <a:gd name="connsiteY2" fmla="*/ 16933 h 389466"/>
                <a:gd name="connsiteX3" fmla="*/ 639233 w 1011768"/>
                <a:gd name="connsiteY3" fmla="*/ 211667 h 389466"/>
                <a:gd name="connsiteX4" fmla="*/ 338667 w 1011768"/>
                <a:gd name="connsiteY4" fmla="*/ 389466 h 389466"/>
                <a:gd name="connsiteX5" fmla="*/ 0 w 1011768"/>
                <a:gd name="connsiteY5" fmla="*/ 389466 h 389466"/>
                <a:gd name="connsiteX0" fmla="*/ 0 w 1011768"/>
                <a:gd name="connsiteY0" fmla="*/ 389466 h 389466"/>
                <a:gd name="connsiteX1" fmla="*/ 169334 w 1011768"/>
                <a:gd name="connsiteY1" fmla="*/ 0 h 389466"/>
                <a:gd name="connsiteX2" fmla="*/ 1011768 w 1011768"/>
                <a:gd name="connsiteY2" fmla="*/ 16933 h 389466"/>
                <a:gd name="connsiteX3" fmla="*/ 639233 w 1011768"/>
                <a:gd name="connsiteY3" fmla="*/ 211667 h 389466"/>
                <a:gd name="connsiteX4" fmla="*/ 338667 w 1011768"/>
                <a:gd name="connsiteY4" fmla="*/ 389466 h 389466"/>
                <a:gd name="connsiteX5" fmla="*/ 0 w 1011768"/>
                <a:gd name="connsiteY5" fmla="*/ 389466 h 389466"/>
                <a:gd name="connsiteX0" fmla="*/ 0 w 1011768"/>
                <a:gd name="connsiteY0" fmla="*/ 389466 h 389466"/>
                <a:gd name="connsiteX1" fmla="*/ 169334 w 1011768"/>
                <a:gd name="connsiteY1" fmla="*/ 0 h 389466"/>
                <a:gd name="connsiteX2" fmla="*/ 1011768 w 1011768"/>
                <a:gd name="connsiteY2" fmla="*/ 16933 h 389466"/>
                <a:gd name="connsiteX3" fmla="*/ 639233 w 1011768"/>
                <a:gd name="connsiteY3" fmla="*/ 211667 h 389466"/>
                <a:gd name="connsiteX4" fmla="*/ 448734 w 1011768"/>
                <a:gd name="connsiteY4" fmla="*/ 385233 h 389466"/>
                <a:gd name="connsiteX5" fmla="*/ 0 w 1011768"/>
                <a:gd name="connsiteY5" fmla="*/ 389466 h 389466"/>
                <a:gd name="connsiteX0" fmla="*/ 0 w 1011768"/>
                <a:gd name="connsiteY0" fmla="*/ 389466 h 389466"/>
                <a:gd name="connsiteX1" fmla="*/ 169334 w 1011768"/>
                <a:gd name="connsiteY1" fmla="*/ 0 h 389466"/>
                <a:gd name="connsiteX2" fmla="*/ 1011768 w 1011768"/>
                <a:gd name="connsiteY2" fmla="*/ 16933 h 389466"/>
                <a:gd name="connsiteX3" fmla="*/ 639233 w 1011768"/>
                <a:gd name="connsiteY3" fmla="*/ 211667 h 389466"/>
                <a:gd name="connsiteX4" fmla="*/ 448734 w 1011768"/>
                <a:gd name="connsiteY4" fmla="*/ 385233 h 389466"/>
                <a:gd name="connsiteX5" fmla="*/ 0 w 1011768"/>
                <a:gd name="connsiteY5" fmla="*/ 389466 h 389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768" h="389466">
                  <a:moveTo>
                    <a:pt x="0" y="389466"/>
                  </a:moveTo>
                  <a:lnTo>
                    <a:pt x="169334" y="0"/>
                  </a:lnTo>
                  <a:lnTo>
                    <a:pt x="1011768" y="16933"/>
                  </a:lnTo>
                  <a:lnTo>
                    <a:pt x="639233" y="211667"/>
                  </a:lnTo>
                  <a:cubicBezTo>
                    <a:pt x="551744" y="283633"/>
                    <a:pt x="531990" y="313267"/>
                    <a:pt x="448734" y="385233"/>
                  </a:cubicBezTo>
                  <a:lnTo>
                    <a:pt x="0" y="389466"/>
                  </a:lnTo>
                  <a:close/>
                </a:path>
              </a:pathLst>
            </a:custGeom>
            <a:grp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reeform 1"/>
          <p:cNvSpPr/>
          <p:nvPr/>
        </p:nvSpPr>
        <p:spPr>
          <a:xfrm>
            <a:off x="1955800" y="3534861"/>
            <a:ext cx="5223933" cy="1306168"/>
          </a:xfrm>
          <a:custGeom>
            <a:avLst/>
            <a:gdLst>
              <a:gd name="connsiteX0" fmla="*/ 0 w 5223933"/>
              <a:gd name="connsiteY0" fmla="*/ 1272741 h 1466455"/>
              <a:gd name="connsiteX1" fmla="*/ 364067 w 5223933"/>
              <a:gd name="connsiteY1" fmla="*/ 1442075 h 1466455"/>
              <a:gd name="connsiteX2" fmla="*/ 914400 w 5223933"/>
              <a:gd name="connsiteY2" fmla="*/ 1433608 h 1466455"/>
              <a:gd name="connsiteX3" fmla="*/ 1380067 w 5223933"/>
              <a:gd name="connsiteY3" fmla="*/ 1145741 h 1466455"/>
              <a:gd name="connsiteX4" fmla="*/ 1862667 w 5223933"/>
              <a:gd name="connsiteY4" fmla="*/ 536141 h 1466455"/>
              <a:gd name="connsiteX5" fmla="*/ 2370667 w 5223933"/>
              <a:gd name="connsiteY5" fmla="*/ 138208 h 1466455"/>
              <a:gd name="connsiteX6" fmla="*/ 2946400 w 5223933"/>
              <a:gd name="connsiteY6" fmla="*/ 2741 h 1466455"/>
              <a:gd name="connsiteX7" fmla="*/ 3547533 w 5223933"/>
              <a:gd name="connsiteY7" fmla="*/ 239808 h 1466455"/>
              <a:gd name="connsiteX8" fmla="*/ 3970867 w 5223933"/>
              <a:gd name="connsiteY8" fmla="*/ 654675 h 1466455"/>
              <a:gd name="connsiteX9" fmla="*/ 4233333 w 5223933"/>
              <a:gd name="connsiteY9" fmla="*/ 984875 h 1466455"/>
              <a:gd name="connsiteX10" fmla="*/ 4495800 w 5223933"/>
              <a:gd name="connsiteY10" fmla="*/ 1145741 h 1466455"/>
              <a:gd name="connsiteX11" fmla="*/ 4775200 w 5223933"/>
              <a:gd name="connsiteY11" fmla="*/ 1238875 h 1466455"/>
              <a:gd name="connsiteX12" fmla="*/ 5223933 w 5223933"/>
              <a:gd name="connsiteY12" fmla="*/ 1255808 h 146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23933" h="1466455">
                <a:moveTo>
                  <a:pt x="0" y="1272741"/>
                </a:moveTo>
                <a:cubicBezTo>
                  <a:pt x="105833" y="1344002"/>
                  <a:pt x="211667" y="1415264"/>
                  <a:pt x="364067" y="1442075"/>
                </a:cubicBezTo>
                <a:cubicBezTo>
                  <a:pt x="516467" y="1468886"/>
                  <a:pt x="745067" y="1482997"/>
                  <a:pt x="914400" y="1433608"/>
                </a:cubicBezTo>
                <a:cubicBezTo>
                  <a:pt x="1083733" y="1384219"/>
                  <a:pt x="1222023" y="1295319"/>
                  <a:pt x="1380067" y="1145741"/>
                </a:cubicBezTo>
                <a:cubicBezTo>
                  <a:pt x="1538112" y="996163"/>
                  <a:pt x="1697567" y="704063"/>
                  <a:pt x="1862667" y="536141"/>
                </a:cubicBezTo>
                <a:cubicBezTo>
                  <a:pt x="2027767" y="368219"/>
                  <a:pt x="2190045" y="227108"/>
                  <a:pt x="2370667" y="138208"/>
                </a:cubicBezTo>
                <a:cubicBezTo>
                  <a:pt x="2551289" y="49308"/>
                  <a:pt x="2750256" y="-14192"/>
                  <a:pt x="2946400" y="2741"/>
                </a:cubicBezTo>
                <a:cubicBezTo>
                  <a:pt x="3142544" y="19674"/>
                  <a:pt x="3376789" y="131152"/>
                  <a:pt x="3547533" y="239808"/>
                </a:cubicBezTo>
                <a:cubicBezTo>
                  <a:pt x="3718277" y="348464"/>
                  <a:pt x="3856567" y="530497"/>
                  <a:pt x="3970867" y="654675"/>
                </a:cubicBezTo>
                <a:cubicBezTo>
                  <a:pt x="4085167" y="778853"/>
                  <a:pt x="4145844" y="903031"/>
                  <a:pt x="4233333" y="984875"/>
                </a:cubicBezTo>
                <a:cubicBezTo>
                  <a:pt x="4320822" y="1066719"/>
                  <a:pt x="4405489" y="1103408"/>
                  <a:pt x="4495800" y="1145741"/>
                </a:cubicBezTo>
                <a:cubicBezTo>
                  <a:pt x="4586111" y="1188074"/>
                  <a:pt x="4653845" y="1220531"/>
                  <a:pt x="4775200" y="1238875"/>
                </a:cubicBezTo>
                <a:cubicBezTo>
                  <a:pt x="4896555" y="1257219"/>
                  <a:pt x="5223933" y="1255808"/>
                  <a:pt x="5223933" y="1255808"/>
                </a:cubicBezTo>
              </a:path>
            </a:pathLst>
          </a:cu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38867" y="3588982"/>
            <a:ext cx="5240866" cy="0"/>
          </a:xfrm>
          <a:prstGeom prst="line">
            <a:avLst/>
          </a:prstGeom>
          <a:ln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38867" y="3986915"/>
            <a:ext cx="5240866" cy="0"/>
          </a:xfrm>
          <a:prstGeom prst="line">
            <a:avLst/>
          </a:prstGeom>
          <a:ln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38867" y="1608667"/>
            <a:ext cx="0" cy="4249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955800" y="5841117"/>
            <a:ext cx="52239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1938866" y="2191097"/>
            <a:ext cx="5240867" cy="2795770"/>
          </a:xfrm>
          <a:custGeom>
            <a:avLst/>
            <a:gdLst>
              <a:gd name="connsiteX0" fmla="*/ 0 w 5240867"/>
              <a:gd name="connsiteY0" fmla="*/ 2652779 h 2795770"/>
              <a:gd name="connsiteX1" fmla="*/ 372533 w 5240867"/>
              <a:gd name="connsiteY1" fmla="*/ 2771312 h 2795770"/>
              <a:gd name="connsiteX2" fmla="*/ 736600 w 5240867"/>
              <a:gd name="connsiteY2" fmla="*/ 2788245 h 2795770"/>
              <a:gd name="connsiteX3" fmla="*/ 1049867 w 5240867"/>
              <a:gd name="connsiteY3" fmla="*/ 2678179 h 2795770"/>
              <a:gd name="connsiteX4" fmla="*/ 1176867 w 5240867"/>
              <a:gd name="connsiteY4" fmla="*/ 2551179 h 2795770"/>
              <a:gd name="connsiteX5" fmla="*/ 1380067 w 5240867"/>
              <a:gd name="connsiteY5" fmla="*/ 2009312 h 2795770"/>
              <a:gd name="connsiteX6" fmla="*/ 1879600 w 5240867"/>
              <a:gd name="connsiteY6" fmla="*/ 807045 h 2795770"/>
              <a:gd name="connsiteX7" fmla="*/ 2082800 w 5240867"/>
              <a:gd name="connsiteY7" fmla="*/ 434512 h 2795770"/>
              <a:gd name="connsiteX8" fmla="*/ 2269067 w 5240867"/>
              <a:gd name="connsiteY8" fmla="*/ 256712 h 2795770"/>
              <a:gd name="connsiteX9" fmla="*/ 2565400 w 5240867"/>
              <a:gd name="connsiteY9" fmla="*/ 53512 h 2795770"/>
              <a:gd name="connsiteX10" fmla="*/ 2726267 w 5240867"/>
              <a:gd name="connsiteY10" fmla="*/ 11179 h 2795770"/>
              <a:gd name="connsiteX11" fmla="*/ 2971800 w 5240867"/>
              <a:gd name="connsiteY11" fmla="*/ 11179 h 2795770"/>
              <a:gd name="connsiteX12" fmla="*/ 3251200 w 5240867"/>
              <a:gd name="connsiteY12" fmla="*/ 138179 h 2795770"/>
              <a:gd name="connsiteX13" fmla="*/ 3462867 w 5240867"/>
              <a:gd name="connsiteY13" fmla="*/ 307512 h 2795770"/>
              <a:gd name="connsiteX14" fmla="*/ 3632200 w 5240867"/>
              <a:gd name="connsiteY14" fmla="*/ 527645 h 2795770"/>
              <a:gd name="connsiteX15" fmla="*/ 3801533 w 5240867"/>
              <a:gd name="connsiteY15" fmla="*/ 874779 h 2795770"/>
              <a:gd name="connsiteX16" fmla="*/ 4055533 w 5240867"/>
              <a:gd name="connsiteY16" fmla="*/ 1425112 h 2795770"/>
              <a:gd name="connsiteX17" fmla="*/ 4284133 w 5240867"/>
              <a:gd name="connsiteY17" fmla="*/ 1890779 h 2795770"/>
              <a:gd name="connsiteX18" fmla="*/ 4385733 w 5240867"/>
              <a:gd name="connsiteY18" fmla="*/ 2119379 h 2795770"/>
              <a:gd name="connsiteX19" fmla="*/ 4580467 w 5240867"/>
              <a:gd name="connsiteY19" fmla="*/ 2339512 h 2795770"/>
              <a:gd name="connsiteX20" fmla="*/ 4792133 w 5240867"/>
              <a:gd name="connsiteY20" fmla="*/ 2500379 h 2795770"/>
              <a:gd name="connsiteX21" fmla="*/ 5054600 w 5240867"/>
              <a:gd name="connsiteY21" fmla="*/ 2559645 h 2795770"/>
              <a:gd name="connsiteX22" fmla="*/ 5240867 w 5240867"/>
              <a:gd name="connsiteY22" fmla="*/ 2559645 h 2795770"/>
              <a:gd name="connsiteX0" fmla="*/ 0 w 5240867"/>
              <a:gd name="connsiteY0" fmla="*/ 2652779 h 2795770"/>
              <a:gd name="connsiteX1" fmla="*/ 372533 w 5240867"/>
              <a:gd name="connsiteY1" fmla="*/ 2771312 h 2795770"/>
              <a:gd name="connsiteX2" fmla="*/ 736600 w 5240867"/>
              <a:gd name="connsiteY2" fmla="*/ 2788245 h 2795770"/>
              <a:gd name="connsiteX3" fmla="*/ 1049867 w 5240867"/>
              <a:gd name="connsiteY3" fmla="*/ 2678179 h 2795770"/>
              <a:gd name="connsiteX4" fmla="*/ 1236133 w 5240867"/>
              <a:gd name="connsiteY4" fmla="*/ 2407246 h 2795770"/>
              <a:gd name="connsiteX5" fmla="*/ 1380067 w 5240867"/>
              <a:gd name="connsiteY5" fmla="*/ 2009312 h 2795770"/>
              <a:gd name="connsiteX6" fmla="*/ 1879600 w 5240867"/>
              <a:gd name="connsiteY6" fmla="*/ 807045 h 2795770"/>
              <a:gd name="connsiteX7" fmla="*/ 2082800 w 5240867"/>
              <a:gd name="connsiteY7" fmla="*/ 434512 h 2795770"/>
              <a:gd name="connsiteX8" fmla="*/ 2269067 w 5240867"/>
              <a:gd name="connsiteY8" fmla="*/ 256712 h 2795770"/>
              <a:gd name="connsiteX9" fmla="*/ 2565400 w 5240867"/>
              <a:gd name="connsiteY9" fmla="*/ 53512 h 2795770"/>
              <a:gd name="connsiteX10" fmla="*/ 2726267 w 5240867"/>
              <a:gd name="connsiteY10" fmla="*/ 11179 h 2795770"/>
              <a:gd name="connsiteX11" fmla="*/ 2971800 w 5240867"/>
              <a:gd name="connsiteY11" fmla="*/ 11179 h 2795770"/>
              <a:gd name="connsiteX12" fmla="*/ 3251200 w 5240867"/>
              <a:gd name="connsiteY12" fmla="*/ 138179 h 2795770"/>
              <a:gd name="connsiteX13" fmla="*/ 3462867 w 5240867"/>
              <a:gd name="connsiteY13" fmla="*/ 307512 h 2795770"/>
              <a:gd name="connsiteX14" fmla="*/ 3632200 w 5240867"/>
              <a:gd name="connsiteY14" fmla="*/ 527645 h 2795770"/>
              <a:gd name="connsiteX15" fmla="*/ 3801533 w 5240867"/>
              <a:gd name="connsiteY15" fmla="*/ 874779 h 2795770"/>
              <a:gd name="connsiteX16" fmla="*/ 4055533 w 5240867"/>
              <a:gd name="connsiteY16" fmla="*/ 1425112 h 2795770"/>
              <a:gd name="connsiteX17" fmla="*/ 4284133 w 5240867"/>
              <a:gd name="connsiteY17" fmla="*/ 1890779 h 2795770"/>
              <a:gd name="connsiteX18" fmla="*/ 4385733 w 5240867"/>
              <a:gd name="connsiteY18" fmla="*/ 2119379 h 2795770"/>
              <a:gd name="connsiteX19" fmla="*/ 4580467 w 5240867"/>
              <a:gd name="connsiteY19" fmla="*/ 2339512 h 2795770"/>
              <a:gd name="connsiteX20" fmla="*/ 4792133 w 5240867"/>
              <a:gd name="connsiteY20" fmla="*/ 2500379 h 2795770"/>
              <a:gd name="connsiteX21" fmla="*/ 5054600 w 5240867"/>
              <a:gd name="connsiteY21" fmla="*/ 2559645 h 2795770"/>
              <a:gd name="connsiteX22" fmla="*/ 5240867 w 5240867"/>
              <a:gd name="connsiteY22" fmla="*/ 2559645 h 2795770"/>
              <a:gd name="connsiteX0" fmla="*/ 0 w 5240867"/>
              <a:gd name="connsiteY0" fmla="*/ 2652779 h 2795770"/>
              <a:gd name="connsiteX1" fmla="*/ 372533 w 5240867"/>
              <a:gd name="connsiteY1" fmla="*/ 2771312 h 2795770"/>
              <a:gd name="connsiteX2" fmla="*/ 736600 w 5240867"/>
              <a:gd name="connsiteY2" fmla="*/ 2788245 h 2795770"/>
              <a:gd name="connsiteX3" fmla="*/ 1049867 w 5240867"/>
              <a:gd name="connsiteY3" fmla="*/ 2678179 h 2795770"/>
              <a:gd name="connsiteX4" fmla="*/ 1236133 w 5240867"/>
              <a:gd name="connsiteY4" fmla="*/ 2407246 h 2795770"/>
              <a:gd name="connsiteX5" fmla="*/ 1380067 w 5240867"/>
              <a:gd name="connsiteY5" fmla="*/ 2009312 h 2795770"/>
              <a:gd name="connsiteX6" fmla="*/ 1879600 w 5240867"/>
              <a:gd name="connsiteY6" fmla="*/ 807045 h 2795770"/>
              <a:gd name="connsiteX7" fmla="*/ 2057400 w 5240867"/>
              <a:gd name="connsiteY7" fmla="*/ 502245 h 2795770"/>
              <a:gd name="connsiteX8" fmla="*/ 2269067 w 5240867"/>
              <a:gd name="connsiteY8" fmla="*/ 256712 h 2795770"/>
              <a:gd name="connsiteX9" fmla="*/ 2565400 w 5240867"/>
              <a:gd name="connsiteY9" fmla="*/ 53512 h 2795770"/>
              <a:gd name="connsiteX10" fmla="*/ 2726267 w 5240867"/>
              <a:gd name="connsiteY10" fmla="*/ 11179 h 2795770"/>
              <a:gd name="connsiteX11" fmla="*/ 2971800 w 5240867"/>
              <a:gd name="connsiteY11" fmla="*/ 11179 h 2795770"/>
              <a:gd name="connsiteX12" fmla="*/ 3251200 w 5240867"/>
              <a:gd name="connsiteY12" fmla="*/ 138179 h 2795770"/>
              <a:gd name="connsiteX13" fmla="*/ 3462867 w 5240867"/>
              <a:gd name="connsiteY13" fmla="*/ 307512 h 2795770"/>
              <a:gd name="connsiteX14" fmla="*/ 3632200 w 5240867"/>
              <a:gd name="connsiteY14" fmla="*/ 527645 h 2795770"/>
              <a:gd name="connsiteX15" fmla="*/ 3801533 w 5240867"/>
              <a:gd name="connsiteY15" fmla="*/ 874779 h 2795770"/>
              <a:gd name="connsiteX16" fmla="*/ 4055533 w 5240867"/>
              <a:gd name="connsiteY16" fmla="*/ 1425112 h 2795770"/>
              <a:gd name="connsiteX17" fmla="*/ 4284133 w 5240867"/>
              <a:gd name="connsiteY17" fmla="*/ 1890779 h 2795770"/>
              <a:gd name="connsiteX18" fmla="*/ 4385733 w 5240867"/>
              <a:gd name="connsiteY18" fmla="*/ 2119379 h 2795770"/>
              <a:gd name="connsiteX19" fmla="*/ 4580467 w 5240867"/>
              <a:gd name="connsiteY19" fmla="*/ 2339512 h 2795770"/>
              <a:gd name="connsiteX20" fmla="*/ 4792133 w 5240867"/>
              <a:gd name="connsiteY20" fmla="*/ 2500379 h 2795770"/>
              <a:gd name="connsiteX21" fmla="*/ 5054600 w 5240867"/>
              <a:gd name="connsiteY21" fmla="*/ 2559645 h 2795770"/>
              <a:gd name="connsiteX22" fmla="*/ 5240867 w 5240867"/>
              <a:gd name="connsiteY22" fmla="*/ 2559645 h 279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40867" h="2795770">
                <a:moveTo>
                  <a:pt x="0" y="2652779"/>
                </a:moveTo>
                <a:cubicBezTo>
                  <a:pt x="124883" y="2700756"/>
                  <a:pt x="249766" y="2748734"/>
                  <a:pt x="372533" y="2771312"/>
                </a:cubicBezTo>
                <a:cubicBezTo>
                  <a:pt x="495300" y="2793890"/>
                  <a:pt x="623711" y="2803767"/>
                  <a:pt x="736600" y="2788245"/>
                </a:cubicBezTo>
                <a:cubicBezTo>
                  <a:pt x="849489" y="2772723"/>
                  <a:pt x="966612" y="2741679"/>
                  <a:pt x="1049867" y="2678179"/>
                </a:cubicBezTo>
                <a:cubicBezTo>
                  <a:pt x="1133122" y="2614679"/>
                  <a:pt x="1181100" y="2518724"/>
                  <a:pt x="1236133" y="2407246"/>
                </a:cubicBezTo>
                <a:cubicBezTo>
                  <a:pt x="1291166" y="2295768"/>
                  <a:pt x="1272823" y="2276012"/>
                  <a:pt x="1380067" y="2009312"/>
                </a:cubicBezTo>
                <a:cubicBezTo>
                  <a:pt x="1487311" y="1742612"/>
                  <a:pt x="1766711" y="1058223"/>
                  <a:pt x="1879600" y="807045"/>
                </a:cubicBezTo>
                <a:cubicBezTo>
                  <a:pt x="1992489" y="555867"/>
                  <a:pt x="1992489" y="593967"/>
                  <a:pt x="2057400" y="502245"/>
                </a:cubicBezTo>
                <a:cubicBezTo>
                  <a:pt x="2122311" y="410523"/>
                  <a:pt x="2184400" y="331501"/>
                  <a:pt x="2269067" y="256712"/>
                </a:cubicBezTo>
                <a:cubicBezTo>
                  <a:pt x="2353734" y="181923"/>
                  <a:pt x="2489200" y="94434"/>
                  <a:pt x="2565400" y="53512"/>
                </a:cubicBezTo>
                <a:cubicBezTo>
                  <a:pt x="2641600" y="12590"/>
                  <a:pt x="2658534" y="18234"/>
                  <a:pt x="2726267" y="11179"/>
                </a:cubicBezTo>
                <a:cubicBezTo>
                  <a:pt x="2794000" y="4124"/>
                  <a:pt x="2884311" y="-9988"/>
                  <a:pt x="2971800" y="11179"/>
                </a:cubicBezTo>
                <a:cubicBezTo>
                  <a:pt x="3059289" y="32346"/>
                  <a:pt x="3169356" y="88790"/>
                  <a:pt x="3251200" y="138179"/>
                </a:cubicBezTo>
                <a:cubicBezTo>
                  <a:pt x="3333045" y="187568"/>
                  <a:pt x="3399367" y="242601"/>
                  <a:pt x="3462867" y="307512"/>
                </a:cubicBezTo>
                <a:cubicBezTo>
                  <a:pt x="3526367" y="372423"/>
                  <a:pt x="3575756" y="433101"/>
                  <a:pt x="3632200" y="527645"/>
                </a:cubicBezTo>
                <a:cubicBezTo>
                  <a:pt x="3688644" y="622189"/>
                  <a:pt x="3730978" y="725201"/>
                  <a:pt x="3801533" y="874779"/>
                </a:cubicBezTo>
                <a:cubicBezTo>
                  <a:pt x="3872088" y="1024357"/>
                  <a:pt x="3975100" y="1255779"/>
                  <a:pt x="4055533" y="1425112"/>
                </a:cubicBezTo>
                <a:cubicBezTo>
                  <a:pt x="4135966" y="1594445"/>
                  <a:pt x="4229100" y="1775068"/>
                  <a:pt x="4284133" y="1890779"/>
                </a:cubicBezTo>
                <a:cubicBezTo>
                  <a:pt x="4339166" y="2006490"/>
                  <a:pt x="4336344" y="2044590"/>
                  <a:pt x="4385733" y="2119379"/>
                </a:cubicBezTo>
                <a:cubicBezTo>
                  <a:pt x="4435122" y="2194168"/>
                  <a:pt x="4512734" y="2276012"/>
                  <a:pt x="4580467" y="2339512"/>
                </a:cubicBezTo>
                <a:cubicBezTo>
                  <a:pt x="4648200" y="2403012"/>
                  <a:pt x="4713111" y="2463690"/>
                  <a:pt x="4792133" y="2500379"/>
                </a:cubicBezTo>
                <a:cubicBezTo>
                  <a:pt x="4871155" y="2537068"/>
                  <a:pt x="4979811" y="2549767"/>
                  <a:pt x="5054600" y="2559645"/>
                </a:cubicBezTo>
                <a:cubicBezTo>
                  <a:pt x="5129389" y="2569523"/>
                  <a:pt x="5240867" y="2559645"/>
                  <a:pt x="5240867" y="2559645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89400" y="6112049"/>
            <a:ext cx="1648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Time of day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293922" y="3370849"/>
            <a:ext cx="1828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Temperature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441274" y="2096415"/>
            <a:ext cx="16190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rgbClr val="FF0000"/>
                </a:solidFill>
              </a:rPr>
              <a:t>T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e</a:t>
            </a:r>
            <a:r>
              <a:rPr lang="en-US" sz="1600" dirty="0" smtClean="0">
                <a:solidFill>
                  <a:srgbClr val="FF0000"/>
                </a:solidFill>
              </a:rPr>
              <a:t> max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(surface in sun)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34943" y="4548641"/>
            <a:ext cx="18658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T</a:t>
            </a:r>
            <a:r>
              <a:rPr lang="en-US" sz="1600" baseline="-25000" dirty="0" err="1" smtClean="0"/>
              <a:t>e</a:t>
            </a:r>
            <a:r>
              <a:rPr lang="en-US" sz="1600" dirty="0" smtClean="0"/>
              <a:t> min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(surface in shade)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082800" y="3534861"/>
            <a:ext cx="91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008000"/>
                </a:solidFill>
              </a:rPr>
              <a:t>T</a:t>
            </a:r>
            <a:r>
              <a:rPr lang="en-US" baseline="-25000" dirty="0" err="1" smtClean="0">
                <a:solidFill>
                  <a:srgbClr val="008000"/>
                </a:solidFill>
              </a:rPr>
              <a:t>preferred</a:t>
            </a:r>
            <a:endParaRPr lang="en-US" baseline="-25000" dirty="0">
              <a:solidFill>
                <a:srgbClr val="008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6554" y="367268"/>
            <a:ext cx="85202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Warming temperatures will restrict activity times, energy</a:t>
            </a:r>
            <a:br>
              <a:rPr lang="en-US" sz="2800" dirty="0" smtClean="0"/>
            </a:br>
            <a:r>
              <a:rPr lang="en-US" sz="2800" dirty="0" smtClean="0"/>
              <a:t>gain, and reproductive output</a:t>
            </a:r>
            <a:endParaRPr lang="en-US" sz="2800" dirty="0"/>
          </a:p>
        </p:txBody>
      </p:sp>
      <p:sp>
        <p:nvSpPr>
          <p:cNvPr id="34" name="Freeform 33"/>
          <p:cNvSpPr/>
          <p:nvPr/>
        </p:nvSpPr>
        <p:spPr>
          <a:xfrm>
            <a:off x="1955800" y="3993146"/>
            <a:ext cx="5245100" cy="501344"/>
          </a:xfrm>
          <a:custGeom>
            <a:avLst/>
            <a:gdLst>
              <a:gd name="connsiteX0" fmla="*/ 0 w 5245100"/>
              <a:gd name="connsiteY0" fmla="*/ 163780 h 494889"/>
              <a:gd name="connsiteX1" fmla="*/ 565150 w 5245100"/>
              <a:gd name="connsiteY1" fmla="*/ 284430 h 494889"/>
              <a:gd name="connsiteX2" fmla="*/ 1225550 w 5245100"/>
              <a:gd name="connsiteY2" fmla="*/ 417780 h 494889"/>
              <a:gd name="connsiteX3" fmla="*/ 1752600 w 5245100"/>
              <a:gd name="connsiteY3" fmla="*/ 481280 h 494889"/>
              <a:gd name="connsiteX4" fmla="*/ 2038350 w 5245100"/>
              <a:gd name="connsiteY4" fmla="*/ 481280 h 494889"/>
              <a:gd name="connsiteX5" fmla="*/ 2400300 w 5245100"/>
              <a:gd name="connsiteY5" fmla="*/ 487630 h 494889"/>
              <a:gd name="connsiteX6" fmla="*/ 2774950 w 5245100"/>
              <a:gd name="connsiteY6" fmla="*/ 366980 h 494889"/>
              <a:gd name="connsiteX7" fmla="*/ 3295650 w 5245100"/>
              <a:gd name="connsiteY7" fmla="*/ 208230 h 494889"/>
              <a:gd name="connsiteX8" fmla="*/ 3759200 w 5245100"/>
              <a:gd name="connsiteY8" fmla="*/ 74880 h 494889"/>
              <a:gd name="connsiteX9" fmla="*/ 4032250 w 5245100"/>
              <a:gd name="connsiteY9" fmla="*/ 24080 h 494889"/>
              <a:gd name="connsiteX10" fmla="*/ 4241800 w 5245100"/>
              <a:gd name="connsiteY10" fmla="*/ 5030 h 494889"/>
              <a:gd name="connsiteX11" fmla="*/ 4489450 w 5245100"/>
              <a:gd name="connsiteY11" fmla="*/ 5030 h 494889"/>
              <a:gd name="connsiteX12" fmla="*/ 4730750 w 5245100"/>
              <a:gd name="connsiteY12" fmla="*/ 62180 h 494889"/>
              <a:gd name="connsiteX13" fmla="*/ 5003800 w 5245100"/>
              <a:gd name="connsiteY13" fmla="*/ 189180 h 494889"/>
              <a:gd name="connsiteX14" fmla="*/ 5118100 w 5245100"/>
              <a:gd name="connsiteY14" fmla="*/ 265380 h 494889"/>
              <a:gd name="connsiteX15" fmla="*/ 5207000 w 5245100"/>
              <a:gd name="connsiteY15" fmla="*/ 309830 h 494889"/>
              <a:gd name="connsiteX16" fmla="*/ 5245100 w 5245100"/>
              <a:gd name="connsiteY16" fmla="*/ 328880 h 494889"/>
              <a:gd name="connsiteX17" fmla="*/ 5232400 w 5245100"/>
              <a:gd name="connsiteY17" fmla="*/ 322530 h 494889"/>
              <a:gd name="connsiteX0" fmla="*/ 0 w 5245100"/>
              <a:gd name="connsiteY0" fmla="*/ 163780 h 502787"/>
              <a:gd name="connsiteX1" fmla="*/ 565150 w 5245100"/>
              <a:gd name="connsiteY1" fmla="*/ 284430 h 502787"/>
              <a:gd name="connsiteX2" fmla="*/ 1225550 w 5245100"/>
              <a:gd name="connsiteY2" fmla="*/ 417780 h 502787"/>
              <a:gd name="connsiteX3" fmla="*/ 1752600 w 5245100"/>
              <a:gd name="connsiteY3" fmla="*/ 481280 h 502787"/>
              <a:gd name="connsiteX4" fmla="*/ 2063750 w 5245100"/>
              <a:gd name="connsiteY4" fmla="*/ 500330 h 502787"/>
              <a:gd name="connsiteX5" fmla="*/ 2400300 w 5245100"/>
              <a:gd name="connsiteY5" fmla="*/ 487630 h 502787"/>
              <a:gd name="connsiteX6" fmla="*/ 2774950 w 5245100"/>
              <a:gd name="connsiteY6" fmla="*/ 366980 h 502787"/>
              <a:gd name="connsiteX7" fmla="*/ 3295650 w 5245100"/>
              <a:gd name="connsiteY7" fmla="*/ 208230 h 502787"/>
              <a:gd name="connsiteX8" fmla="*/ 3759200 w 5245100"/>
              <a:gd name="connsiteY8" fmla="*/ 74880 h 502787"/>
              <a:gd name="connsiteX9" fmla="*/ 4032250 w 5245100"/>
              <a:gd name="connsiteY9" fmla="*/ 24080 h 502787"/>
              <a:gd name="connsiteX10" fmla="*/ 4241800 w 5245100"/>
              <a:gd name="connsiteY10" fmla="*/ 5030 h 502787"/>
              <a:gd name="connsiteX11" fmla="*/ 4489450 w 5245100"/>
              <a:gd name="connsiteY11" fmla="*/ 5030 h 502787"/>
              <a:gd name="connsiteX12" fmla="*/ 4730750 w 5245100"/>
              <a:gd name="connsiteY12" fmla="*/ 62180 h 502787"/>
              <a:gd name="connsiteX13" fmla="*/ 5003800 w 5245100"/>
              <a:gd name="connsiteY13" fmla="*/ 189180 h 502787"/>
              <a:gd name="connsiteX14" fmla="*/ 5118100 w 5245100"/>
              <a:gd name="connsiteY14" fmla="*/ 265380 h 502787"/>
              <a:gd name="connsiteX15" fmla="*/ 5207000 w 5245100"/>
              <a:gd name="connsiteY15" fmla="*/ 309830 h 502787"/>
              <a:gd name="connsiteX16" fmla="*/ 5245100 w 5245100"/>
              <a:gd name="connsiteY16" fmla="*/ 328880 h 502787"/>
              <a:gd name="connsiteX17" fmla="*/ 5232400 w 5245100"/>
              <a:gd name="connsiteY17" fmla="*/ 322530 h 502787"/>
              <a:gd name="connsiteX0" fmla="*/ 0 w 5245100"/>
              <a:gd name="connsiteY0" fmla="*/ 163780 h 501344"/>
              <a:gd name="connsiteX1" fmla="*/ 565150 w 5245100"/>
              <a:gd name="connsiteY1" fmla="*/ 284430 h 501344"/>
              <a:gd name="connsiteX2" fmla="*/ 1225550 w 5245100"/>
              <a:gd name="connsiteY2" fmla="*/ 417780 h 501344"/>
              <a:gd name="connsiteX3" fmla="*/ 1752600 w 5245100"/>
              <a:gd name="connsiteY3" fmla="*/ 481280 h 501344"/>
              <a:gd name="connsiteX4" fmla="*/ 2063750 w 5245100"/>
              <a:gd name="connsiteY4" fmla="*/ 500330 h 501344"/>
              <a:gd name="connsiteX5" fmla="*/ 2482850 w 5245100"/>
              <a:gd name="connsiteY5" fmla="*/ 455880 h 501344"/>
              <a:gd name="connsiteX6" fmla="*/ 2774950 w 5245100"/>
              <a:gd name="connsiteY6" fmla="*/ 366980 h 501344"/>
              <a:gd name="connsiteX7" fmla="*/ 3295650 w 5245100"/>
              <a:gd name="connsiteY7" fmla="*/ 208230 h 501344"/>
              <a:gd name="connsiteX8" fmla="*/ 3759200 w 5245100"/>
              <a:gd name="connsiteY8" fmla="*/ 74880 h 501344"/>
              <a:gd name="connsiteX9" fmla="*/ 4032250 w 5245100"/>
              <a:gd name="connsiteY9" fmla="*/ 24080 h 501344"/>
              <a:gd name="connsiteX10" fmla="*/ 4241800 w 5245100"/>
              <a:gd name="connsiteY10" fmla="*/ 5030 h 501344"/>
              <a:gd name="connsiteX11" fmla="*/ 4489450 w 5245100"/>
              <a:gd name="connsiteY11" fmla="*/ 5030 h 501344"/>
              <a:gd name="connsiteX12" fmla="*/ 4730750 w 5245100"/>
              <a:gd name="connsiteY12" fmla="*/ 62180 h 501344"/>
              <a:gd name="connsiteX13" fmla="*/ 5003800 w 5245100"/>
              <a:gd name="connsiteY13" fmla="*/ 189180 h 501344"/>
              <a:gd name="connsiteX14" fmla="*/ 5118100 w 5245100"/>
              <a:gd name="connsiteY14" fmla="*/ 265380 h 501344"/>
              <a:gd name="connsiteX15" fmla="*/ 5207000 w 5245100"/>
              <a:gd name="connsiteY15" fmla="*/ 309830 h 501344"/>
              <a:gd name="connsiteX16" fmla="*/ 5245100 w 5245100"/>
              <a:gd name="connsiteY16" fmla="*/ 328880 h 501344"/>
              <a:gd name="connsiteX17" fmla="*/ 5232400 w 5245100"/>
              <a:gd name="connsiteY17" fmla="*/ 322530 h 50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45100" h="501344">
                <a:moveTo>
                  <a:pt x="0" y="163780"/>
                </a:moveTo>
                <a:lnTo>
                  <a:pt x="565150" y="284430"/>
                </a:lnTo>
                <a:cubicBezTo>
                  <a:pt x="769408" y="326763"/>
                  <a:pt x="1027642" y="384972"/>
                  <a:pt x="1225550" y="417780"/>
                </a:cubicBezTo>
                <a:cubicBezTo>
                  <a:pt x="1423458" y="450588"/>
                  <a:pt x="1612900" y="467522"/>
                  <a:pt x="1752600" y="481280"/>
                </a:cubicBezTo>
                <a:cubicBezTo>
                  <a:pt x="1892300" y="495038"/>
                  <a:pt x="1942042" y="504563"/>
                  <a:pt x="2063750" y="500330"/>
                </a:cubicBezTo>
                <a:cubicBezTo>
                  <a:pt x="2185458" y="496097"/>
                  <a:pt x="2364317" y="478105"/>
                  <a:pt x="2482850" y="455880"/>
                </a:cubicBezTo>
                <a:cubicBezTo>
                  <a:pt x="2601383" y="433655"/>
                  <a:pt x="2639483" y="408255"/>
                  <a:pt x="2774950" y="366980"/>
                </a:cubicBezTo>
                <a:lnTo>
                  <a:pt x="3295650" y="208230"/>
                </a:lnTo>
                <a:cubicBezTo>
                  <a:pt x="3459692" y="159547"/>
                  <a:pt x="3636433" y="105572"/>
                  <a:pt x="3759200" y="74880"/>
                </a:cubicBezTo>
                <a:cubicBezTo>
                  <a:pt x="3881967" y="44188"/>
                  <a:pt x="3951817" y="35722"/>
                  <a:pt x="4032250" y="24080"/>
                </a:cubicBezTo>
                <a:cubicBezTo>
                  <a:pt x="4112683" y="12438"/>
                  <a:pt x="4165600" y="8205"/>
                  <a:pt x="4241800" y="5030"/>
                </a:cubicBezTo>
                <a:cubicBezTo>
                  <a:pt x="4318000" y="1855"/>
                  <a:pt x="4407958" y="-4495"/>
                  <a:pt x="4489450" y="5030"/>
                </a:cubicBezTo>
                <a:cubicBezTo>
                  <a:pt x="4570942" y="14555"/>
                  <a:pt x="4645025" y="31488"/>
                  <a:pt x="4730750" y="62180"/>
                </a:cubicBezTo>
                <a:cubicBezTo>
                  <a:pt x="4816475" y="92872"/>
                  <a:pt x="4939242" y="155313"/>
                  <a:pt x="5003800" y="189180"/>
                </a:cubicBezTo>
                <a:cubicBezTo>
                  <a:pt x="5068358" y="223047"/>
                  <a:pt x="5084233" y="245272"/>
                  <a:pt x="5118100" y="265380"/>
                </a:cubicBezTo>
                <a:cubicBezTo>
                  <a:pt x="5151967" y="285488"/>
                  <a:pt x="5207000" y="309830"/>
                  <a:pt x="5207000" y="309830"/>
                </a:cubicBezTo>
                <a:lnTo>
                  <a:pt x="5245100" y="328880"/>
                </a:lnTo>
                <a:lnTo>
                  <a:pt x="5232400" y="322530"/>
                </a:lnTo>
              </a:path>
            </a:pathLst>
          </a:custGeom>
          <a:ln>
            <a:solidFill>
              <a:srgbClr val="9966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207676" y="4185295"/>
            <a:ext cx="699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rgbClr val="996633"/>
                </a:solidFill>
              </a:rPr>
              <a:t>T</a:t>
            </a:r>
            <a:r>
              <a:rPr lang="en-US" sz="1600" baseline="-25000" dirty="0" err="1" smtClean="0">
                <a:solidFill>
                  <a:srgbClr val="996633"/>
                </a:solidFill>
              </a:rPr>
              <a:t>e</a:t>
            </a:r>
            <a:r>
              <a:rPr lang="en-US" sz="1600" dirty="0" smtClean="0">
                <a:solidFill>
                  <a:srgbClr val="996633"/>
                </a:solidFill>
              </a:rPr>
              <a:t> soil</a:t>
            </a:r>
            <a:endParaRPr lang="en-US" sz="1600" dirty="0">
              <a:solidFill>
                <a:srgbClr val="996633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261249" y="5371765"/>
            <a:ext cx="1057138" cy="375347"/>
            <a:chOff x="4261249" y="5371765"/>
            <a:chExt cx="1057138" cy="375347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4557957" y="5371765"/>
              <a:ext cx="565321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olid"/>
              <a:headEnd type="stealth"/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261249" y="5377780"/>
              <a:ext cx="10571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hr</a:t>
              </a:r>
              <a:r>
                <a:rPr lang="en-US" i="1" baseline="-25000" dirty="0" err="1" smtClean="0"/>
                <a:t>restriction</a:t>
              </a:r>
              <a:endParaRPr lang="en-US" i="1" baseline="-25000" dirty="0"/>
            </a:p>
          </p:txBody>
        </p:sp>
      </p:grpSp>
      <p:sp>
        <p:nvSpPr>
          <p:cNvPr id="29" name="Freeform 28"/>
          <p:cNvSpPr/>
          <p:nvPr/>
        </p:nvSpPr>
        <p:spPr>
          <a:xfrm>
            <a:off x="1945990" y="3340062"/>
            <a:ext cx="5223933" cy="1306168"/>
          </a:xfrm>
          <a:custGeom>
            <a:avLst/>
            <a:gdLst>
              <a:gd name="connsiteX0" fmla="*/ 0 w 5223933"/>
              <a:gd name="connsiteY0" fmla="*/ 1272741 h 1466455"/>
              <a:gd name="connsiteX1" fmla="*/ 364067 w 5223933"/>
              <a:gd name="connsiteY1" fmla="*/ 1442075 h 1466455"/>
              <a:gd name="connsiteX2" fmla="*/ 914400 w 5223933"/>
              <a:gd name="connsiteY2" fmla="*/ 1433608 h 1466455"/>
              <a:gd name="connsiteX3" fmla="*/ 1380067 w 5223933"/>
              <a:gd name="connsiteY3" fmla="*/ 1145741 h 1466455"/>
              <a:gd name="connsiteX4" fmla="*/ 1862667 w 5223933"/>
              <a:gd name="connsiteY4" fmla="*/ 536141 h 1466455"/>
              <a:gd name="connsiteX5" fmla="*/ 2370667 w 5223933"/>
              <a:gd name="connsiteY5" fmla="*/ 138208 h 1466455"/>
              <a:gd name="connsiteX6" fmla="*/ 2946400 w 5223933"/>
              <a:gd name="connsiteY6" fmla="*/ 2741 h 1466455"/>
              <a:gd name="connsiteX7" fmla="*/ 3547533 w 5223933"/>
              <a:gd name="connsiteY7" fmla="*/ 239808 h 1466455"/>
              <a:gd name="connsiteX8" fmla="*/ 3970867 w 5223933"/>
              <a:gd name="connsiteY8" fmla="*/ 654675 h 1466455"/>
              <a:gd name="connsiteX9" fmla="*/ 4233333 w 5223933"/>
              <a:gd name="connsiteY9" fmla="*/ 984875 h 1466455"/>
              <a:gd name="connsiteX10" fmla="*/ 4495800 w 5223933"/>
              <a:gd name="connsiteY10" fmla="*/ 1145741 h 1466455"/>
              <a:gd name="connsiteX11" fmla="*/ 4775200 w 5223933"/>
              <a:gd name="connsiteY11" fmla="*/ 1238875 h 1466455"/>
              <a:gd name="connsiteX12" fmla="*/ 5223933 w 5223933"/>
              <a:gd name="connsiteY12" fmla="*/ 1255808 h 146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23933" h="1466455">
                <a:moveTo>
                  <a:pt x="0" y="1272741"/>
                </a:moveTo>
                <a:cubicBezTo>
                  <a:pt x="105833" y="1344002"/>
                  <a:pt x="211667" y="1415264"/>
                  <a:pt x="364067" y="1442075"/>
                </a:cubicBezTo>
                <a:cubicBezTo>
                  <a:pt x="516467" y="1468886"/>
                  <a:pt x="745067" y="1482997"/>
                  <a:pt x="914400" y="1433608"/>
                </a:cubicBezTo>
                <a:cubicBezTo>
                  <a:pt x="1083733" y="1384219"/>
                  <a:pt x="1222023" y="1295319"/>
                  <a:pt x="1380067" y="1145741"/>
                </a:cubicBezTo>
                <a:cubicBezTo>
                  <a:pt x="1538112" y="996163"/>
                  <a:pt x="1697567" y="704063"/>
                  <a:pt x="1862667" y="536141"/>
                </a:cubicBezTo>
                <a:cubicBezTo>
                  <a:pt x="2027767" y="368219"/>
                  <a:pt x="2190045" y="227108"/>
                  <a:pt x="2370667" y="138208"/>
                </a:cubicBezTo>
                <a:cubicBezTo>
                  <a:pt x="2551289" y="49308"/>
                  <a:pt x="2750256" y="-14192"/>
                  <a:pt x="2946400" y="2741"/>
                </a:cubicBezTo>
                <a:cubicBezTo>
                  <a:pt x="3142544" y="19674"/>
                  <a:pt x="3376789" y="131152"/>
                  <a:pt x="3547533" y="239808"/>
                </a:cubicBezTo>
                <a:cubicBezTo>
                  <a:pt x="3718277" y="348464"/>
                  <a:pt x="3856567" y="530497"/>
                  <a:pt x="3970867" y="654675"/>
                </a:cubicBezTo>
                <a:cubicBezTo>
                  <a:pt x="4085167" y="778853"/>
                  <a:pt x="4145844" y="903031"/>
                  <a:pt x="4233333" y="984875"/>
                </a:cubicBezTo>
                <a:cubicBezTo>
                  <a:pt x="4320822" y="1066719"/>
                  <a:pt x="4405489" y="1103408"/>
                  <a:pt x="4495800" y="1145741"/>
                </a:cubicBezTo>
                <a:cubicBezTo>
                  <a:pt x="4586111" y="1188074"/>
                  <a:pt x="4653845" y="1220531"/>
                  <a:pt x="4775200" y="1238875"/>
                </a:cubicBezTo>
                <a:cubicBezTo>
                  <a:pt x="4896555" y="1257219"/>
                  <a:pt x="5223933" y="1255808"/>
                  <a:pt x="5223933" y="1255808"/>
                </a:cubicBezTo>
              </a:path>
            </a:pathLst>
          </a:cu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914166" y="3090384"/>
            <a:ext cx="5223933" cy="1555846"/>
          </a:xfrm>
          <a:custGeom>
            <a:avLst/>
            <a:gdLst>
              <a:gd name="connsiteX0" fmla="*/ 0 w 5223933"/>
              <a:gd name="connsiteY0" fmla="*/ 1272741 h 1466455"/>
              <a:gd name="connsiteX1" fmla="*/ 364067 w 5223933"/>
              <a:gd name="connsiteY1" fmla="*/ 1442075 h 1466455"/>
              <a:gd name="connsiteX2" fmla="*/ 914400 w 5223933"/>
              <a:gd name="connsiteY2" fmla="*/ 1433608 h 1466455"/>
              <a:gd name="connsiteX3" fmla="*/ 1380067 w 5223933"/>
              <a:gd name="connsiteY3" fmla="*/ 1145741 h 1466455"/>
              <a:gd name="connsiteX4" fmla="*/ 1862667 w 5223933"/>
              <a:gd name="connsiteY4" fmla="*/ 536141 h 1466455"/>
              <a:gd name="connsiteX5" fmla="*/ 2370667 w 5223933"/>
              <a:gd name="connsiteY5" fmla="*/ 138208 h 1466455"/>
              <a:gd name="connsiteX6" fmla="*/ 2946400 w 5223933"/>
              <a:gd name="connsiteY6" fmla="*/ 2741 h 1466455"/>
              <a:gd name="connsiteX7" fmla="*/ 3547533 w 5223933"/>
              <a:gd name="connsiteY7" fmla="*/ 239808 h 1466455"/>
              <a:gd name="connsiteX8" fmla="*/ 3970867 w 5223933"/>
              <a:gd name="connsiteY8" fmla="*/ 654675 h 1466455"/>
              <a:gd name="connsiteX9" fmla="*/ 4233333 w 5223933"/>
              <a:gd name="connsiteY9" fmla="*/ 984875 h 1466455"/>
              <a:gd name="connsiteX10" fmla="*/ 4495800 w 5223933"/>
              <a:gd name="connsiteY10" fmla="*/ 1145741 h 1466455"/>
              <a:gd name="connsiteX11" fmla="*/ 4775200 w 5223933"/>
              <a:gd name="connsiteY11" fmla="*/ 1238875 h 1466455"/>
              <a:gd name="connsiteX12" fmla="*/ 5223933 w 5223933"/>
              <a:gd name="connsiteY12" fmla="*/ 1255808 h 146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23933" h="1466455">
                <a:moveTo>
                  <a:pt x="0" y="1272741"/>
                </a:moveTo>
                <a:cubicBezTo>
                  <a:pt x="105833" y="1344002"/>
                  <a:pt x="211667" y="1415264"/>
                  <a:pt x="364067" y="1442075"/>
                </a:cubicBezTo>
                <a:cubicBezTo>
                  <a:pt x="516467" y="1468886"/>
                  <a:pt x="745067" y="1482997"/>
                  <a:pt x="914400" y="1433608"/>
                </a:cubicBezTo>
                <a:cubicBezTo>
                  <a:pt x="1083733" y="1384219"/>
                  <a:pt x="1222023" y="1295319"/>
                  <a:pt x="1380067" y="1145741"/>
                </a:cubicBezTo>
                <a:cubicBezTo>
                  <a:pt x="1538112" y="996163"/>
                  <a:pt x="1697567" y="704063"/>
                  <a:pt x="1862667" y="536141"/>
                </a:cubicBezTo>
                <a:cubicBezTo>
                  <a:pt x="2027767" y="368219"/>
                  <a:pt x="2190045" y="227108"/>
                  <a:pt x="2370667" y="138208"/>
                </a:cubicBezTo>
                <a:cubicBezTo>
                  <a:pt x="2551289" y="49308"/>
                  <a:pt x="2750256" y="-14192"/>
                  <a:pt x="2946400" y="2741"/>
                </a:cubicBezTo>
                <a:cubicBezTo>
                  <a:pt x="3142544" y="19674"/>
                  <a:pt x="3376789" y="131152"/>
                  <a:pt x="3547533" y="239808"/>
                </a:cubicBezTo>
                <a:cubicBezTo>
                  <a:pt x="3718277" y="348464"/>
                  <a:pt x="3856567" y="530497"/>
                  <a:pt x="3970867" y="654675"/>
                </a:cubicBezTo>
                <a:cubicBezTo>
                  <a:pt x="4085167" y="778853"/>
                  <a:pt x="4145844" y="903031"/>
                  <a:pt x="4233333" y="984875"/>
                </a:cubicBezTo>
                <a:cubicBezTo>
                  <a:pt x="4320822" y="1066719"/>
                  <a:pt x="4405489" y="1103408"/>
                  <a:pt x="4495800" y="1145741"/>
                </a:cubicBezTo>
                <a:cubicBezTo>
                  <a:pt x="4586111" y="1188074"/>
                  <a:pt x="4653845" y="1220531"/>
                  <a:pt x="4775200" y="1238875"/>
                </a:cubicBezTo>
                <a:cubicBezTo>
                  <a:pt x="4896555" y="1257219"/>
                  <a:pt x="5223933" y="1255808"/>
                  <a:pt x="5223933" y="1255808"/>
                </a:cubicBezTo>
              </a:path>
            </a:pathLst>
          </a:cu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1914166" y="2935897"/>
            <a:ext cx="5130101" cy="1905131"/>
          </a:xfrm>
          <a:custGeom>
            <a:avLst/>
            <a:gdLst>
              <a:gd name="connsiteX0" fmla="*/ 0 w 5223933"/>
              <a:gd name="connsiteY0" fmla="*/ 1272741 h 1466455"/>
              <a:gd name="connsiteX1" fmla="*/ 364067 w 5223933"/>
              <a:gd name="connsiteY1" fmla="*/ 1442075 h 1466455"/>
              <a:gd name="connsiteX2" fmla="*/ 914400 w 5223933"/>
              <a:gd name="connsiteY2" fmla="*/ 1433608 h 1466455"/>
              <a:gd name="connsiteX3" fmla="*/ 1380067 w 5223933"/>
              <a:gd name="connsiteY3" fmla="*/ 1145741 h 1466455"/>
              <a:gd name="connsiteX4" fmla="*/ 1862667 w 5223933"/>
              <a:gd name="connsiteY4" fmla="*/ 536141 h 1466455"/>
              <a:gd name="connsiteX5" fmla="*/ 2370667 w 5223933"/>
              <a:gd name="connsiteY5" fmla="*/ 138208 h 1466455"/>
              <a:gd name="connsiteX6" fmla="*/ 2946400 w 5223933"/>
              <a:gd name="connsiteY6" fmla="*/ 2741 h 1466455"/>
              <a:gd name="connsiteX7" fmla="*/ 3547533 w 5223933"/>
              <a:gd name="connsiteY7" fmla="*/ 239808 h 1466455"/>
              <a:gd name="connsiteX8" fmla="*/ 3970867 w 5223933"/>
              <a:gd name="connsiteY8" fmla="*/ 654675 h 1466455"/>
              <a:gd name="connsiteX9" fmla="*/ 4233333 w 5223933"/>
              <a:gd name="connsiteY9" fmla="*/ 984875 h 1466455"/>
              <a:gd name="connsiteX10" fmla="*/ 4495800 w 5223933"/>
              <a:gd name="connsiteY10" fmla="*/ 1145741 h 1466455"/>
              <a:gd name="connsiteX11" fmla="*/ 4775200 w 5223933"/>
              <a:gd name="connsiteY11" fmla="*/ 1238875 h 1466455"/>
              <a:gd name="connsiteX12" fmla="*/ 5223933 w 5223933"/>
              <a:gd name="connsiteY12" fmla="*/ 1255808 h 146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23933" h="1466455">
                <a:moveTo>
                  <a:pt x="0" y="1272741"/>
                </a:moveTo>
                <a:cubicBezTo>
                  <a:pt x="105833" y="1344002"/>
                  <a:pt x="211667" y="1415264"/>
                  <a:pt x="364067" y="1442075"/>
                </a:cubicBezTo>
                <a:cubicBezTo>
                  <a:pt x="516467" y="1468886"/>
                  <a:pt x="745067" y="1482997"/>
                  <a:pt x="914400" y="1433608"/>
                </a:cubicBezTo>
                <a:cubicBezTo>
                  <a:pt x="1083733" y="1384219"/>
                  <a:pt x="1222023" y="1295319"/>
                  <a:pt x="1380067" y="1145741"/>
                </a:cubicBezTo>
                <a:cubicBezTo>
                  <a:pt x="1538112" y="996163"/>
                  <a:pt x="1697567" y="704063"/>
                  <a:pt x="1862667" y="536141"/>
                </a:cubicBezTo>
                <a:cubicBezTo>
                  <a:pt x="2027767" y="368219"/>
                  <a:pt x="2190045" y="227108"/>
                  <a:pt x="2370667" y="138208"/>
                </a:cubicBezTo>
                <a:cubicBezTo>
                  <a:pt x="2551289" y="49308"/>
                  <a:pt x="2750256" y="-14192"/>
                  <a:pt x="2946400" y="2741"/>
                </a:cubicBezTo>
                <a:cubicBezTo>
                  <a:pt x="3142544" y="19674"/>
                  <a:pt x="3376789" y="131152"/>
                  <a:pt x="3547533" y="239808"/>
                </a:cubicBezTo>
                <a:cubicBezTo>
                  <a:pt x="3718277" y="348464"/>
                  <a:pt x="3856567" y="530497"/>
                  <a:pt x="3970867" y="654675"/>
                </a:cubicBezTo>
                <a:cubicBezTo>
                  <a:pt x="4085167" y="778853"/>
                  <a:pt x="4145844" y="903031"/>
                  <a:pt x="4233333" y="984875"/>
                </a:cubicBezTo>
                <a:cubicBezTo>
                  <a:pt x="4320822" y="1066719"/>
                  <a:pt x="4405489" y="1103408"/>
                  <a:pt x="4495800" y="1145741"/>
                </a:cubicBezTo>
                <a:cubicBezTo>
                  <a:pt x="4586111" y="1188074"/>
                  <a:pt x="4653845" y="1220531"/>
                  <a:pt x="4775200" y="1238875"/>
                </a:cubicBezTo>
                <a:cubicBezTo>
                  <a:pt x="4896555" y="1257219"/>
                  <a:pt x="5223933" y="1255808"/>
                  <a:pt x="5223933" y="1255808"/>
                </a:cubicBezTo>
              </a:path>
            </a:pathLst>
          </a:cu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1878788" y="2840601"/>
            <a:ext cx="5165480" cy="2000427"/>
          </a:xfrm>
          <a:custGeom>
            <a:avLst/>
            <a:gdLst>
              <a:gd name="connsiteX0" fmla="*/ 0 w 5223933"/>
              <a:gd name="connsiteY0" fmla="*/ 1272741 h 1466455"/>
              <a:gd name="connsiteX1" fmla="*/ 364067 w 5223933"/>
              <a:gd name="connsiteY1" fmla="*/ 1442075 h 1466455"/>
              <a:gd name="connsiteX2" fmla="*/ 914400 w 5223933"/>
              <a:gd name="connsiteY2" fmla="*/ 1433608 h 1466455"/>
              <a:gd name="connsiteX3" fmla="*/ 1380067 w 5223933"/>
              <a:gd name="connsiteY3" fmla="*/ 1145741 h 1466455"/>
              <a:gd name="connsiteX4" fmla="*/ 1862667 w 5223933"/>
              <a:gd name="connsiteY4" fmla="*/ 536141 h 1466455"/>
              <a:gd name="connsiteX5" fmla="*/ 2370667 w 5223933"/>
              <a:gd name="connsiteY5" fmla="*/ 138208 h 1466455"/>
              <a:gd name="connsiteX6" fmla="*/ 2946400 w 5223933"/>
              <a:gd name="connsiteY6" fmla="*/ 2741 h 1466455"/>
              <a:gd name="connsiteX7" fmla="*/ 3547533 w 5223933"/>
              <a:gd name="connsiteY7" fmla="*/ 239808 h 1466455"/>
              <a:gd name="connsiteX8" fmla="*/ 3970867 w 5223933"/>
              <a:gd name="connsiteY8" fmla="*/ 654675 h 1466455"/>
              <a:gd name="connsiteX9" fmla="*/ 4233333 w 5223933"/>
              <a:gd name="connsiteY9" fmla="*/ 984875 h 1466455"/>
              <a:gd name="connsiteX10" fmla="*/ 4495800 w 5223933"/>
              <a:gd name="connsiteY10" fmla="*/ 1145741 h 1466455"/>
              <a:gd name="connsiteX11" fmla="*/ 4775200 w 5223933"/>
              <a:gd name="connsiteY11" fmla="*/ 1238875 h 1466455"/>
              <a:gd name="connsiteX12" fmla="*/ 5223933 w 5223933"/>
              <a:gd name="connsiteY12" fmla="*/ 1255808 h 146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23933" h="1466455">
                <a:moveTo>
                  <a:pt x="0" y="1272741"/>
                </a:moveTo>
                <a:cubicBezTo>
                  <a:pt x="105833" y="1344002"/>
                  <a:pt x="211667" y="1415264"/>
                  <a:pt x="364067" y="1442075"/>
                </a:cubicBezTo>
                <a:cubicBezTo>
                  <a:pt x="516467" y="1468886"/>
                  <a:pt x="745067" y="1482997"/>
                  <a:pt x="914400" y="1433608"/>
                </a:cubicBezTo>
                <a:cubicBezTo>
                  <a:pt x="1083733" y="1384219"/>
                  <a:pt x="1222023" y="1295319"/>
                  <a:pt x="1380067" y="1145741"/>
                </a:cubicBezTo>
                <a:cubicBezTo>
                  <a:pt x="1538112" y="996163"/>
                  <a:pt x="1697567" y="704063"/>
                  <a:pt x="1862667" y="536141"/>
                </a:cubicBezTo>
                <a:cubicBezTo>
                  <a:pt x="2027767" y="368219"/>
                  <a:pt x="2190045" y="227108"/>
                  <a:pt x="2370667" y="138208"/>
                </a:cubicBezTo>
                <a:cubicBezTo>
                  <a:pt x="2551289" y="49308"/>
                  <a:pt x="2750256" y="-14192"/>
                  <a:pt x="2946400" y="2741"/>
                </a:cubicBezTo>
                <a:cubicBezTo>
                  <a:pt x="3142544" y="19674"/>
                  <a:pt x="3376789" y="131152"/>
                  <a:pt x="3547533" y="239808"/>
                </a:cubicBezTo>
                <a:cubicBezTo>
                  <a:pt x="3718277" y="348464"/>
                  <a:pt x="3856567" y="530497"/>
                  <a:pt x="3970867" y="654675"/>
                </a:cubicBezTo>
                <a:cubicBezTo>
                  <a:pt x="4085167" y="778853"/>
                  <a:pt x="4145844" y="903031"/>
                  <a:pt x="4233333" y="984875"/>
                </a:cubicBezTo>
                <a:cubicBezTo>
                  <a:pt x="4320822" y="1066719"/>
                  <a:pt x="4405489" y="1103408"/>
                  <a:pt x="4495800" y="1145741"/>
                </a:cubicBezTo>
                <a:cubicBezTo>
                  <a:pt x="4586111" y="1188074"/>
                  <a:pt x="4653845" y="1220531"/>
                  <a:pt x="4775200" y="1238875"/>
                </a:cubicBezTo>
                <a:cubicBezTo>
                  <a:pt x="4896555" y="1257219"/>
                  <a:pt x="5223933" y="1255808"/>
                  <a:pt x="5223933" y="1255808"/>
                </a:cubicBezTo>
              </a:path>
            </a:pathLst>
          </a:cu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1836432" y="2677636"/>
            <a:ext cx="5207835" cy="2163392"/>
          </a:xfrm>
          <a:custGeom>
            <a:avLst/>
            <a:gdLst>
              <a:gd name="connsiteX0" fmla="*/ 0 w 5223933"/>
              <a:gd name="connsiteY0" fmla="*/ 1272741 h 1466455"/>
              <a:gd name="connsiteX1" fmla="*/ 364067 w 5223933"/>
              <a:gd name="connsiteY1" fmla="*/ 1442075 h 1466455"/>
              <a:gd name="connsiteX2" fmla="*/ 914400 w 5223933"/>
              <a:gd name="connsiteY2" fmla="*/ 1433608 h 1466455"/>
              <a:gd name="connsiteX3" fmla="*/ 1380067 w 5223933"/>
              <a:gd name="connsiteY3" fmla="*/ 1145741 h 1466455"/>
              <a:gd name="connsiteX4" fmla="*/ 1862667 w 5223933"/>
              <a:gd name="connsiteY4" fmla="*/ 536141 h 1466455"/>
              <a:gd name="connsiteX5" fmla="*/ 2370667 w 5223933"/>
              <a:gd name="connsiteY5" fmla="*/ 138208 h 1466455"/>
              <a:gd name="connsiteX6" fmla="*/ 2946400 w 5223933"/>
              <a:gd name="connsiteY6" fmla="*/ 2741 h 1466455"/>
              <a:gd name="connsiteX7" fmla="*/ 3547533 w 5223933"/>
              <a:gd name="connsiteY7" fmla="*/ 239808 h 1466455"/>
              <a:gd name="connsiteX8" fmla="*/ 3970867 w 5223933"/>
              <a:gd name="connsiteY8" fmla="*/ 654675 h 1466455"/>
              <a:gd name="connsiteX9" fmla="*/ 4233333 w 5223933"/>
              <a:gd name="connsiteY9" fmla="*/ 984875 h 1466455"/>
              <a:gd name="connsiteX10" fmla="*/ 4495800 w 5223933"/>
              <a:gd name="connsiteY10" fmla="*/ 1145741 h 1466455"/>
              <a:gd name="connsiteX11" fmla="*/ 4775200 w 5223933"/>
              <a:gd name="connsiteY11" fmla="*/ 1238875 h 1466455"/>
              <a:gd name="connsiteX12" fmla="*/ 5223933 w 5223933"/>
              <a:gd name="connsiteY12" fmla="*/ 1255808 h 146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23933" h="1466455">
                <a:moveTo>
                  <a:pt x="0" y="1272741"/>
                </a:moveTo>
                <a:cubicBezTo>
                  <a:pt x="105833" y="1344002"/>
                  <a:pt x="211667" y="1415264"/>
                  <a:pt x="364067" y="1442075"/>
                </a:cubicBezTo>
                <a:cubicBezTo>
                  <a:pt x="516467" y="1468886"/>
                  <a:pt x="745067" y="1482997"/>
                  <a:pt x="914400" y="1433608"/>
                </a:cubicBezTo>
                <a:cubicBezTo>
                  <a:pt x="1083733" y="1384219"/>
                  <a:pt x="1222023" y="1295319"/>
                  <a:pt x="1380067" y="1145741"/>
                </a:cubicBezTo>
                <a:cubicBezTo>
                  <a:pt x="1538112" y="996163"/>
                  <a:pt x="1697567" y="704063"/>
                  <a:pt x="1862667" y="536141"/>
                </a:cubicBezTo>
                <a:cubicBezTo>
                  <a:pt x="2027767" y="368219"/>
                  <a:pt x="2190045" y="227108"/>
                  <a:pt x="2370667" y="138208"/>
                </a:cubicBezTo>
                <a:cubicBezTo>
                  <a:pt x="2551289" y="49308"/>
                  <a:pt x="2750256" y="-14192"/>
                  <a:pt x="2946400" y="2741"/>
                </a:cubicBezTo>
                <a:cubicBezTo>
                  <a:pt x="3142544" y="19674"/>
                  <a:pt x="3376789" y="131152"/>
                  <a:pt x="3547533" y="239808"/>
                </a:cubicBezTo>
                <a:cubicBezTo>
                  <a:pt x="3718277" y="348464"/>
                  <a:pt x="3856567" y="530497"/>
                  <a:pt x="3970867" y="654675"/>
                </a:cubicBezTo>
                <a:cubicBezTo>
                  <a:pt x="4085167" y="778853"/>
                  <a:pt x="4145844" y="903031"/>
                  <a:pt x="4233333" y="984875"/>
                </a:cubicBezTo>
                <a:cubicBezTo>
                  <a:pt x="4320822" y="1066719"/>
                  <a:pt x="4405489" y="1103408"/>
                  <a:pt x="4495800" y="1145741"/>
                </a:cubicBezTo>
                <a:cubicBezTo>
                  <a:pt x="4586111" y="1188074"/>
                  <a:pt x="4653845" y="1220531"/>
                  <a:pt x="4775200" y="1238875"/>
                </a:cubicBezTo>
                <a:cubicBezTo>
                  <a:pt x="4896555" y="1257219"/>
                  <a:pt x="5223933" y="1255808"/>
                  <a:pt x="5223933" y="1255808"/>
                </a:cubicBezTo>
              </a:path>
            </a:pathLst>
          </a:cu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1820334" y="2597893"/>
            <a:ext cx="5223933" cy="2243136"/>
          </a:xfrm>
          <a:custGeom>
            <a:avLst/>
            <a:gdLst>
              <a:gd name="connsiteX0" fmla="*/ 0 w 5223933"/>
              <a:gd name="connsiteY0" fmla="*/ 1272741 h 1466455"/>
              <a:gd name="connsiteX1" fmla="*/ 364067 w 5223933"/>
              <a:gd name="connsiteY1" fmla="*/ 1442075 h 1466455"/>
              <a:gd name="connsiteX2" fmla="*/ 914400 w 5223933"/>
              <a:gd name="connsiteY2" fmla="*/ 1433608 h 1466455"/>
              <a:gd name="connsiteX3" fmla="*/ 1380067 w 5223933"/>
              <a:gd name="connsiteY3" fmla="*/ 1145741 h 1466455"/>
              <a:gd name="connsiteX4" fmla="*/ 1862667 w 5223933"/>
              <a:gd name="connsiteY4" fmla="*/ 536141 h 1466455"/>
              <a:gd name="connsiteX5" fmla="*/ 2370667 w 5223933"/>
              <a:gd name="connsiteY5" fmla="*/ 138208 h 1466455"/>
              <a:gd name="connsiteX6" fmla="*/ 2946400 w 5223933"/>
              <a:gd name="connsiteY6" fmla="*/ 2741 h 1466455"/>
              <a:gd name="connsiteX7" fmla="*/ 3547533 w 5223933"/>
              <a:gd name="connsiteY7" fmla="*/ 239808 h 1466455"/>
              <a:gd name="connsiteX8" fmla="*/ 3970867 w 5223933"/>
              <a:gd name="connsiteY8" fmla="*/ 654675 h 1466455"/>
              <a:gd name="connsiteX9" fmla="*/ 4233333 w 5223933"/>
              <a:gd name="connsiteY9" fmla="*/ 984875 h 1466455"/>
              <a:gd name="connsiteX10" fmla="*/ 4495800 w 5223933"/>
              <a:gd name="connsiteY10" fmla="*/ 1145741 h 1466455"/>
              <a:gd name="connsiteX11" fmla="*/ 4775200 w 5223933"/>
              <a:gd name="connsiteY11" fmla="*/ 1238875 h 1466455"/>
              <a:gd name="connsiteX12" fmla="*/ 5223933 w 5223933"/>
              <a:gd name="connsiteY12" fmla="*/ 1255808 h 146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23933" h="1466455">
                <a:moveTo>
                  <a:pt x="0" y="1272741"/>
                </a:moveTo>
                <a:cubicBezTo>
                  <a:pt x="105833" y="1344002"/>
                  <a:pt x="211667" y="1415264"/>
                  <a:pt x="364067" y="1442075"/>
                </a:cubicBezTo>
                <a:cubicBezTo>
                  <a:pt x="516467" y="1468886"/>
                  <a:pt x="745067" y="1482997"/>
                  <a:pt x="914400" y="1433608"/>
                </a:cubicBezTo>
                <a:cubicBezTo>
                  <a:pt x="1083733" y="1384219"/>
                  <a:pt x="1222023" y="1295319"/>
                  <a:pt x="1380067" y="1145741"/>
                </a:cubicBezTo>
                <a:cubicBezTo>
                  <a:pt x="1538112" y="996163"/>
                  <a:pt x="1697567" y="704063"/>
                  <a:pt x="1862667" y="536141"/>
                </a:cubicBezTo>
                <a:cubicBezTo>
                  <a:pt x="2027767" y="368219"/>
                  <a:pt x="2190045" y="227108"/>
                  <a:pt x="2370667" y="138208"/>
                </a:cubicBezTo>
                <a:cubicBezTo>
                  <a:pt x="2551289" y="49308"/>
                  <a:pt x="2750256" y="-14192"/>
                  <a:pt x="2946400" y="2741"/>
                </a:cubicBezTo>
                <a:cubicBezTo>
                  <a:pt x="3142544" y="19674"/>
                  <a:pt x="3376789" y="131152"/>
                  <a:pt x="3547533" y="239808"/>
                </a:cubicBezTo>
                <a:cubicBezTo>
                  <a:pt x="3718277" y="348464"/>
                  <a:pt x="3856567" y="530497"/>
                  <a:pt x="3970867" y="654675"/>
                </a:cubicBezTo>
                <a:cubicBezTo>
                  <a:pt x="4085167" y="778853"/>
                  <a:pt x="4145844" y="903031"/>
                  <a:pt x="4233333" y="984875"/>
                </a:cubicBezTo>
                <a:cubicBezTo>
                  <a:pt x="4320822" y="1066719"/>
                  <a:pt x="4405489" y="1103408"/>
                  <a:pt x="4495800" y="1145741"/>
                </a:cubicBezTo>
                <a:cubicBezTo>
                  <a:pt x="4586111" y="1188074"/>
                  <a:pt x="4653845" y="1220531"/>
                  <a:pt x="4775200" y="1238875"/>
                </a:cubicBezTo>
                <a:cubicBezTo>
                  <a:pt x="4896555" y="1257219"/>
                  <a:pt x="5223933" y="1255808"/>
                  <a:pt x="5223933" y="1255808"/>
                </a:cubicBezTo>
              </a:path>
            </a:pathLst>
          </a:cu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1878787" y="2480818"/>
            <a:ext cx="5165480" cy="2165412"/>
          </a:xfrm>
          <a:custGeom>
            <a:avLst/>
            <a:gdLst>
              <a:gd name="connsiteX0" fmla="*/ 0 w 5223933"/>
              <a:gd name="connsiteY0" fmla="*/ 1272741 h 1466455"/>
              <a:gd name="connsiteX1" fmla="*/ 364067 w 5223933"/>
              <a:gd name="connsiteY1" fmla="*/ 1442075 h 1466455"/>
              <a:gd name="connsiteX2" fmla="*/ 914400 w 5223933"/>
              <a:gd name="connsiteY2" fmla="*/ 1433608 h 1466455"/>
              <a:gd name="connsiteX3" fmla="*/ 1380067 w 5223933"/>
              <a:gd name="connsiteY3" fmla="*/ 1145741 h 1466455"/>
              <a:gd name="connsiteX4" fmla="*/ 1862667 w 5223933"/>
              <a:gd name="connsiteY4" fmla="*/ 536141 h 1466455"/>
              <a:gd name="connsiteX5" fmla="*/ 2370667 w 5223933"/>
              <a:gd name="connsiteY5" fmla="*/ 138208 h 1466455"/>
              <a:gd name="connsiteX6" fmla="*/ 2946400 w 5223933"/>
              <a:gd name="connsiteY6" fmla="*/ 2741 h 1466455"/>
              <a:gd name="connsiteX7" fmla="*/ 3547533 w 5223933"/>
              <a:gd name="connsiteY7" fmla="*/ 239808 h 1466455"/>
              <a:gd name="connsiteX8" fmla="*/ 3970867 w 5223933"/>
              <a:gd name="connsiteY8" fmla="*/ 654675 h 1466455"/>
              <a:gd name="connsiteX9" fmla="*/ 4233333 w 5223933"/>
              <a:gd name="connsiteY9" fmla="*/ 984875 h 1466455"/>
              <a:gd name="connsiteX10" fmla="*/ 4495800 w 5223933"/>
              <a:gd name="connsiteY10" fmla="*/ 1145741 h 1466455"/>
              <a:gd name="connsiteX11" fmla="*/ 4775200 w 5223933"/>
              <a:gd name="connsiteY11" fmla="*/ 1238875 h 1466455"/>
              <a:gd name="connsiteX12" fmla="*/ 5223933 w 5223933"/>
              <a:gd name="connsiteY12" fmla="*/ 1255808 h 146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23933" h="1466455">
                <a:moveTo>
                  <a:pt x="0" y="1272741"/>
                </a:moveTo>
                <a:cubicBezTo>
                  <a:pt x="105833" y="1344002"/>
                  <a:pt x="211667" y="1415264"/>
                  <a:pt x="364067" y="1442075"/>
                </a:cubicBezTo>
                <a:cubicBezTo>
                  <a:pt x="516467" y="1468886"/>
                  <a:pt x="745067" y="1482997"/>
                  <a:pt x="914400" y="1433608"/>
                </a:cubicBezTo>
                <a:cubicBezTo>
                  <a:pt x="1083733" y="1384219"/>
                  <a:pt x="1222023" y="1295319"/>
                  <a:pt x="1380067" y="1145741"/>
                </a:cubicBezTo>
                <a:cubicBezTo>
                  <a:pt x="1538112" y="996163"/>
                  <a:pt x="1697567" y="704063"/>
                  <a:pt x="1862667" y="536141"/>
                </a:cubicBezTo>
                <a:cubicBezTo>
                  <a:pt x="2027767" y="368219"/>
                  <a:pt x="2190045" y="227108"/>
                  <a:pt x="2370667" y="138208"/>
                </a:cubicBezTo>
                <a:cubicBezTo>
                  <a:pt x="2551289" y="49308"/>
                  <a:pt x="2750256" y="-14192"/>
                  <a:pt x="2946400" y="2741"/>
                </a:cubicBezTo>
                <a:cubicBezTo>
                  <a:pt x="3142544" y="19674"/>
                  <a:pt x="3376789" y="131152"/>
                  <a:pt x="3547533" y="239808"/>
                </a:cubicBezTo>
                <a:cubicBezTo>
                  <a:pt x="3718277" y="348464"/>
                  <a:pt x="3856567" y="530497"/>
                  <a:pt x="3970867" y="654675"/>
                </a:cubicBezTo>
                <a:cubicBezTo>
                  <a:pt x="4085167" y="778853"/>
                  <a:pt x="4145844" y="903031"/>
                  <a:pt x="4233333" y="984875"/>
                </a:cubicBezTo>
                <a:cubicBezTo>
                  <a:pt x="4320822" y="1066719"/>
                  <a:pt x="4405489" y="1103408"/>
                  <a:pt x="4495800" y="1145741"/>
                </a:cubicBezTo>
                <a:cubicBezTo>
                  <a:pt x="4586111" y="1188074"/>
                  <a:pt x="4653845" y="1220531"/>
                  <a:pt x="4775200" y="1238875"/>
                </a:cubicBezTo>
                <a:cubicBezTo>
                  <a:pt x="4896555" y="1257219"/>
                  <a:pt x="5223933" y="1255808"/>
                  <a:pt x="5223933" y="1255808"/>
                </a:cubicBezTo>
              </a:path>
            </a:pathLst>
          </a:cu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1820334" y="2299419"/>
            <a:ext cx="5223933" cy="2541609"/>
          </a:xfrm>
          <a:custGeom>
            <a:avLst/>
            <a:gdLst>
              <a:gd name="connsiteX0" fmla="*/ 0 w 5223933"/>
              <a:gd name="connsiteY0" fmla="*/ 1272741 h 1466455"/>
              <a:gd name="connsiteX1" fmla="*/ 364067 w 5223933"/>
              <a:gd name="connsiteY1" fmla="*/ 1442075 h 1466455"/>
              <a:gd name="connsiteX2" fmla="*/ 914400 w 5223933"/>
              <a:gd name="connsiteY2" fmla="*/ 1433608 h 1466455"/>
              <a:gd name="connsiteX3" fmla="*/ 1380067 w 5223933"/>
              <a:gd name="connsiteY3" fmla="*/ 1145741 h 1466455"/>
              <a:gd name="connsiteX4" fmla="*/ 1862667 w 5223933"/>
              <a:gd name="connsiteY4" fmla="*/ 536141 h 1466455"/>
              <a:gd name="connsiteX5" fmla="*/ 2370667 w 5223933"/>
              <a:gd name="connsiteY5" fmla="*/ 138208 h 1466455"/>
              <a:gd name="connsiteX6" fmla="*/ 2946400 w 5223933"/>
              <a:gd name="connsiteY6" fmla="*/ 2741 h 1466455"/>
              <a:gd name="connsiteX7" fmla="*/ 3547533 w 5223933"/>
              <a:gd name="connsiteY7" fmla="*/ 239808 h 1466455"/>
              <a:gd name="connsiteX8" fmla="*/ 3970867 w 5223933"/>
              <a:gd name="connsiteY8" fmla="*/ 654675 h 1466455"/>
              <a:gd name="connsiteX9" fmla="*/ 4233333 w 5223933"/>
              <a:gd name="connsiteY9" fmla="*/ 984875 h 1466455"/>
              <a:gd name="connsiteX10" fmla="*/ 4495800 w 5223933"/>
              <a:gd name="connsiteY10" fmla="*/ 1145741 h 1466455"/>
              <a:gd name="connsiteX11" fmla="*/ 4775200 w 5223933"/>
              <a:gd name="connsiteY11" fmla="*/ 1238875 h 1466455"/>
              <a:gd name="connsiteX12" fmla="*/ 5223933 w 5223933"/>
              <a:gd name="connsiteY12" fmla="*/ 1255808 h 146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23933" h="1466455">
                <a:moveTo>
                  <a:pt x="0" y="1272741"/>
                </a:moveTo>
                <a:cubicBezTo>
                  <a:pt x="105833" y="1344002"/>
                  <a:pt x="211667" y="1415264"/>
                  <a:pt x="364067" y="1442075"/>
                </a:cubicBezTo>
                <a:cubicBezTo>
                  <a:pt x="516467" y="1468886"/>
                  <a:pt x="745067" y="1482997"/>
                  <a:pt x="914400" y="1433608"/>
                </a:cubicBezTo>
                <a:cubicBezTo>
                  <a:pt x="1083733" y="1384219"/>
                  <a:pt x="1222023" y="1295319"/>
                  <a:pt x="1380067" y="1145741"/>
                </a:cubicBezTo>
                <a:cubicBezTo>
                  <a:pt x="1538112" y="996163"/>
                  <a:pt x="1697567" y="704063"/>
                  <a:pt x="1862667" y="536141"/>
                </a:cubicBezTo>
                <a:cubicBezTo>
                  <a:pt x="2027767" y="368219"/>
                  <a:pt x="2190045" y="227108"/>
                  <a:pt x="2370667" y="138208"/>
                </a:cubicBezTo>
                <a:cubicBezTo>
                  <a:pt x="2551289" y="49308"/>
                  <a:pt x="2750256" y="-14192"/>
                  <a:pt x="2946400" y="2741"/>
                </a:cubicBezTo>
                <a:cubicBezTo>
                  <a:pt x="3142544" y="19674"/>
                  <a:pt x="3376789" y="131152"/>
                  <a:pt x="3547533" y="239808"/>
                </a:cubicBezTo>
                <a:cubicBezTo>
                  <a:pt x="3718277" y="348464"/>
                  <a:pt x="3856567" y="530497"/>
                  <a:pt x="3970867" y="654675"/>
                </a:cubicBezTo>
                <a:cubicBezTo>
                  <a:pt x="4085167" y="778853"/>
                  <a:pt x="4145844" y="903031"/>
                  <a:pt x="4233333" y="984875"/>
                </a:cubicBezTo>
                <a:cubicBezTo>
                  <a:pt x="4320822" y="1066719"/>
                  <a:pt x="4405489" y="1103408"/>
                  <a:pt x="4495800" y="1145741"/>
                </a:cubicBezTo>
                <a:cubicBezTo>
                  <a:pt x="4586111" y="1188074"/>
                  <a:pt x="4653845" y="1220531"/>
                  <a:pt x="4775200" y="1238875"/>
                </a:cubicBezTo>
                <a:cubicBezTo>
                  <a:pt x="4896555" y="1257219"/>
                  <a:pt x="5223933" y="1255808"/>
                  <a:pt x="5223933" y="1255808"/>
                </a:cubicBezTo>
              </a:path>
            </a:pathLst>
          </a:cu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1820334" y="2433982"/>
            <a:ext cx="5240031" cy="2407046"/>
          </a:xfrm>
          <a:custGeom>
            <a:avLst/>
            <a:gdLst>
              <a:gd name="connsiteX0" fmla="*/ 0 w 5223933"/>
              <a:gd name="connsiteY0" fmla="*/ 1272741 h 1466455"/>
              <a:gd name="connsiteX1" fmla="*/ 364067 w 5223933"/>
              <a:gd name="connsiteY1" fmla="*/ 1442075 h 1466455"/>
              <a:gd name="connsiteX2" fmla="*/ 914400 w 5223933"/>
              <a:gd name="connsiteY2" fmla="*/ 1433608 h 1466455"/>
              <a:gd name="connsiteX3" fmla="*/ 1380067 w 5223933"/>
              <a:gd name="connsiteY3" fmla="*/ 1145741 h 1466455"/>
              <a:gd name="connsiteX4" fmla="*/ 1862667 w 5223933"/>
              <a:gd name="connsiteY4" fmla="*/ 536141 h 1466455"/>
              <a:gd name="connsiteX5" fmla="*/ 2370667 w 5223933"/>
              <a:gd name="connsiteY5" fmla="*/ 138208 h 1466455"/>
              <a:gd name="connsiteX6" fmla="*/ 2946400 w 5223933"/>
              <a:gd name="connsiteY6" fmla="*/ 2741 h 1466455"/>
              <a:gd name="connsiteX7" fmla="*/ 3547533 w 5223933"/>
              <a:gd name="connsiteY7" fmla="*/ 239808 h 1466455"/>
              <a:gd name="connsiteX8" fmla="*/ 3970867 w 5223933"/>
              <a:gd name="connsiteY8" fmla="*/ 654675 h 1466455"/>
              <a:gd name="connsiteX9" fmla="*/ 4233333 w 5223933"/>
              <a:gd name="connsiteY9" fmla="*/ 984875 h 1466455"/>
              <a:gd name="connsiteX10" fmla="*/ 4495800 w 5223933"/>
              <a:gd name="connsiteY10" fmla="*/ 1145741 h 1466455"/>
              <a:gd name="connsiteX11" fmla="*/ 4775200 w 5223933"/>
              <a:gd name="connsiteY11" fmla="*/ 1238875 h 1466455"/>
              <a:gd name="connsiteX12" fmla="*/ 5223933 w 5223933"/>
              <a:gd name="connsiteY12" fmla="*/ 1255808 h 146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23933" h="1466455">
                <a:moveTo>
                  <a:pt x="0" y="1272741"/>
                </a:moveTo>
                <a:cubicBezTo>
                  <a:pt x="105833" y="1344002"/>
                  <a:pt x="211667" y="1415264"/>
                  <a:pt x="364067" y="1442075"/>
                </a:cubicBezTo>
                <a:cubicBezTo>
                  <a:pt x="516467" y="1468886"/>
                  <a:pt x="745067" y="1482997"/>
                  <a:pt x="914400" y="1433608"/>
                </a:cubicBezTo>
                <a:cubicBezTo>
                  <a:pt x="1083733" y="1384219"/>
                  <a:pt x="1222023" y="1295319"/>
                  <a:pt x="1380067" y="1145741"/>
                </a:cubicBezTo>
                <a:cubicBezTo>
                  <a:pt x="1538112" y="996163"/>
                  <a:pt x="1697567" y="704063"/>
                  <a:pt x="1862667" y="536141"/>
                </a:cubicBezTo>
                <a:cubicBezTo>
                  <a:pt x="2027767" y="368219"/>
                  <a:pt x="2190045" y="227108"/>
                  <a:pt x="2370667" y="138208"/>
                </a:cubicBezTo>
                <a:cubicBezTo>
                  <a:pt x="2551289" y="49308"/>
                  <a:pt x="2750256" y="-14192"/>
                  <a:pt x="2946400" y="2741"/>
                </a:cubicBezTo>
                <a:cubicBezTo>
                  <a:pt x="3142544" y="19674"/>
                  <a:pt x="3376789" y="131152"/>
                  <a:pt x="3547533" y="239808"/>
                </a:cubicBezTo>
                <a:cubicBezTo>
                  <a:pt x="3718277" y="348464"/>
                  <a:pt x="3856567" y="530497"/>
                  <a:pt x="3970867" y="654675"/>
                </a:cubicBezTo>
                <a:cubicBezTo>
                  <a:pt x="4085167" y="778853"/>
                  <a:pt x="4145844" y="903031"/>
                  <a:pt x="4233333" y="984875"/>
                </a:cubicBezTo>
                <a:cubicBezTo>
                  <a:pt x="4320822" y="1066719"/>
                  <a:pt x="4405489" y="1103408"/>
                  <a:pt x="4495800" y="1145741"/>
                </a:cubicBezTo>
                <a:cubicBezTo>
                  <a:pt x="4586111" y="1188074"/>
                  <a:pt x="4653845" y="1220531"/>
                  <a:pt x="4775200" y="1238875"/>
                </a:cubicBezTo>
                <a:cubicBezTo>
                  <a:pt x="4896555" y="1257219"/>
                  <a:pt x="5223933" y="1255808"/>
                  <a:pt x="5223933" y="1255808"/>
                </a:cubicBezTo>
              </a:path>
            </a:pathLst>
          </a:cu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1820335" y="2614630"/>
            <a:ext cx="5094316" cy="2226397"/>
          </a:xfrm>
          <a:custGeom>
            <a:avLst/>
            <a:gdLst>
              <a:gd name="connsiteX0" fmla="*/ 0 w 5223933"/>
              <a:gd name="connsiteY0" fmla="*/ 1272741 h 1466455"/>
              <a:gd name="connsiteX1" fmla="*/ 364067 w 5223933"/>
              <a:gd name="connsiteY1" fmla="*/ 1442075 h 1466455"/>
              <a:gd name="connsiteX2" fmla="*/ 914400 w 5223933"/>
              <a:gd name="connsiteY2" fmla="*/ 1433608 h 1466455"/>
              <a:gd name="connsiteX3" fmla="*/ 1380067 w 5223933"/>
              <a:gd name="connsiteY3" fmla="*/ 1145741 h 1466455"/>
              <a:gd name="connsiteX4" fmla="*/ 1862667 w 5223933"/>
              <a:gd name="connsiteY4" fmla="*/ 536141 h 1466455"/>
              <a:gd name="connsiteX5" fmla="*/ 2370667 w 5223933"/>
              <a:gd name="connsiteY5" fmla="*/ 138208 h 1466455"/>
              <a:gd name="connsiteX6" fmla="*/ 2946400 w 5223933"/>
              <a:gd name="connsiteY6" fmla="*/ 2741 h 1466455"/>
              <a:gd name="connsiteX7" fmla="*/ 3547533 w 5223933"/>
              <a:gd name="connsiteY7" fmla="*/ 239808 h 1466455"/>
              <a:gd name="connsiteX8" fmla="*/ 3970867 w 5223933"/>
              <a:gd name="connsiteY8" fmla="*/ 654675 h 1466455"/>
              <a:gd name="connsiteX9" fmla="*/ 4233333 w 5223933"/>
              <a:gd name="connsiteY9" fmla="*/ 984875 h 1466455"/>
              <a:gd name="connsiteX10" fmla="*/ 4495800 w 5223933"/>
              <a:gd name="connsiteY10" fmla="*/ 1145741 h 1466455"/>
              <a:gd name="connsiteX11" fmla="*/ 4775200 w 5223933"/>
              <a:gd name="connsiteY11" fmla="*/ 1238875 h 1466455"/>
              <a:gd name="connsiteX12" fmla="*/ 5223933 w 5223933"/>
              <a:gd name="connsiteY12" fmla="*/ 1255808 h 146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23933" h="1466455">
                <a:moveTo>
                  <a:pt x="0" y="1272741"/>
                </a:moveTo>
                <a:cubicBezTo>
                  <a:pt x="105833" y="1344002"/>
                  <a:pt x="211667" y="1415264"/>
                  <a:pt x="364067" y="1442075"/>
                </a:cubicBezTo>
                <a:cubicBezTo>
                  <a:pt x="516467" y="1468886"/>
                  <a:pt x="745067" y="1482997"/>
                  <a:pt x="914400" y="1433608"/>
                </a:cubicBezTo>
                <a:cubicBezTo>
                  <a:pt x="1083733" y="1384219"/>
                  <a:pt x="1222023" y="1295319"/>
                  <a:pt x="1380067" y="1145741"/>
                </a:cubicBezTo>
                <a:cubicBezTo>
                  <a:pt x="1538112" y="996163"/>
                  <a:pt x="1697567" y="704063"/>
                  <a:pt x="1862667" y="536141"/>
                </a:cubicBezTo>
                <a:cubicBezTo>
                  <a:pt x="2027767" y="368219"/>
                  <a:pt x="2190045" y="227108"/>
                  <a:pt x="2370667" y="138208"/>
                </a:cubicBezTo>
                <a:cubicBezTo>
                  <a:pt x="2551289" y="49308"/>
                  <a:pt x="2750256" y="-14192"/>
                  <a:pt x="2946400" y="2741"/>
                </a:cubicBezTo>
                <a:cubicBezTo>
                  <a:pt x="3142544" y="19674"/>
                  <a:pt x="3376789" y="131152"/>
                  <a:pt x="3547533" y="239808"/>
                </a:cubicBezTo>
                <a:cubicBezTo>
                  <a:pt x="3718277" y="348464"/>
                  <a:pt x="3856567" y="530497"/>
                  <a:pt x="3970867" y="654675"/>
                </a:cubicBezTo>
                <a:cubicBezTo>
                  <a:pt x="4085167" y="778853"/>
                  <a:pt x="4145844" y="903031"/>
                  <a:pt x="4233333" y="984875"/>
                </a:cubicBezTo>
                <a:cubicBezTo>
                  <a:pt x="4320822" y="1066719"/>
                  <a:pt x="4405489" y="1103408"/>
                  <a:pt x="4495800" y="1145741"/>
                </a:cubicBezTo>
                <a:cubicBezTo>
                  <a:pt x="4586111" y="1188074"/>
                  <a:pt x="4653845" y="1220531"/>
                  <a:pt x="4775200" y="1238875"/>
                </a:cubicBezTo>
                <a:cubicBezTo>
                  <a:pt x="4896555" y="1257219"/>
                  <a:pt x="5223933" y="1255808"/>
                  <a:pt x="5223933" y="1255808"/>
                </a:cubicBezTo>
              </a:path>
            </a:pathLst>
          </a:cu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1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>
          <a:xfrm>
            <a:off x="1656584" y="593646"/>
            <a:ext cx="2567706" cy="3023457"/>
          </a:xfrm>
          <a:prstGeom prst="irregularSeal1">
            <a:avLst/>
          </a:prstGeom>
          <a:solidFill>
            <a:schemeClr val="accent3">
              <a:lumMod val="75000"/>
              <a:alpha val="4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264432" y="2843982"/>
            <a:ext cx="8795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East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79465" y="3136370"/>
            <a:ext cx="10518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West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362339" y="6029171"/>
            <a:ext cx="11582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South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5867069" y="5425655"/>
            <a:ext cx="883512" cy="1794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67069" y="4514477"/>
            <a:ext cx="883512" cy="1794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1 5"/>
          <p:cNvSpPr/>
          <p:nvPr/>
        </p:nvSpPr>
        <p:spPr>
          <a:xfrm>
            <a:off x="4942143" y="2333169"/>
            <a:ext cx="2567706" cy="3023457"/>
          </a:xfrm>
          <a:prstGeom prst="irregularSeal1">
            <a:avLst/>
          </a:prstGeom>
          <a:solidFill>
            <a:schemeClr val="accent3">
              <a:lumMod val="75000"/>
              <a:alpha val="5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3692796" y="1933343"/>
            <a:ext cx="883512" cy="1794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5400000">
            <a:off x="1214827" y="2029983"/>
            <a:ext cx="883512" cy="1794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867069" y="2112963"/>
            <a:ext cx="883512" cy="1794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55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6129361" y="5121928"/>
            <a:ext cx="773073" cy="1104459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264432" y="2843982"/>
            <a:ext cx="8795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East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79465" y="3136370"/>
            <a:ext cx="10518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West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362339" y="6029171"/>
            <a:ext cx="11582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South</a:t>
            </a:r>
            <a:endParaRPr lang="en-US" sz="3200" dirty="0"/>
          </a:p>
        </p:txBody>
      </p:sp>
      <p:sp>
        <p:nvSpPr>
          <p:cNvPr id="6" name="Explosion 1 5"/>
          <p:cNvSpPr/>
          <p:nvPr/>
        </p:nvSpPr>
        <p:spPr>
          <a:xfrm>
            <a:off x="4942143" y="2333169"/>
            <a:ext cx="2567706" cy="3023457"/>
          </a:xfrm>
          <a:prstGeom prst="irregularSeal1">
            <a:avLst/>
          </a:prstGeom>
          <a:solidFill>
            <a:schemeClr val="accent3">
              <a:lumMod val="75000"/>
              <a:alpha val="5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89266" y="1477214"/>
            <a:ext cx="773073" cy="1104459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366682" y="1477214"/>
            <a:ext cx="773073" cy="1104459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 1 1"/>
          <p:cNvSpPr/>
          <p:nvPr/>
        </p:nvSpPr>
        <p:spPr>
          <a:xfrm>
            <a:off x="1656584" y="593646"/>
            <a:ext cx="2567706" cy="3023457"/>
          </a:xfrm>
          <a:prstGeom prst="irregularSeal1">
            <a:avLst/>
          </a:prstGeom>
          <a:solidFill>
            <a:schemeClr val="accent3">
              <a:lumMod val="75000"/>
              <a:alpha val="4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654395" y="5121928"/>
            <a:ext cx="386536" cy="607453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753219" y="5549905"/>
            <a:ext cx="386536" cy="607453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277803" y="5121928"/>
            <a:ext cx="773073" cy="1104459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xplosion 1 16"/>
          <p:cNvSpPr/>
          <p:nvPr/>
        </p:nvSpPr>
        <p:spPr>
          <a:xfrm>
            <a:off x="1021560" y="3590490"/>
            <a:ext cx="2567706" cy="3023457"/>
          </a:xfrm>
          <a:prstGeom prst="irregularSeal1">
            <a:avLst/>
          </a:prstGeom>
          <a:solidFill>
            <a:schemeClr val="accent3">
              <a:lumMod val="75000"/>
              <a:alpha val="4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735070" y="704093"/>
            <a:ext cx="2532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Tortoise models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566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2587" y="2996473"/>
            <a:ext cx="684997" cy="4423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466753" y="2243539"/>
            <a:ext cx="0" cy="7562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619153" y="1501556"/>
            <a:ext cx="0" cy="15222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771553" y="745303"/>
            <a:ext cx="0" cy="22453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09984" y="1822157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5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192429" y="392820"/>
            <a:ext cx="548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15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046055" y="1136185"/>
            <a:ext cx="548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10</a:t>
            </a:r>
            <a:endParaRPr lang="en-US" sz="2800" dirty="0"/>
          </a:p>
        </p:txBody>
      </p:sp>
      <p:grpSp>
        <p:nvGrpSpPr>
          <p:cNvPr id="16" name="Group 15"/>
          <p:cNvGrpSpPr/>
          <p:nvPr/>
        </p:nvGrpSpPr>
        <p:grpSpPr>
          <a:xfrm rot="2161333">
            <a:off x="5462678" y="990153"/>
            <a:ext cx="159241" cy="2278469"/>
            <a:chOff x="5432425" y="897703"/>
            <a:chExt cx="304800" cy="2278469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5432425" y="2395939"/>
              <a:ext cx="0" cy="7562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584825" y="1653956"/>
              <a:ext cx="0" cy="15222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5737225" y="897703"/>
              <a:ext cx="0" cy="22453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 rot="5400000">
            <a:off x="6035637" y="2042379"/>
            <a:ext cx="214025" cy="2278469"/>
            <a:chOff x="5432425" y="897703"/>
            <a:chExt cx="304800" cy="2278469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5432425" y="2395939"/>
              <a:ext cx="0" cy="7562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584825" y="1653956"/>
              <a:ext cx="0" cy="15222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5737225" y="897703"/>
              <a:ext cx="0" cy="22453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rot="7617433">
            <a:off x="5858508" y="3012627"/>
            <a:ext cx="144473" cy="2278469"/>
            <a:chOff x="5432425" y="897703"/>
            <a:chExt cx="304800" cy="2278469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5432425" y="2395939"/>
              <a:ext cx="0" cy="7562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584825" y="1653956"/>
              <a:ext cx="0" cy="15222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5737225" y="897703"/>
              <a:ext cx="0" cy="22453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 rot="10800000">
            <a:off x="4584184" y="3457437"/>
            <a:ext cx="187369" cy="2278469"/>
            <a:chOff x="5432425" y="897703"/>
            <a:chExt cx="304800" cy="2278469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5432425" y="2395939"/>
              <a:ext cx="0" cy="7562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5584825" y="1653956"/>
              <a:ext cx="0" cy="15222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5737225" y="897703"/>
              <a:ext cx="0" cy="22453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 rot="13004100">
            <a:off x="3575128" y="3130201"/>
            <a:ext cx="322163" cy="2278469"/>
            <a:chOff x="5432425" y="897703"/>
            <a:chExt cx="304800" cy="2278469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5432425" y="2395939"/>
              <a:ext cx="0" cy="7562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584825" y="1653956"/>
              <a:ext cx="0" cy="15222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737225" y="897703"/>
              <a:ext cx="0" cy="22453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 rot="16200000">
            <a:off x="3130434" y="2015961"/>
            <a:ext cx="262847" cy="2278469"/>
            <a:chOff x="5432425" y="897703"/>
            <a:chExt cx="304800" cy="2278469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5432425" y="2395939"/>
              <a:ext cx="0" cy="7562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5584825" y="1653956"/>
              <a:ext cx="0" cy="15222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5737225" y="897703"/>
              <a:ext cx="0" cy="22453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 rot="18444769">
            <a:off x="3351357" y="1243219"/>
            <a:ext cx="274223" cy="2278469"/>
            <a:chOff x="5432425" y="897703"/>
            <a:chExt cx="304800" cy="2278469"/>
          </a:xfrm>
        </p:grpSpPr>
        <p:cxnSp>
          <p:nvCxnSpPr>
            <p:cNvPr id="38" name="Straight Connector 37"/>
            <p:cNvCxnSpPr/>
            <p:nvPr/>
          </p:nvCxnSpPr>
          <p:spPr>
            <a:xfrm flipV="1">
              <a:off x="5432425" y="2395939"/>
              <a:ext cx="0" cy="7562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5584825" y="1653956"/>
              <a:ext cx="0" cy="15222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5737225" y="897703"/>
              <a:ext cx="0" cy="22453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3233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n 2"/>
          <p:cNvSpPr/>
          <p:nvPr/>
        </p:nvSpPr>
        <p:spPr>
          <a:xfrm rot="16200000">
            <a:off x="2906723" y="1115404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n 3"/>
          <p:cNvSpPr/>
          <p:nvPr/>
        </p:nvSpPr>
        <p:spPr>
          <a:xfrm rot="16200000">
            <a:off x="3783908" y="76763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n 4"/>
          <p:cNvSpPr/>
          <p:nvPr/>
        </p:nvSpPr>
        <p:spPr>
          <a:xfrm rot="20160000">
            <a:off x="2001691" y="1266583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n 5"/>
          <p:cNvSpPr/>
          <p:nvPr/>
        </p:nvSpPr>
        <p:spPr>
          <a:xfrm rot="16200000">
            <a:off x="655847" y="1322518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n 6"/>
          <p:cNvSpPr/>
          <p:nvPr/>
        </p:nvSpPr>
        <p:spPr>
          <a:xfrm>
            <a:off x="3903735" y="1455666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n 7"/>
          <p:cNvSpPr/>
          <p:nvPr/>
        </p:nvSpPr>
        <p:spPr>
          <a:xfrm rot="16200000">
            <a:off x="1867885" y="1775174"/>
            <a:ext cx="97684" cy="59527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n 8"/>
          <p:cNvSpPr/>
          <p:nvPr/>
        </p:nvSpPr>
        <p:spPr>
          <a:xfrm rot="16200000">
            <a:off x="1362446" y="2029803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n 9"/>
          <p:cNvSpPr/>
          <p:nvPr/>
        </p:nvSpPr>
        <p:spPr>
          <a:xfrm rot="16200000">
            <a:off x="4024152" y="1932119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n 10"/>
          <p:cNvSpPr/>
          <p:nvPr/>
        </p:nvSpPr>
        <p:spPr>
          <a:xfrm rot="20160000">
            <a:off x="1230741" y="2500774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n 11"/>
          <p:cNvSpPr/>
          <p:nvPr/>
        </p:nvSpPr>
        <p:spPr>
          <a:xfrm rot="20160000">
            <a:off x="5437558" y="3399223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n 12"/>
          <p:cNvSpPr/>
          <p:nvPr/>
        </p:nvSpPr>
        <p:spPr>
          <a:xfrm rot="16200000">
            <a:off x="2625339" y="2541719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n 13"/>
          <p:cNvSpPr/>
          <p:nvPr/>
        </p:nvSpPr>
        <p:spPr>
          <a:xfrm rot="16200000">
            <a:off x="2027446" y="3282564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n 14"/>
          <p:cNvSpPr/>
          <p:nvPr/>
        </p:nvSpPr>
        <p:spPr>
          <a:xfrm rot="16200000">
            <a:off x="3234295" y="18429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n 15"/>
          <p:cNvSpPr/>
          <p:nvPr/>
        </p:nvSpPr>
        <p:spPr>
          <a:xfrm rot="16200000">
            <a:off x="5192079" y="209306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n 16"/>
          <p:cNvSpPr/>
          <p:nvPr/>
        </p:nvSpPr>
        <p:spPr>
          <a:xfrm rot="20160000">
            <a:off x="5092144" y="2590561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n 17"/>
          <p:cNvSpPr/>
          <p:nvPr/>
        </p:nvSpPr>
        <p:spPr>
          <a:xfrm rot="3420000">
            <a:off x="3691495" y="23001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n 18"/>
          <p:cNvSpPr/>
          <p:nvPr/>
        </p:nvSpPr>
        <p:spPr>
          <a:xfrm rot="3420000">
            <a:off x="7024526" y="2356261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n 19"/>
          <p:cNvSpPr/>
          <p:nvPr/>
        </p:nvSpPr>
        <p:spPr>
          <a:xfrm>
            <a:off x="4148695" y="27573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an 20"/>
          <p:cNvSpPr/>
          <p:nvPr/>
        </p:nvSpPr>
        <p:spPr>
          <a:xfrm rot="16200000">
            <a:off x="3652347" y="3002922"/>
            <a:ext cx="97686" cy="59527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n 21"/>
          <p:cNvSpPr/>
          <p:nvPr/>
        </p:nvSpPr>
        <p:spPr>
          <a:xfrm rot="16200000">
            <a:off x="6309508" y="29097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n 22"/>
          <p:cNvSpPr/>
          <p:nvPr/>
        </p:nvSpPr>
        <p:spPr>
          <a:xfrm rot="20160000">
            <a:off x="3419085" y="3509240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an 23"/>
          <p:cNvSpPr/>
          <p:nvPr/>
        </p:nvSpPr>
        <p:spPr>
          <a:xfrm rot="16200000">
            <a:off x="7479517" y="435791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/>
          <p:nvPr/>
        </p:nvSpPr>
        <p:spPr>
          <a:xfrm rot="16200000">
            <a:off x="4910695" y="35193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n 25"/>
          <p:cNvSpPr/>
          <p:nvPr/>
        </p:nvSpPr>
        <p:spPr>
          <a:xfrm rot="20160000">
            <a:off x="4312802" y="426022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an 26"/>
          <p:cNvSpPr/>
          <p:nvPr/>
        </p:nvSpPr>
        <p:spPr>
          <a:xfrm rot="12240000">
            <a:off x="828523" y="361754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/>
          <p:cNvSpPr/>
          <p:nvPr/>
        </p:nvSpPr>
        <p:spPr>
          <a:xfrm rot="12240000">
            <a:off x="2786307" y="386763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n 28"/>
          <p:cNvSpPr/>
          <p:nvPr/>
        </p:nvSpPr>
        <p:spPr>
          <a:xfrm>
            <a:off x="4196828" y="3519863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an 29"/>
          <p:cNvSpPr/>
          <p:nvPr/>
        </p:nvSpPr>
        <p:spPr>
          <a:xfrm rot="16200000">
            <a:off x="1285723" y="407474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an 30"/>
          <p:cNvSpPr/>
          <p:nvPr/>
        </p:nvSpPr>
        <p:spPr>
          <a:xfrm rot="16200000">
            <a:off x="4769725" y="408784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an 31"/>
          <p:cNvSpPr/>
          <p:nvPr/>
        </p:nvSpPr>
        <p:spPr>
          <a:xfrm rot="16200000">
            <a:off x="1742923" y="453194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an 32"/>
          <p:cNvSpPr/>
          <p:nvPr/>
        </p:nvSpPr>
        <p:spPr>
          <a:xfrm>
            <a:off x="1242030" y="4782031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an 33"/>
          <p:cNvSpPr/>
          <p:nvPr/>
        </p:nvSpPr>
        <p:spPr>
          <a:xfrm rot="20160000">
            <a:off x="3908281" y="4679803"/>
            <a:ext cx="97684" cy="595272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an 34"/>
          <p:cNvSpPr/>
          <p:nvPr/>
        </p:nvSpPr>
        <p:spPr>
          <a:xfrm rot="16200000">
            <a:off x="1156740" y="5111598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an 36"/>
          <p:cNvSpPr/>
          <p:nvPr/>
        </p:nvSpPr>
        <p:spPr>
          <a:xfrm>
            <a:off x="2504923" y="529394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an 37"/>
          <p:cNvSpPr/>
          <p:nvPr/>
        </p:nvSpPr>
        <p:spPr>
          <a:xfrm rot="16200000">
            <a:off x="1907030" y="603479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n 38"/>
          <p:cNvSpPr/>
          <p:nvPr/>
        </p:nvSpPr>
        <p:spPr>
          <a:xfrm>
            <a:off x="8770804" y="3369596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an 39"/>
          <p:cNvSpPr/>
          <p:nvPr/>
        </p:nvSpPr>
        <p:spPr>
          <a:xfrm rot="3420000">
            <a:off x="5592342" y="39320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an 40"/>
          <p:cNvSpPr/>
          <p:nvPr/>
        </p:nvSpPr>
        <p:spPr>
          <a:xfrm>
            <a:off x="7127408" y="3986551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an 41"/>
          <p:cNvSpPr/>
          <p:nvPr/>
        </p:nvSpPr>
        <p:spPr>
          <a:xfrm rot="16200000">
            <a:off x="8475591" y="4168900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n 42"/>
          <p:cNvSpPr/>
          <p:nvPr/>
        </p:nvSpPr>
        <p:spPr>
          <a:xfrm>
            <a:off x="7877698" y="490974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an 43"/>
          <p:cNvSpPr/>
          <p:nvPr/>
        </p:nvSpPr>
        <p:spPr>
          <a:xfrm rot="16200000">
            <a:off x="3659486" y="570075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an 44"/>
          <p:cNvSpPr/>
          <p:nvPr/>
        </p:nvSpPr>
        <p:spPr>
          <a:xfrm rot="12240000">
            <a:off x="6351203" y="4517150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an 45"/>
          <p:cNvSpPr/>
          <p:nvPr/>
        </p:nvSpPr>
        <p:spPr>
          <a:xfrm rot="20160000">
            <a:off x="7828856" y="3111604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an 46"/>
          <p:cNvSpPr/>
          <p:nvPr/>
        </p:nvSpPr>
        <p:spPr>
          <a:xfrm rot="16200000">
            <a:off x="4850619" y="472426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an 47"/>
          <p:cNvSpPr/>
          <p:nvPr/>
        </p:nvSpPr>
        <p:spPr>
          <a:xfrm rot="16200000">
            <a:off x="8476742" y="4821949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an 48"/>
          <p:cNvSpPr/>
          <p:nvPr/>
        </p:nvSpPr>
        <p:spPr>
          <a:xfrm rot="16200000">
            <a:off x="5307819" y="518146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an 49"/>
          <p:cNvSpPr/>
          <p:nvPr/>
        </p:nvSpPr>
        <p:spPr>
          <a:xfrm rot="16200000">
            <a:off x="4806926" y="5431549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an 50"/>
          <p:cNvSpPr/>
          <p:nvPr/>
        </p:nvSpPr>
        <p:spPr>
          <a:xfrm rot="16200000">
            <a:off x="7468632" y="533386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an 51"/>
          <p:cNvSpPr/>
          <p:nvPr/>
        </p:nvSpPr>
        <p:spPr>
          <a:xfrm rot="12240000">
            <a:off x="4708992" y="5874656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an 52"/>
          <p:cNvSpPr/>
          <p:nvPr/>
        </p:nvSpPr>
        <p:spPr>
          <a:xfrm rot="20160000">
            <a:off x="6069819" y="594346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1168487" y="179591"/>
            <a:ext cx="76023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Randomly deploy models into habitat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57" name="Can 56"/>
          <p:cNvSpPr/>
          <p:nvPr/>
        </p:nvSpPr>
        <p:spPr>
          <a:xfrm rot="19740000">
            <a:off x="1069354" y="702581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27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839"/>
            <a:ext cx="9144000" cy="5022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2837" y="396263"/>
            <a:ext cx="7317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Deeply shaded forest –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T</a:t>
            </a:r>
            <a:r>
              <a:rPr lang="en-US" sz="2800" b="1" baseline="-25000" dirty="0" err="1" smtClean="0">
                <a:solidFill>
                  <a:srgbClr val="0000FF"/>
                </a:solidFill>
              </a:rPr>
              <a:t>e</a:t>
            </a:r>
            <a:r>
              <a:rPr lang="en-US" sz="2800" b="1" dirty="0" smtClean="0">
                <a:solidFill>
                  <a:srgbClr val="0000FF"/>
                </a:solidFill>
              </a:rPr>
              <a:t> variation is very small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8550" y="2464608"/>
            <a:ext cx="9122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25.2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3040" y="5308795"/>
            <a:ext cx="1003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25.3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6214" y="2077950"/>
            <a:ext cx="91222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27.9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377693" y="4632325"/>
            <a:ext cx="9122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25.9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381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7582" y="396263"/>
            <a:ext cx="5346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Open habitat –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T</a:t>
            </a:r>
            <a:r>
              <a:rPr lang="en-US" sz="2800" b="1" baseline="-25000" dirty="0" err="1" smtClean="0">
                <a:solidFill>
                  <a:srgbClr val="0000FF"/>
                </a:solidFill>
              </a:rPr>
              <a:t>e</a:t>
            </a:r>
            <a:r>
              <a:rPr lang="en-US" sz="2800" b="1" dirty="0" smtClean="0">
                <a:solidFill>
                  <a:srgbClr val="0000FF"/>
                </a:solidFill>
              </a:rPr>
              <a:t> variation is large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101" y="1690688"/>
            <a:ext cx="3894899" cy="5167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856" y="1690688"/>
            <a:ext cx="2869392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64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3359"/>
            <a:ext cx="9144000" cy="4057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52400"/>
            <a:ext cx="30734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0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423988" y="299098"/>
            <a:ext cx="65205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sz="2800" b="1" dirty="0">
                <a:solidFill>
                  <a:srgbClr val="0000FF"/>
                </a:solidFill>
              </a:rPr>
              <a:t>Estimating operative temperatures*,   “</a:t>
            </a:r>
            <a:r>
              <a:rPr lang="en-US" sz="2800" b="1" i="1" dirty="0" err="1">
                <a:solidFill>
                  <a:srgbClr val="0000FF"/>
                </a:solidFill>
              </a:rPr>
              <a:t>T</a:t>
            </a:r>
            <a:r>
              <a:rPr lang="en-US" sz="2800" b="1" baseline="-25000" dirty="0" err="1">
                <a:solidFill>
                  <a:srgbClr val="0000FF"/>
                </a:solidFill>
              </a:rPr>
              <a:t>e</a:t>
            </a:r>
            <a:r>
              <a:rPr lang="en-US" sz="2800" b="1" dirty="0">
                <a:solidFill>
                  <a:srgbClr val="0000FF"/>
                </a:solidFill>
              </a:rPr>
              <a:t>”</a:t>
            </a:r>
            <a:r>
              <a:rPr lang="en-US" sz="2800" b="1" baseline="-25000" dirty="0">
                <a:solidFill>
                  <a:srgbClr val="0000FF"/>
                </a:solidFill>
              </a:rPr>
              <a:t> </a:t>
            </a:r>
            <a:endParaRPr lang="en-US" sz="2800" b="1" dirty="0">
              <a:solidFill>
                <a:srgbClr val="0000FF"/>
              </a:solidFill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5029200" y="2209800"/>
            <a:ext cx="3751263" cy="3338513"/>
            <a:chOff x="3168" y="1392"/>
            <a:chExt cx="2363" cy="2103"/>
          </a:xfrm>
        </p:grpSpPr>
        <p:pic>
          <p:nvPicPr>
            <p:cNvPr id="6" name="Picture 4" descr="coppermodel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68" y="1392"/>
              <a:ext cx="2363" cy="1661"/>
            </a:xfrm>
            <a:prstGeom prst="rect">
              <a:avLst/>
            </a:prstGeom>
            <a:noFill/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3600" y="3264"/>
              <a:ext cx="145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i="1"/>
                <a:t>courtesy Paul Hertz</a:t>
              </a:r>
            </a:p>
          </p:txBody>
        </p:sp>
      </p:grp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228600" y="2133600"/>
            <a:ext cx="4648200" cy="3414713"/>
            <a:chOff x="144" y="1344"/>
            <a:chExt cx="2928" cy="2151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4" y="1344"/>
              <a:ext cx="2928" cy="1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336" y="3264"/>
              <a:ext cx="212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i="1"/>
                <a:t>B. Grant &amp; W. P. Porter, 1992 </a:t>
              </a:r>
            </a:p>
          </p:txBody>
        </p:sp>
      </p:grp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736725" y="5998647"/>
            <a:ext cx="61350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* </a:t>
            </a:r>
            <a:r>
              <a:rPr lang="en-US" b="1" dirty="0">
                <a:solidFill>
                  <a:schemeClr val="accent2"/>
                </a:solidFill>
              </a:rPr>
              <a:t>equilibrium</a:t>
            </a:r>
            <a:r>
              <a:rPr lang="en-US" dirty="0"/>
              <a:t> </a:t>
            </a:r>
            <a:r>
              <a:rPr lang="en-US" i="1" dirty="0"/>
              <a:t>T</a:t>
            </a:r>
            <a:r>
              <a:rPr lang="en-US" baseline="-25000" dirty="0"/>
              <a:t>b</a:t>
            </a:r>
            <a:r>
              <a:rPr lang="en-US" dirty="0"/>
              <a:t> of a dry-skinned ectotherm at a particular spot  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429000" y="1295400"/>
            <a:ext cx="2362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</a:rPr>
              <a:t>T</a:t>
            </a:r>
            <a:r>
              <a:rPr lang="en-US" sz="2800" b="1" baseline="-25000" dirty="0" err="1">
                <a:solidFill>
                  <a:srgbClr val="FF0000"/>
                </a:solidFill>
              </a:rPr>
              <a:t>e</a:t>
            </a:r>
            <a:r>
              <a:rPr lang="en-US" sz="2800" dirty="0"/>
              <a:t>  = </a:t>
            </a:r>
            <a:r>
              <a:rPr lang="en-US" sz="2800" i="1" dirty="0"/>
              <a:t>T</a:t>
            </a:r>
            <a:r>
              <a:rPr lang="en-US" sz="2800" baseline="-25000" dirty="0"/>
              <a:t>a</a:t>
            </a:r>
            <a:r>
              <a:rPr lang="en-US" sz="2800" dirty="0"/>
              <a:t> +  ∆</a:t>
            </a:r>
            <a:r>
              <a:rPr lang="en-US" sz="2800" i="1" dirty="0"/>
              <a:t>T</a:t>
            </a:r>
            <a:r>
              <a:rPr lang="en-US" sz="2800" baseline="-25000" dirty="0"/>
              <a:t>R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3200400" y="1219200"/>
            <a:ext cx="2743200" cy="685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51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n 2"/>
          <p:cNvSpPr/>
          <p:nvPr/>
        </p:nvSpPr>
        <p:spPr>
          <a:xfrm rot="16200000">
            <a:off x="2906723" y="1115404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n 3"/>
          <p:cNvSpPr/>
          <p:nvPr/>
        </p:nvSpPr>
        <p:spPr>
          <a:xfrm rot="16200000">
            <a:off x="3783908" y="76763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n 4"/>
          <p:cNvSpPr/>
          <p:nvPr/>
        </p:nvSpPr>
        <p:spPr>
          <a:xfrm rot="20160000">
            <a:off x="2001691" y="1266583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n 5"/>
          <p:cNvSpPr/>
          <p:nvPr/>
        </p:nvSpPr>
        <p:spPr>
          <a:xfrm rot="16200000">
            <a:off x="655847" y="1322518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n 6"/>
          <p:cNvSpPr/>
          <p:nvPr/>
        </p:nvSpPr>
        <p:spPr>
          <a:xfrm>
            <a:off x="3903735" y="1455666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n 7"/>
          <p:cNvSpPr/>
          <p:nvPr/>
        </p:nvSpPr>
        <p:spPr>
          <a:xfrm rot="16200000">
            <a:off x="1867885" y="1775174"/>
            <a:ext cx="97684" cy="59527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n 8"/>
          <p:cNvSpPr/>
          <p:nvPr/>
        </p:nvSpPr>
        <p:spPr>
          <a:xfrm rot="16200000">
            <a:off x="1362446" y="2029803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n 9"/>
          <p:cNvSpPr/>
          <p:nvPr/>
        </p:nvSpPr>
        <p:spPr>
          <a:xfrm rot="16200000">
            <a:off x="4024152" y="1932119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n 10"/>
          <p:cNvSpPr/>
          <p:nvPr/>
        </p:nvSpPr>
        <p:spPr>
          <a:xfrm rot="20160000">
            <a:off x="1230741" y="2500774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n 11"/>
          <p:cNvSpPr/>
          <p:nvPr/>
        </p:nvSpPr>
        <p:spPr>
          <a:xfrm rot="20160000">
            <a:off x="5437558" y="3399223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n 12"/>
          <p:cNvSpPr/>
          <p:nvPr/>
        </p:nvSpPr>
        <p:spPr>
          <a:xfrm rot="16200000">
            <a:off x="2625339" y="2541719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n 13"/>
          <p:cNvSpPr/>
          <p:nvPr/>
        </p:nvSpPr>
        <p:spPr>
          <a:xfrm rot="16200000">
            <a:off x="2027446" y="3282564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n 14"/>
          <p:cNvSpPr/>
          <p:nvPr/>
        </p:nvSpPr>
        <p:spPr>
          <a:xfrm rot="16200000">
            <a:off x="3234295" y="18429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n 15"/>
          <p:cNvSpPr/>
          <p:nvPr/>
        </p:nvSpPr>
        <p:spPr>
          <a:xfrm rot="16200000">
            <a:off x="5192079" y="209306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n 16"/>
          <p:cNvSpPr/>
          <p:nvPr/>
        </p:nvSpPr>
        <p:spPr>
          <a:xfrm rot="20160000">
            <a:off x="5092144" y="2590561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n 17"/>
          <p:cNvSpPr/>
          <p:nvPr/>
        </p:nvSpPr>
        <p:spPr>
          <a:xfrm rot="3420000">
            <a:off x="3691495" y="23001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n 18"/>
          <p:cNvSpPr/>
          <p:nvPr/>
        </p:nvSpPr>
        <p:spPr>
          <a:xfrm rot="3420000">
            <a:off x="7024526" y="2356261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n 19"/>
          <p:cNvSpPr/>
          <p:nvPr/>
        </p:nvSpPr>
        <p:spPr>
          <a:xfrm>
            <a:off x="4148695" y="27573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an 20"/>
          <p:cNvSpPr/>
          <p:nvPr/>
        </p:nvSpPr>
        <p:spPr>
          <a:xfrm rot="16200000">
            <a:off x="3652347" y="3002922"/>
            <a:ext cx="97686" cy="59527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n 21"/>
          <p:cNvSpPr/>
          <p:nvPr/>
        </p:nvSpPr>
        <p:spPr>
          <a:xfrm rot="16200000">
            <a:off x="6309508" y="29097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n 22"/>
          <p:cNvSpPr/>
          <p:nvPr/>
        </p:nvSpPr>
        <p:spPr>
          <a:xfrm rot="20160000">
            <a:off x="3419085" y="3509240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an 23"/>
          <p:cNvSpPr/>
          <p:nvPr/>
        </p:nvSpPr>
        <p:spPr>
          <a:xfrm rot="16200000">
            <a:off x="7479517" y="435791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/>
          <p:nvPr/>
        </p:nvSpPr>
        <p:spPr>
          <a:xfrm rot="16200000">
            <a:off x="4910695" y="35193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n 25"/>
          <p:cNvSpPr/>
          <p:nvPr/>
        </p:nvSpPr>
        <p:spPr>
          <a:xfrm rot="20160000">
            <a:off x="4312802" y="426022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an 26"/>
          <p:cNvSpPr/>
          <p:nvPr/>
        </p:nvSpPr>
        <p:spPr>
          <a:xfrm rot="12240000">
            <a:off x="828523" y="361754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/>
          <p:cNvSpPr/>
          <p:nvPr/>
        </p:nvSpPr>
        <p:spPr>
          <a:xfrm rot="12240000">
            <a:off x="2786307" y="386763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n 28"/>
          <p:cNvSpPr/>
          <p:nvPr/>
        </p:nvSpPr>
        <p:spPr>
          <a:xfrm>
            <a:off x="4196828" y="3519863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an 29"/>
          <p:cNvSpPr/>
          <p:nvPr/>
        </p:nvSpPr>
        <p:spPr>
          <a:xfrm rot="16200000">
            <a:off x="1285723" y="407474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an 30"/>
          <p:cNvSpPr/>
          <p:nvPr/>
        </p:nvSpPr>
        <p:spPr>
          <a:xfrm rot="16200000">
            <a:off x="4769725" y="408784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an 31"/>
          <p:cNvSpPr/>
          <p:nvPr/>
        </p:nvSpPr>
        <p:spPr>
          <a:xfrm rot="16200000">
            <a:off x="1742923" y="453194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an 32"/>
          <p:cNvSpPr/>
          <p:nvPr/>
        </p:nvSpPr>
        <p:spPr>
          <a:xfrm>
            <a:off x="1242030" y="4782031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an 33"/>
          <p:cNvSpPr/>
          <p:nvPr/>
        </p:nvSpPr>
        <p:spPr>
          <a:xfrm rot="20160000">
            <a:off x="3908281" y="4679803"/>
            <a:ext cx="97684" cy="595272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an 34"/>
          <p:cNvSpPr/>
          <p:nvPr/>
        </p:nvSpPr>
        <p:spPr>
          <a:xfrm rot="16200000">
            <a:off x="1156740" y="5111598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an 36"/>
          <p:cNvSpPr/>
          <p:nvPr/>
        </p:nvSpPr>
        <p:spPr>
          <a:xfrm>
            <a:off x="2504923" y="529394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an 37"/>
          <p:cNvSpPr/>
          <p:nvPr/>
        </p:nvSpPr>
        <p:spPr>
          <a:xfrm rot="16200000">
            <a:off x="1907030" y="603479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n 38"/>
          <p:cNvSpPr/>
          <p:nvPr/>
        </p:nvSpPr>
        <p:spPr>
          <a:xfrm>
            <a:off x="8770804" y="3369596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an 39"/>
          <p:cNvSpPr/>
          <p:nvPr/>
        </p:nvSpPr>
        <p:spPr>
          <a:xfrm rot="3420000">
            <a:off x="5592342" y="39320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an 40"/>
          <p:cNvSpPr/>
          <p:nvPr/>
        </p:nvSpPr>
        <p:spPr>
          <a:xfrm>
            <a:off x="7127408" y="3986551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an 41"/>
          <p:cNvSpPr/>
          <p:nvPr/>
        </p:nvSpPr>
        <p:spPr>
          <a:xfrm rot="16200000">
            <a:off x="8475591" y="4168900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n 42"/>
          <p:cNvSpPr/>
          <p:nvPr/>
        </p:nvSpPr>
        <p:spPr>
          <a:xfrm>
            <a:off x="7877698" y="490974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an 43"/>
          <p:cNvSpPr/>
          <p:nvPr/>
        </p:nvSpPr>
        <p:spPr>
          <a:xfrm rot="16200000">
            <a:off x="3659486" y="570075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an 44"/>
          <p:cNvSpPr/>
          <p:nvPr/>
        </p:nvSpPr>
        <p:spPr>
          <a:xfrm rot="12240000">
            <a:off x="6351203" y="4517150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an 45"/>
          <p:cNvSpPr/>
          <p:nvPr/>
        </p:nvSpPr>
        <p:spPr>
          <a:xfrm rot="20160000">
            <a:off x="7828856" y="3111604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an 46"/>
          <p:cNvSpPr/>
          <p:nvPr/>
        </p:nvSpPr>
        <p:spPr>
          <a:xfrm rot="16200000">
            <a:off x="4850619" y="472426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an 47"/>
          <p:cNvSpPr/>
          <p:nvPr/>
        </p:nvSpPr>
        <p:spPr>
          <a:xfrm rot="16200000">
            <a:off x="8476742" y="4821949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an 48"/>
          <p:cNvSpPr/>
          <p:nvPr/>
        </p:nvSpPr>
        <p:spPr>
          <a:xfrm rot="16200000">
            <a:off x="5307819" y="518146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an 49"/>
          <p:cNvSpPr/>
          <p:nvPr/>
        </p:nvSpPr>
        <p:spPr>
          <a:xfrm rot="16200000">
            <a:off x="4806926" y="5431549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an 50"/>
          <p:cNvSpPr/>
          <p:nvPr/>
        </p:nvSpPr>
        <p:spPr>
          <a:xfrm rot="16200000">
            <a:off x="7468632" y="533386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an 51"/>
          <p:cNvSpPr/>
          <p:nvPr/>
        </p:nvSpPr>
        <p:spPr>
          <a:xfrm rot="12240000">
            <a:off x="4708992" y="5874656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an 52"/>
          <p:cNvSpPr/>
          <p:nvPr/>
        </p:nvSpPr>
        <p:spPr>
          <a:xfrm rot="20160000">
            <a:off x="6069819" y="594346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an 56"/>
          <p:cNvSpPr/>
          <p:nvPr/>
        </p:nvSpPr>
        <p:spPr>
          <a:xfrm rot="19740000">
            <a:off x="1069354" y="702581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586485" y="207912"/>
            <a:ext cx="80866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But how many models do you need ? (here 50)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42385" y="1065897"/>
            <a:ext cx="4343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</a:t>
            </a:r>
            <a:r>
              <a:rPr lang="en-US" sz="2000" dirty="0" err="1" smtClean="0"/>
              <a:t>Pero</a:t>
            </a:r>
            <a:r>
              <a:rPr lang="en-US" sz="2000" dirty="0" smtClean="0"/>
              <a:t> soy </a:t>
            </a:r>
            <a:r>
              <a:rPr lang="en-US" sz="2000" dirty="0" err="1" smtClean="0"/>
              <a:t>flaco</a:t>
            </a:r>
            <a:r>
              <a:rPr lang="en-US" sz="2000" dirty="0"/>
              <a:t>, </a:t>
            </a:r>
            <a:r>
              <a:rPr lang="en-US" sz="2000" dirty="0" smtClean="0"/>
              <a:t>y </a:t>
            </a:r>
            <a:r>
              <a:rPr lang="en-US" sz="2000" dirty="0" err="1" smtClean="0"/>
              <a:t>cincuinta</a:t>
            </a:r>
            <a:r>
              <a:rPr lang="en-US" sz="2000" dirty="0" smtClean="0"/>
              <a:t> </a:t>
            </a:r>
            <a:r>
              <a:rPr lang="en-US" sz="2000" dirty="0" err="1" smtClean="0"/>
              <a:t>es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</a:t>
            </a:r>
            <a:r>
              <a:rPr lang="en-US" sz="2000" dirty="0" err="1" smtClean="0"/>
              <a:t>demasiado</a:t>
            </a:r>
            <a:r>
              <a:rPr lang="en-US" sz="2000" dirty="0" smtClean="0"/>
              <a:t> </a:t>
            </a:r>
            <a:r>
              <a:rPr lang="en-US" sz="2000" dirty="0" err="1" smtClean="0"/>
              <a:t>trabajo</a:t>
            </a:r>
            <a:r>
              <a:rPr lang="en-US" sz="2000" dirty="0"/>
              <a:t>. </a:t>
            </a:r>
            <a:r>
              <a:rPr lang="en-US" sz="2000" dirty="0" err="1"/>
              <a:t>por</a:t>
            </a:r>
            <a:r>
              <a:rPr lang="en-US" sz="2000" dirty="0"/>
              <a:t> </a:t>
            </a:r>
            <a:r>
              <a:rPr lang="en-US" sz="2000" dirty="0" err="1"/>
              <a:t>qué</a:t>
            </a:r>
            <a:r>
              <a:rPr lang="en-US" sz="2000" dirty="0"/>
              <a:t> no </a:t>
            </a:r>
            <a:r>
              <a:rPr lang="en-US" sz="2000" dirty="0" err="1"/>
              <a:t>utilizar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</a:t>
            </a:r>
            <a:r>
              <a:rPr lang="en-US" sz="2000" dirty="0" err="1" smtClean="0"/>
              <a:t>sólo</a:t>
            </a:r>
            <a:r>
              <a:rPr lang="en-US" sz="2000" dirty="0" smtClean="0"/>
              <a:t> </a:t>
            </a:r>
            <a:r>
              <a:rPr lang="en-US" sz="2000" dirty="0"/>
              <a:t>el </a:t>
            </a:r>
            <a:r>
              <a:rPr lang="en-US" sz="2000" dirty="0" err="1" smtClean="0"/>
              <a:t>diez</a:t>
            </a:r>
            <a:r>
              <a:rPr lang="en-US" sz="2000" dirty="0" smtClean="0"/>
              <a:t>?”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43075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n 2"/>
          <p:cNvSpPr/>
          <p:nvPr/>
        </p:nvSpPr>
        <p:spPr>
          <a:xfrm rot="16200000">
            <a:off x="2906723" y="1115404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n 3"/>
          <p:cNvSpPr/>
          <p:nvPr/>
        </p:nvSpPr>
        <p:spPr>
          <a:xfrm rot="16200000">
            <a:off x="3783908" y="76763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n 4"/>
          <p:cNvSpPr/>
          <p:nvPr/>
        </p:nvSpPr>
        <p:spPr>
          <a:xfrm rot="20160000">
            <a:off x="2001691" y="1266583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n 5"/>
          <p:cNvSpPr/>
          <p:nvPr/>
        </p:nvSpPr>
        <p:spPr>
          <a:xfrm rot="16200000">
            <a:off x="655847" y="1322518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n 6"/>
          <p:cNvSpPr/>
          <p:nvPr/>
        </p:nvSpPr>
        <p:spPr>
          <a:xfrm>
            <a:off x="3903735" y="1455666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n 7"/>
          <p:cNvSpPr/>
          <p:nvPr/>
        </p:nvSpPr>
        <p:spPr>
          <a:xfrm rot="16200000">
            <a:off x="1867885" y="1775174"/>
            <a:ext cx="97684" cy="59527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n 8"/>
          <p:cNvSpPr/>
          <p:nvPr/>
        </p:nvSpPr>
        <p:spPr>
          <a:xfrm rot="16200000">
            <a:off x="1362446" y="2029803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n 9"/>
          <p:cNvSpPr/>
          <p:nvPr/>
        </p:nvSpPr>
        <p:spPr>
          <a:xfrm rot="16200000">
            <a:off x="4024152" y="1932119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n 10"/>
          <p:cNvSpPr/>
          <p:nvPr/>
        </p:nvSpPr>
        <p:spPr>
          <a:xfrm rot="20160000">
            <a:off x="1230741" y="2500774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n 11"/>
          <p:cNvSpPr/>
          <p:nvPr/>
        </p:nvSpPr>
        <p:spPr>
          <a:xfrm rot="20160000">
            <a:off x="5437558" y="3399223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n 12"/>
          <p:cNvSpPr/>
          <p:nvPr/>
        </p:nvSpPr>
        <p:spPr>
          <a:xfrm rot="16200000">
            <a:off x="2625339" y="2541719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n 13"/>
          <p:cNvSpPr/>
          <p:nvPr/>
        </p:nvSpPr>
        <p:spPr>
          <a:xfrm rot="16200000">
            <a:off x="2027446" y="3282564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n 14"/>
          <p:cNvSpPr/>
          <p:nvPr/>
        </p:nvSpPr>
        <p:spPr>
          <a:xfrm rot="16200000">
            <a:off x="3234295" y="18429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n 15"/>
          <p:cNvSpPr/>
          <p:nvPr/>
        </p:nvSpPr>
        <p:spPr>
          <a:xfrm rot="16200000">
            <a:off x="5192079" y="209306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n 16"/>
          <p:cNvSpPr/>
          <p:nvPr/>
        </p:nvSpPr>
        <p:spPr>
          <a:xfrm rot="20160000">
            <a:off x="5092144" y="2590561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n 17"/>
          <p:cNvSpPr/>
          <p:nvPr/>
        </p:nvSpPr>
        <p:spPr>
          <a:xfrm rot="3420000">
            <a:off x="3691495" y="23001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n 18"/>
          <p:cNvSpPr/>
          <p:nvPr/>
        </p:nvSpPr>
        <p:spPr>
          <a:xfrm rot="3420000">
            <a:off x="7024526" y="2356261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n 19"/>
          <p:cNvSpPr/>
          <p:nvPr/>
        </p:nvSpPr>
        <p:spPr>
          <a:xfrm>
            <a:off x="4148695" y="27573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an 20"/>
          <p:cNvSpPr/>
          <p:nvPr/>
        </p:nvSpPr>
        <p:spPr>
          <a:xfrm rot="16200000">
            <a:off x="3652347" y="3002922"/>
            <a:ext cx="97686" cy="59527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n 21"/>
          <p:cNvSpPr/>
          <p:nvPr/>
        </p:nvSpPr>
        <p:spPr>
          <a:xfrm rot="16200000">
            <a:off x="6309508" y="29097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n 22"/>
          <p:cNvSpPr/>
          <p:nvPr/>
        </p:nvSpPr>
        <p:spPr>
          <a:xfrm rot="20160000">
            <a:off x="3419085" y="3509240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an 23"/>
          <p:cNvSpPr/>
          <p:nvPr/>
        </p:nvSpPr>
        <p:spPr>
          <a:xfrm rot="16200000">
            <a:off x="7479517" y="435791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/>
          <p:nvPr/>
        </p:nvSpPr>
        <p:spPr>
          <a:xfrm rot="16200000">
            <a:off x="4910695" y="35193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n 25"/>
          <p:cNvSpPr/>
          <p:nvPr/>
        </p:nvSpPr>
        <p:spPr>
          <a:xfrm rot="20160000">
            <a:off x="4312802" y="426022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an 26"/>
          <p:cNvSpPr/>
          <p:nvPr/>
        </p:nvSpPr>
        <p:spPr>
          <a:xfrm rot="12240000">
            <a:off x="828523" y="361754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/>
          <p:cNvSpPr/>
          <p:nvPr/>
        </p:nvSpPr>
        <p:spPr>
          <a:xfrm rot="12240000">
            <a:off x="2786307" y="386763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n 28"/>
          <p:cNvSpPr/>
          <p:nvPr/>
        </p:nvSpPr>
        <p:spPr>
          <a:xfrm>
            <a:off x="4196828" y="3519863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an 29"/>
          <p:cNvSpPr/>
          <p:nvPr/>
        </p:nvSpPr>
        <p:spPr>
          <a:xfrm rot="16200000">
            <a:off x="1285723" y="407474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an 30"/>
          <p:cNvSpPr/>
          <p:nvPr/>
        </p:nvSpPr>
        <p:spPr>
          <a:xfrm rot="16200000">
            <a:off x="4769725" y="408784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an 31"/>
          <p:cNvSpPr/>
          <p:nvPr/>
        </p:nvSpPr>
        <p:spPr>
          <a:xfrm rot="16200000">
            <a:off x="1742923" y="453194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an 32"/>
          <p:cNvSpPr/>
          <p:nvPr/>
        </p:nvSpPr>
        <p:spPr>
          <a:xfrm>
            <a:off x="1242030" y="4782031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an 33"/>
          <p:cNvSpPr/>
          <p:nvPr/>
        </p:nvSpPr>
        <p:spPr>
          <a:xfrm rot="20160000">
            <a:off x="3908281" y="4679803"/>
            <a:ext cx="97684" cy="595272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an 34"/>
          <p:cNvSpPr/>
          <p:nvPr/>
        </p:nvSpPr>
        <p:spPr>
          <a:xfrm rot="16200000">
            <a:off x="1156740" y="5111598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an 36"/>
          <p:cNvSpPr/>
          <p:nvPr/>
        </p:nvSpPr>
        <p:spPr>
          <a:xfrm>
            <a:off x="2504923" y="529394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an 37"/>
          <p:cNvSpPr/>
          <p:nvPr/>
        </p:nvSpPr>
        <p:spPr>
          <a:xfrm rot="16200000">
            <a:off x="1907030" y="603479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n 38"/>
          <p:cNvSpPr/>
          <p:nvPr/>
        </p:nvSpPr>
        <p:spPr>
          <a:xfrm>
            <a:off x="8770804" y="3369596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an 39"/>
          <p:cNvSpPr/>
          <p:nvPr/>
        </p:nvSpPr>
        <p:spPr>
          <a:xfrm rot="3420000">
            <a:off x="5592342" y="39320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an 40"/>
          <p:cNvSpPr/>
          <p:nvPr/>
        </p:nvSpPr>
        <p:spPr>
          <a:xfrm>
            <a:off x="7127408" y="3986551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an 41"/>
          <p:cNvSpPr/>
          <p:nvPr/>
        </p:nvSpPr>
        <p:spPr>
          <a:xfrm rot="16200000">
            <a:off x="8475591" y="4168900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n 42"/>
          <p:cNvSpPr/>
          <p:nvPr/>
        </p:nvSpPr>
        <p:spPr>
          <a:xfrm>
            <a:off x="7877698" y="490974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an 43"/>
          <p:cNvSpPr/>
          <p:nvPr/>
        </p:nvSpPr>
        <p:spPr>
          <a:xfrm rot="16200000">
            <a:off x="3659486" y="570075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an 44"/>
          <p:cNvSpPr/>
          <p:nvPr/>
        </p:nvSpPr>
        <p:spPr>
          <a:xfrm rot="12240000">
            <a:off x="6351203" y="4517150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an 45"/>
          <p:cNvSpPr/>
          <p:nvPr/>
        </p:nvSpPr>
        <p:spPr>
          <a:xfrm rot="20160000">
            <a:off x="7828856" y="3111604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an 46"/>
          <p:cNvSpPr/>
          <p:nvPr/>
        </p:nvSpPr>
        <p:spPr>
          <a:xfrm rot="16200000">
            <a:off x="4850619" y="472426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an 47"/>
          <p:cNvSpPr/>
          <p:nvPr/>
        </p:nvSpPr>
        <p:spPr>
          <a:xfrm rot="16200000">
            <a:off x="8476742" y="4821949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an 48"/>
          <p:cNvSpPr/>
          <p:nvPr/>
        </p:nvSpPr>
        <p:spPr>
          <a:xfrm rot="16200000">
            <a:off x="5307819" y="518146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an 49"/>
          <p:cNvSpPr/>
          <p:nvPr/>
        </p:nvSpPr>
        <p:spPr>
          <a:xfrm rot="16200000">
            <a:off x="4806926" y="5431549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an 50"/>
          <p:cNvSpPr/>
          <p:nvPr/>
        </p:nvSpPr>
        <p:spPr>
          <a:xfrm rot="16200000">
            <a:off x="7468632" y="533386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an 51"/>
          <p:cNvSpPr/>
          <p:nvPr/>
        </p:nvSpPr>
        <p:spPr>
          <a:xfrm rot="12240000">
            <a:off x="4708992" y="5874656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an 52"/>
          <p:cNvSpPr/>
          <p:nvPr/>
        </p:nvSpPr>
        <p:spPr>
          <a:xfrm rot="20160000">
            <a:off x="6069819" y="594346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an 56"/>
          <p:cNvSpPr/>
          <p:nvPr/>
        </p:nvSpPr>
        <p:spPr>
          <a:xfrm rot="19740000">
            <a:off x="1069354" y="702581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586485" y="207912"/>
            <a:ext cx="80866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But how many models do you need ? (here 50)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254757" y="995673"/>
            <a:ext cx="426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compute “true” mean &amp; SD of </a:t>
            </a:r>
            <a:r>
              <a:rPr lang="en-US" sz="2400" i="1" dirty="0" err="1" smtClean="0">
                <a:solidFill>
                  <a:srgbClr val="0000FF"/>
                </a:solidFill>
              </a:rPr>
              <a:t>T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e</a:t>
            </a:r>
            <a:endParaRPr lang="en-US" sz="2400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970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n 2"/>
          <p:cNvSpPr/>
          <p:nvPr/>
        </p:nvSpPr>
        <p:spPr>
          <a:xfrm rot="16200000">
            <a:off x="2906723" y="1115404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n 3"/>
          <p:cNvSpPr/>
          <p:nvPr/>
        </p:nvSpPr>
        <p:spPr>
          <a:xfrm rot="16200000">
            <a:off x="3783908" y="76763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n 4"/>
          <p:cNvSpPr/>
          <p:nvPr/>
        </p:nvSpPr>
        <p:spPr>
          <a:xfrm rot="20160000">
            <a:off x="2001691" y="1266583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n 5"/>
          <p:cNvSpPr/>
          <p:nvPr/>
        </p:nvSpPr>
        <p:spPr>
          <a:xfrm rot="16200000">
            <a:off x="655847" y="1322518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n 6"/>
          <p:cNvSpPr/>
          <p:nvPr/>
        </p:nvSpPr>
        <p:spPr>
          <a:xfrm>
            <a:off x="3903735" y="1455666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n 7"/>
          <p:cNvSpPr/>
          <p:nvPr/>
        </p:nvSpPr>
        <p:spPr>
          <a:xfrm rot="16200000">
            <a:off x="1867885" y="1775174"/>
            <a:ext cx="97684" cy="595273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n 8"/>
          <p:cNvSpPr/>
          <p:nvPr/>
        </p:nvSpPr>
        <p:spPr>
          <a:xfrm rot="16200000">
            <a:off x="1362446" y="2029803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n 9"/>
          <p:cNvSpPr/>
          <p:nvPr/>
        </p:nvSpPr>
        <p:spPr>
          <a:xfrm rot="16200000">
            <a:off x="4024152" y="1932119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n 10"/>
          <p:cNvSpPr/>
          <p:nvPr/>
        </p:nvSpPr>
        <p:spPr>
          <a:xfrm rot="20160000">
            <a:off x="1230741" y="2500774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n 11"/>
          <p:cNvSpPr/>
          <p:nvPr/>
        </p:nvSpPr>
        <p:spPr>
          <a:xfrm rot="20160000">
            <a:off x="5437558" y="3399223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n 12"/>
          <p:cNvSpPr/>
          <p:nvPr/>
        </p:nvSpPr>
        <p:spPr>
          <a:xfrm rot="16200000">
            <a:off x="2625339" y="2541719"/>
            <a:ext cx="97684" cy="586183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n 13"/>
          <p:cNvSpPr/>
          <p:nvPr/>
        </p:nvSpPr>
        <p:spPr>
          <a:xfrm rot="16200000">
            <a:off x="2027446" y="3282564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n 14"/>
          <p:cNvSpPr/>
          <p:nvPr/>
        </p:nvSpPr>
        <p:spPr>
          <a:xfrm rot="16200000">
            <a:off x="3234295" y="18429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n 15"/>
          <p:cNvSpPr/>
          <p:nvPr/>
        </p:nvSpPr>
        <p:spPr>
          <a:xfrm rot="16200000">
            <a:off x="5192079" y="209306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n 16"/>
          <p:cNvSpPr/>
          <p:nvPr/>
        </p:nvSpPr>
        <p:spPr>
          <a:xfrm rot="20160000">
            <a:off x="5092144" y="2590561"/>
            <a:ext cx="97684" cy="586183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n 17"/>
          <p:cNvSpPr/>
          <p:nvPr/>
        </p:nvSpPr>
        <p:spPr>
          <a:xfrm rot="3420000">
            <a:off x="3691495" y="23001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n 18"/>
          <p:cNvSpPr/>
          <p:nvPr/>
        </p:nvSpPr>
        <p:spPr>
          <a:xfrm rot="3420000">
            <a:off x="7024526" y="2356261"/>
            <a:ext cx="97684" cy="586183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n 19"/>
          <p:cNvSpPr/>
          <p:nvPr/>
        </p:nvSpPr>
        <p:spPr>
          <a:xfrm>
            <a:off x="4148695" y="27573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an 20"/>
          <p:cNvSpPr/>
          <p:nvPr/>
        </p:nvSpPr>
        <p:spPr>
          <a:xfrm rot="16200000">
            <a:off x="3652347" y="3002922"/>
            <a:ext cx="97686" cy="59527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n 21"/>
          <p:cNvSpPr/>
          <p:nvPr/>
        </p:nvSpPr>
        <p:spPr>
          <a:xfrm rot="16200000">
            <a:off x="6309508" y="29097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n 22"/>
          <p:cNvSpPr/>
          <p:nvPr/>
        </p:nvSpPr>
        <p:spPr>
          <a:xfrm rot="20160000">
            <a:off x="3419085" y="3509240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an 23"/>
          <p:cNvSpPr/>
          <p:nvPr/>
        </p:nvSpPr>
        <p:spPr>
          <a:xfrm rot="16200000">
            <a:off x="7479517" y="435791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/>
          <p:nvPr/>
        </p:nvSpPr>
        <p:spPr>
          <a:xfrm rot="16200000">
            <a:off x="4910695" y="35193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n 25"/>
          <p:cNvSpPr/>
          <p:nvPr/>
        </p:nvSpPr>
        <p:spPr>
          <a:xfrm rot="20160000">
            <a:off x="4312802" y="426022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an 26"/>
          <p:cNvSpPr/>
          <p:nvPr/>
        </p:nvSpPr>
        <p:spPr>
          <a:xfrm rot="12240000">
            <a:off x="828523" y="361754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/>
          <p:cNvSpPr/>
          <p:nvPr/>
        </p:nvSpPr>
        <p:spPr>
          <a:xfrm rot="12240000">
            <a:off x="2786307" y="386763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n 28"/>
          <p:cNvSpPr/>
          <p:nvPr/>
        </p:nvSpPr>
        <p:spPr>
          <a:xfrm>
            <a:off x="4196828" y="3519863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an 29"/>
          <p:cNvSpPr/>
          <p:nvPr/>
        </p:nvSpPr>
        <p:spPr>
          <a:xfrm rot="16200000">
            <a:off x="1285723" y="4074747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an 30"/>
          <p:cNvSpPr/>
          <p:nvPr/>
        </p:nvSpPr>
        <p:spPr>
          <a:xfrm rot="16200000">
            <a:off x="4769725" y="4087847"/>
            <a:ext cx="97684" cy="586183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an 31"/>
          <p:cNvSpPr/>
          <p:nvPr/>
        </p:nvSpPr>
        <p:spPr>
          <a:xfrm rot="16200000">
            <a:off x="1742923" y="4531947"/>
            <a:ext cx="97684" cy="586183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an 32"/>
          <p:cNvSpPr/>
          <p:nvPr/>
        </p:nvSpPr>
        <p:spPr>
          <a:xfrm>
            <a:off x="1242030" y="4782031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an 33"/>
          <p:cNvSpPr/>
          <p:nvPr/>
        </p:nvSpPr>
        <p:spPr>
          <a:xfrm rot="20160000">
            <a:off x="3908281" y="4679803"/>
            <a:ext cx="97684" cy="595272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an 34"/>
          <p:cNvSpPr/>
          <p:nvPr/>
        </p:nvSpPr>
        <p:spPr>
          <a:xfrm rot="16200000">
            <a:off x="1156740" y="5111598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an 36"/>
          <p:cNvSpPr/>
          <p:nvPr/>
        </p:nvSpPr>
        <p:spPr>
          <a:xfrm>
            <a:off x="2504923" y="5293947"/>
            <a:ext cx="97684" cy="586183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an 37"/>
          <p:cNvSpPr/>
          <p:nvPr/>
        </p:nvSpPr>
        <p:spPr>
          <a:xfrm rot="16200000">
            <a:off x="1907030" y="603479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n 38"/>
          <p:cNvSpPr/>
          <p:nvPr/>
        </p:nvSpPr>
        <p:spPr>
          <a:xfrm>
            <a:off x="8770804" y="3369596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an 39"/>
          <p:cNvSpPr/>
          <p:nvPr/>
        </p:nvSpPr>
        <p:spPr>
          <a:xfrm rot="3420000">
            <a:off x="5592342" y="3932082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an 40"/>
          <p:cNvSpPr/>
          <p:nvPr/>
        </p:nvSpPr>
        <p:spPr>
          <a:xfrm>
            <a:off x="7127408" y="3986551"/>
            <a:ext cx="97684" cy="586183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an 41"/>
          <p:cNvSpPr/>
          <p:nvPr/>
        </p:nvSpPr>
        <p:spPr>
          <a:xfrm rot="16200000">
            <a:off x="8475591" y="4168900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n 42"/>
          <p:cNvSpPr/>
          <p:nvPr/>
        </p:nvSpPr>
        <p:spPr>
          <a:xfrm>
            <a:off x="7877698" y="490974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an 43"/>
          <p:cNvSpPr/>
          <p:nvPr/>
        </p:nvSpPr>
        <p:spPr>
          <a:xfrm rot="16200000">
            <a:off x="3659486" y="570075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an 44"/>
          <p:cNvSpPr/>
          <p:nvPr/>
        </p:nvSpPr>
        <p:spPr>
          <a:xfrm rot="12240000">
            <a:off x="6351203" y="4517150"/>
            <a:ext cx="97684" cy="586183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an 45"/>
          <p:cNvSpPr/>
          <p:nvPr/>
        </p:nvSpPr>
        <p:spPr>
          <a:xfrm rot="20160000">
            <a:off x="7828856" y="3111604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an 46"/>
          <p:cNvSpPr/>
          <p:nvPr/>
        </p:nvSpPr>
        <p:spPr>
          <a:xfrm rot="16200000">
            <a:off x="4850619" y="4724265"/>
            <a:ext cx="97684" cy="586183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an 47"/>
          <p:cNvSpPr/>
          <p:nvPr/>
        </p:nvSpPr>
        <p:spPr>
          <a:xfrm rot="16200000">
            <a:off x="8476742" y="4821949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an 48"/>
          <p:cNvSpPr/>
          <p:nvPr/>
        </p:nvSpPr>
        <p:spPr>
          <a:xfrm rot="16200000">
            <a:off x="5307819" y="518146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an 49"/>
          <p:cNvSpPr/>
          <p:nvPr/>
        </p:nvSpPr>
        <p:spPr>
          <a:xfrm rot="16200000">
            <a:off x="4806926" y="5431549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an 50"/>
          <p:cNvSpPr/>
          <p:nvPr/>
        </p:nvSpPr>
        <p:spPr>
          <a:xfrm rot="16200000">
            <a:off x="7468632" y="533386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an 51"/>
          <p:cNvSpPr/>
          <p:nvPr/>
        </p:nvSpPr>
        <p:spPr>
          <a:xfrm rot="12240000">
            <a:off x="4708992" y="5874656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an 52"/>
          <p:cNvSpPr/>
          <p:nvPr/>
        </p:nvSpPr>
        <p:spPr>
          <a:xfrm rot="20160000">
            <a:off x="6069819" y="5943465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586485" y="207912"/>
            <a:ext cx="80866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But how many models do you need ? (here 50)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254757" y="995673"/>
            <a:ext cx="426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compute “true” mean &amp; SD of </a:t>
            </a:r>
            <a:r>
              <a:rPr lang="en-US" sz="2400" i="1" dirty="0" err="1" smtClean="0">
                <a:solidFill>
                  <a:srgbClr val="0000FF"/>
                </a:solidFill>
              </a:rPr>
              <a:t>T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e</a:t>
            </a:r>
            <a:endParaRPr lang="en-US" sz="2400" baseline="-25000" dirty="0">
              <a:solidFill>
                <a:srgbClr val="0000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390339" y="1469082"/>
            <a:ext cx="44409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subsample with various N</a:t>
            </a:r>
            <a:br>
              <a:rPr lang="en-US" sz="2400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</a:rPr>
              <a:t>    compare subsample mean &amp; SD</a:t>
            </a:r>
            <a:endParaRPr lang="en-US" sz="2400" baseline="-25000" dirty="0">
              <a:solidFill>
                <a:srgbClr val="0000FF"/>
              </a:solidFill>
            </a:endParaRPr>
          </a:p>
        </p:txBody>
      </p:sp>
      <p:sp>
        <p:nvSpPr>
          <p:cNvPr id="57" name="Can 56"/>
          <p:cNvSpPr/>
          <p:nvPr/>
        </p:nvSpPr>
        <p:spPr>
          <a:xfrm rot="19740000">
            <a:off x="1069354" y="702581"/>
            <a:ext cx="97684" cy="586183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74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803" y="460573"/>
            <a:ext cx="68974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3366FF"/>
                </a:solidFill>
              </a:rPr>
              <a:t>How to estimate the number of models</a:t>
            </a:r>
            <a:endParaRPr lang="en-US" sz="3200" b="1" dirty="0">
              <a:solidFill>
                <a:srgbClr val="3366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2829" y="1577113"/>
            <a:ext cx="7746294" cy="4832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Use sensitivity analysis</a:t>
            </a:r>
          </a:p>
          <a:p>
            <a:endParaRPr lang="en-US" sz="2800" dirty="0"/>
          </a:p>
          <a:p>
            <a:r>
              <a:rPr lang="en-US" sz="2800" dirty="0" smtClean="0"/>
              <a:t>Find data set for similar habitat, with </a:t>
            </a:r>
            <a:r>
              <a:rPr lang="en-US" sz="2800" i="1" dirty="0" smtClean="0"/>
              <a:t>lots of models</a:t>
            </a:r>
          </a:p>
          <a:p>
            <a:endParaRPr lang="en-US" sz="2800" dirty="0"/>
          </a:p>
          <a:p>
            <a:r>
              <a:rPr lang="en-US" sz="2800" dirty="0" smtClean="0"/>
              <a:t>	subsample randomly from the full data, 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compute mean &amp; SD </a:t>
            </a:r>
            <a:r>
              <a:rPr lang="en-US" sz="2800" dirty="0" err="1" smtClean="0"/>
              <a:t>Te</a:t>
            </a:r>
            <a:r>
              <a:rPr lang="en-US" sz="2800" dirty="0" smtClean="0"/>
              <a:t> and compare with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“true” mean and SD for the full data</a:t>
            </a:r>
          </a:p>
          <a:p>
            <a:endParaRPr lang="en-US" sz="2800" dirty="0"/>
          </a:p>
          <a:p>
            <a:r>
              <a:rPr lang="en-US" sz="2800" dirty="0" smtClean="0"/>
              <a:t>	repeat 1000 </a:t>
            </a:r>
          </a:p>
          <a:p>
            <a:endParaRPr lang="en-US" sz="2800" dirty="0"/>
          </a:p>
          <a:p>
            <a:r>
              <a:rPr lang="en-US" sz="2800" dirty="0" smtClean="0"/>
              <a:t>	repeat for various sizes (N) of subsamples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02437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1561504"/>
            <a:ext cx="5029200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806211" y="376832"/>
            <a:ext cx="50962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Data for </a:t>
            </a:r>
            <a:r>
              <a:rPr lang="en-US" sz="2000" b="1" i="1" dirty="0" smtClean="0">
                <a:solidFill>
                  <a:srgbClr val="0000FF"/>
                </a:solidFill>
              </a:rPr>
              <a:t>Anolis gundlachi</a:t>
            </a:r>
            <a:r>
              <a:rPr lang="en-US" sz="2000" b="1" dirty="0" smtClean="0">
                <a:solidFill>
                  <a:srgbClr val="0000FF"/>
                </a:solidFill>
              </a:rPr>
              <a:t>, a thermoconformer 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in montane forest in Puerto Rico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data courtesy of Paul E. Hertz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38" y="2344734"/>
            <a:ext cx="1966323" cy="399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10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452" y="1613613"/>
            <a:ext cx="5029200" cy="48031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9223" y="265178"/>
            <a:ext cx="79298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Number of samples (out of 1000) that had a mean </a:t>
            </a:r>
            <a:r>
              <a:rPr lang="en-US" sz="2800" i="1" dirty="0" err="1" smtClean="0">
                <a:solidFill>
                  <a:srgbClr val="0000FF"/>
                </a:solidFill>
              </a:rPr>
              <a:t>T</a:t>
            </a:r>
            <a:r>
              <a:rPr lang="en-US" sz="2800" baseline="-25000" dirty="0" err="1" smtClean="0">
                <a:solidFill>
                  <a:srgbClr val="0000FF"/>
                </a:solidFill>
              </a:rPr>
              <a:t>e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within 0.1°C of true mean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70031" y="2037686"/>
            <a:ext cx="223280" cy="2512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23" y="1888801"/>
            <a:ext cx="1966323" cy="399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36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984" y="265178"/>
            <a:ext cx="85743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But in Guánica, a complex thermal habitat,</a:t>
            </a:r>
          </a:p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many more models needed to approximate true mean </a:t>
            </a:r>
            <a:r>
              <a:rPr lang="en-US" sz="2800" dirty="0" err="1" smtClean="0">
                <a:solidFill>
                  <a:srgbClr val="0000FF"/>
                </a:solidFill>
              </a:rPr>
              <a:t>Te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70031" y="2037686"/>
            <a:ext cx="223280" cy="2512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8" y="1631658"/>
            <a:ext cx="5029200" cy="4878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103367" y="1800420"/>
            <a:ext cx="2537923" cy="453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2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532743" y="388656"/>
            <a:ext cx="600517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3200" dirty="0">
                <a:solidFill>
                  <a:srgbClr val="0000FF"/>
                </a:solidFill>
              </a:rPr>
              <a:t>Estimating operative </a:t>
            </a:r>
            <a:r>
              <a:rPr lang="en-US" sz="3200" dirty="0" smtClean="0">
                <a:solidFill>
                  <a:srgbClr val="0000FF"/>
                </a:solidFill>
              </a:rPr>
              <a:t>temperatures</a:t>
            </a:r>
          </a:p>
          <a:p>
            <a:pPr algn="ctr" eaLnBrk="1" hangingPunct="1">
              <a:spcBef>
                <a:spcPct val="0"/>
              </a:spcBef>
            </a:pPr>
            <a:r>
              <a:rPr lang="en-US" sz="3200" dirty="0" smtClean="0">
                <a:solidFill>
                  <a:srgbClr val="0000FF"/>
                </a:solidFill>
              </a:rPr>
              <a:t>wet-skinned amphibians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2530265" y="1972832"/>
            <a:ext cx="3441330" cy="685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2871644" y="2009176"/>
            <a:ext cx="38402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T</a:t>
            </a:r>
            <a:r>
              <a:rPr lang="en-US" sz="2400" b="1" baseline="-25000" dirty="0" err="1">
                <a:solidFill>
                  <a:srgbClr val="FF0000"/>
                </a:solidFill>
              </a:rPr>
              <a:t>e</a:t>
            </a:r>
            <a:r>
              <a:rPr lang="en-US" sz="2400" dirty="0"/>
              <a:t>  = </a:t>
            </a:r>
            <a:r>
              <a:rPr lang="en-US" sz="2400" i="1" dirty="0"/>
              <a:t>T</a:t>
            </a:r>
            <a:r>
              <a:rPr lang="en-US" sz="2400" baseline="-25000" dirty="0"/>
              <a:t>a</a:t>
            </a:r>
            <a:r>
              <a:rPr lang="en-US" sz="2400" dirty="0"/>
              <a:t> +  ∆</a:t>
            </a:r>
            <a:r>
              <a:rPr lang="en-US" sz="2400" i="1" dirty="0" smtClean="0"/>
              <a:t>T</a:t>
            </a:r>
            <a:r>
              <a:rPr lang="en-US" sz="2400" baseline="-25000" dirty="0" smtClean="0"/>
              <a:t>R    </a:t>
            </a:r>
            <a:r>
              <a:rPr lang="en-US" sz="2400" b="1" dirty="0" smtClean="0"/>
              <a:t>-   ∆</a:t>
            </a:r>
            <a:r>
              <a:rPr lang="en-US" sz="2400" b="1" i="1" dirty="0" err="1" smtClean="0"/>
              <a:t>T</a:t>
            </a:r>
            <a:r>
              <a:rPr lang="en-US" sz="2400" b="1" i="1" baseline="-25000" dirty="0" err="1" smtClean="0">
                <a:solidFill>
                  <a:srgbClr val="0000FF"/>
                </a:solidFill>
              </a:rPr>
              <a:t>evap</a:t>
            </a:r>
            <a:endParaRPr lang="en-US" sz="2400" b="1" baseline="-25000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96" y="3429000"/>
            <a:ext cx="2685354" cy="2370519"/>
          </a:xfrm>
          <a:prstGeom prst="rect">
            <a:avLst/>
          </a:prstGeom>
        </p:spPr>
      </p:pic>
      <p:pic>
        <p:nvPicPr>
          <p:cNvPr id="7" name="Picture 16" descr="DSC_5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526" y="5376969"/>
            <a:ext cx="1630450" cy="108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60285" y="6000614"/>
            <a:ext cx="48765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Therefore, </a:t>
            </a:r>
            <a:r>
              <a:rPr lang="en-US" sz="3200" b="1" i="1" dirty="0" err="1" smtClean="0">
                <a:solidFill>
                  <a:srgbClr val="008000"/>
                </a:solidFill>
              </a:rPr>
              <a:t>T</a:t>
            </a:r>
            <a:r>
              <a:rPr lang="en-US" sz="3200" b="1" baseline="-25000" dirty="0" err="1" smtClean="0">
                <a:solidFill>
                  <a:srgbClr val="008000"/>
                </a:solidFill>
              </a:rPr>
              <a:t>e</a:t>
            </a:r>
            <a:r>
              <a:rPr lang="en-US" sz="3200" dirty="0" smtClean="0"/>
              <a:t> frog &lt;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T</a:t>
            </a:r>
            <a:r>
              <a:rPr lang="en-US" sz="3200" b="1" baseline="-25000" dirty="0" err="1" smtClean="0">
                <a:solidFill>
                  <a:srgbClr val="FF0000"/>
                </a:solidFill>
              </a:rPr>
              <a:t>e</a:t>
            </a:r>
            <a:r>
              <a:rPr lang="en-US" sz="3200" dirty="0" smtClean="0"/>
              <a:t> lizard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59299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093" y="1727459"/>
            <a:ext cx="9144000" cy="38332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4432" y="211597"/>
            <a:ext cx="7575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Effect of evaporation on </a:t>
            </a:r>
            <a:r>
              <a:rPr lang="en-US" sz="3600" b="1" i="1" dirty="0" err="1" smtClean="0">
                <a:solidFill>
                  <a:srgbClr val="0000FF"/>
                </a:solidFill>
              </a:rPr>
              <a:t>T</a:t>
            </a:r>
            <a:r>
              <a:rPr lang="en-US" sz="3600" b="1" baseline="-25000" dirty="0" err="1" smtClean="0">
                <a:solidFill>
                  <a:srgbClr val="0000FF"/>
                </a:solidFill>
              </a:rPr>
              <a:t>e</a:t>
            </a:r>
            <a:r>
              <a:rPr lang="en-US" sz="3600" b="1" baseline="-25000" dirty="0" smtClean="0">
                <a:solidFill>
                  <a:srgbClr val="0000FF"/>
                </a:solidFill>
              </a:rPr>
              <a:t> </a:t>
            </a:r>
            <a:r>
              <a:rPr lang="en-US" sz="3600" dirty="0" smtClean="0">
                <a:solidFill>
                  <a:srgbClr val="0000FF"/>
                </a:solidFill>
              </a:rPr>
              <a:t>can be huge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9741" y="5398632"/>
            <a:ext cx="7169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err="1" smtClean="0"/>
              <a:t>T</a:t>
            </a:r>
            <a:r>
              <a:rPr lang="en-US" sz="3600" baseline="-25000" dirty="0" err="1" smtClean="0"/>
              <a:t>e</a:t>
            </a:r>
            <a:r>
              <a:rPr lang="en-US" sz="3600" dirty="0" smtClean="0"/>
              <a:t> at noon in summer versus latitude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797249" y="6207083"/>
            <a:ext cx="2493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Sunday et al., submitted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454847" y="229213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CT</a:t>
            </a:r>
            <a:r>
              <a:rPr lang="en-US" baseline="-25000" dirty="0" smtClean="0"/>
              <a:t>max</a:t>
            </a:r>
            <a:endParaRPr lang="en-US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080098" y="2661465"/>
            <a:ext cx="13511" cy="756558"/>
          </a:xfrm>
          <a:prstGeom prst="straightConnector1">
            <a:avLst/>
          </a:prstGeom>
          <a:ln w="762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266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04824" y="176150"/>
            <a:ext cx="35835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Can also </a:t>
            </a:r>
            <a:r>
              <a:rPr lang="en-US" sz="3200" b="1" dirty="0" smtClean="0">
                <a:solidFill>
                  <a:srgbClr val="0000FF"/>
                </a:solidFill>
              </a:rPr>
              <a:t>calculate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i="1" dirty="0" err="1" smtClean="0">
                <a:solidFill>
                  <a:srgbClr val="0000FF"/>
                </a:solidFill>
              </a:rPr>
              <a:t>T</a:t>
            </a:r>
            <a:r>
              <a:rPr lang="en-US" sz="3200" baseline="-25000" dirty="0" err="1" smtClean="0">
                <a:solidFill>
                  <a:srgbClr val="0000FF"/>
                </a:solidFill>
              </a:rPr>
              <a:t>e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457" y="1371662"/>
            <a:ext cx="3023277" cy="46964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85655" y="6093656"/>
            <a:ext cx="2972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Warren Porter 1984</a:t>
            </a:r>
          </a:p>
          <a:p>
            <a:pPr algn="ctr"/>
            <a:r>
              <a:rPr lang="en-US" sz="2000" dirty="0" smtClean="0"/>
              <a:t>Eagle Lake, California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10767" y="221047"/>
            <a:ext cx="4163044" cy="698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Animal data:</a:t>
            </a:r>
          </a:p>
          <a:p>
            <a:endParaRPr lang="en-US" sz="2800" dirty="0" smtClean="0"/>
          </a:p>
          <a:p>
            <a:r>
              <a:rPr lang="en-US" sz="2800" dirty="0"/>
              <a:t>	</a:t>
            </a:r>
            <a:r>
              <a:rPr lang="en-US" sz="2800" dirty="0" smtClean="0"/>
              <a:t>size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shape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color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posture</a:t>
            </a: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00FF"/>
                </a:solidFill>
              </a:rPr>
              <a:t>Microclimate data:</a:t>
            </a:r>
          </a:p>
          <a:p>
            <a:endParaRPr lang="en-US" sz="2800" dirty="0"/>
          </a:p>
          <a:p>
            <a:r>
              <a:rPr lang="en-US" sz="2800" dirty="0" smtClean="0"/>
              <a:t>	solar and IR radiation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air temperature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wind speed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humidity</a:t>
            </a:r>
          </a:p>
          <a:p>
            <a:endParaRPr lang="en-US" sz="2800" dirty="0"/>
          </a:p>
          <a:p>
            <a:r>
              <a:rPr lang="en-US" sz="2800" dirty="0" smtClean="0"/>
              <a:t>[or use global climate data]</a:t>
            </a:r>
          </a:p>
          <a:p>
            <a:r>
              <a:rPr lang="en-US" sz="2800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8621" y="767421"/>
            <a:ext cx="3500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via biophysical models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575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3420533" y="3584751"/>
            <a:ext cx="2724151" cy="389466"/>
            <a:chOff x="3420533" y="3584751"/>
            <a:chExt cx="2724151" cy="389466"/>
          </a:xfrm>
          <a:solidFill>
            <a:srgbClr val="008000"/>
          </a:solidFill>
        </p:grpSpPr>
        <p:sp>
          <p:nvSpPr>
            <p:cNvPr id="30" name="Freeform 29"/>
            <p:cNvSpPr/>
            <p:nvPr/>
          </p:nvSpPr>
          <p:spPr>
            <a:xfrm>
              <a:off x="5168900" y="3588982"/>
              <a:ext cx="975784" cy="381000"/>
            </a:xfrm>
            <a:custGeom>
              <a:avLst/>
              <a:gdLst>
                <a:gd name="connsiteX0" fmla="*/ 0 w 668866"/>
                <a:gd name="connsiteY0" fmla="*/ 0 h 368300"/>
                <a:gd name="connsiteX1" fmla="*/ 482600 w 668866"/>
                <a:gd name="connsiteY1" fmla="*/ 0 h 368300"/>
                <a:gd name="connsiteX2" fmla="*/ 630766 w 668866"/>
                <a:gd name="connsiteY2" fmla="*/ 300567 h 368300"/>
                <a:gd name="connsiteX3" fmla="*/ 668866 w 668866"/>
                <a:gd name="connsiteY3" fmla="*/ 368300 h 368300"/>
                <a:gd name="connsiteX4" fmla="*/ 389466 w 668866"/>
                <a:gd name="connsiteY4" fmla="*/ 368300 h 368300"/>
                <a:gd name="connsiteX5" fmla="*/ 283633 w 668866"/>
                <a:gd name="connsiteY5" fmla="*/ 237067 h 368300"/>
                <a:gd name="connsiteX6" fmla="*/ 143933 w 668866"/>
                <a:gd name="connsiteY6" fmla="*/ 114300 h 368300"/>
                <a:gd name="connsiteX7" fmla="*/ 0 w 668866"/>
                <a:gd name="connsiteY7" fmla="*/ 0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621356 w 1006589"/>
                <a:gd name="connsiteY5" fmla="*/ 237067 h 368300"/>
                <a:gd name="connsiteX6" fmla="*/ 481656 w 1006589"/>
                <a:gd name="connsiteY6" fmla="*/ 114300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621356 w 1006589"/>
                <a:gd name="connsiteY5" fmla="*/ 237067 h 368300"/>
                <a:gd name="connsiteX6" fmla="*/ 411480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621356 w 1006589"/>
                <a:gd name="connsiteY5" fmla="*/ 237067 h 368300"/>
                <a:gd name="connsiteX6" fmla="*/ 411480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621356 w 1006589"/>
                <a:gd name="connsiteY5" fmla="*/ 237067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586269 w 1006589"/>
                <a:gd name="connsiteY5" fmla="*/ 281586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586269 w 1006589"/>
                <a:gd name="connsiteY5" fmla="*/ 281586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581883 w 1006589"/>
                <a:gd name="connsiteY5" fmla="*/ 289680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581883 w 1006589"/>
                <a:gd name="connsiteY5" fmla="*/ 289680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652627 w 1006589"/>
                <a:gd name="connsiteY4" fmla="*/ 364252 h 368300"/>
                <a:gd name="connsiteX5" fmla="*/ 581883 w 1006589"/>
                <a:gd name="connsiteY5" fmla="*/ 289680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10976"/>
                <a:gd name="connsiteY0" fmla="*/ 12142 h 364252"/>
                <a:gd name="connsiteX1" fmla="*/ 820323 w 1010976"/>
                <a:gd name="connsiteY1" fmla="*/ 0 h 364252"/>
                <a:gd name="connsiteX2" fmla="*/ 968489 w 1010976"/>
                <a:gd name="connsiteY2" fmla="*/ 300567 h 364252"/>
                <a:gd name="connsiteX3" fmla="*/ 1010976 w 1010976"/>
                <a:gd name="connsiteY3" fmla="*/ 356158 h 364252"/>
                <a:gd name="connsiteX4" fmla="*/ 652627 w 1010976"/>
                <a:gd name="connsiteY4" fmla="*/ 364252 h 364252"/>
                <a:gd name="connsiteX5" fmla="*/ 581883 w 1010976"/>
                <a:gd name="connsiteY5" fmla="*/ 289680 h 364252"/>
                <a:gd name="connsiteX6" fmla="*/ 393936 w 1010976"/>
                <a:gd name="connsiteY6" fmla="*/ 150725 h 364252"/>
                <a:gd name="connsiteX7" fmla="*/ 0 w 1010976"/>
                <a:gd name="connsiteY7" fmla="*/ 12142 h 36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0976" h="364252">
                  <a:moveTo>
                    <a:pt x="0" y="12142"/>
                  </a:moveTo>
                  <a:lnTo>
                    <a:pt x="820323" y="0"/>
                  </a:lnTo>
                  <a:lnTo>
                    <a:pt x="968489" y="300567"/>
                  </a:lnTo>
                  <a:lnTo>
                    <a:pt x="1010976" y="356158"/>
                  </a:lnTo>
                  <a:lnTo>
                    <a:pt x="652627" y="364252"/>
                  </a:lnTo>
                  <a:cubicBezTo>
                    <a:pt x="605654" y="335347"/>
                    <a:pt x="628856" y="355010"/>
                    <a:pt x="581883" y="289680"/>
                  </a:cubicBezTo>
                  <a:cubicBezTo>
                    <a:pt x="516310" y="244710"/>
                    <a:pt x="446351" y="207836"/>
                    <a:pt x="393936" y="150725"/>
                  </a:cubicBezTo>
                  <a:lnTo>
                    <a:pt x="0" y="12142"/>
                  </a:lnTo>
                  <a:close/>
                </a:path>
              </a:pathLst>
            </a:custGeom>
            <a:grp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420533" y="3584751"/>
              <a:ext cx="1011768" cy="389466"/>
            </a:xfrm>
            <a:custGeom>
              <a:avLst/>
              <a:gdLst>
                <a:gd name="connsiteX0" fmla="*/ 0 w 778934"/>
                <a:gd name="connsiteY0" fmla="*/ 397933 h 397933"/>
                <a:gd name="connsiteX1" fmla="*/ 169334 w 778934"/>
                <a:gd name="connsiteY1" fmla="*/ 8467 h 397933"/>
                <a:gd name="connsiteX2" fmla="*/ 778934 w 778934"/>
                <a:gd name="connsiteY2" fmla="*/ 0 h 397933"/>
                <a:gd name="connsiteX3" fmla="*/ 457200 w 778934"/>
                <a:gd name="connsiteY3" fmla="*/ 254000 h 397933"/>
                <a:gd name="connsiteX4" fmla="*/ 338667 w 778934"/>
                <a:gd name="connsiteY4" fmla="*/ 397933 h 397933"/>
                <a:gd name="connsiteX5" fmla="*/ 0 w 778934"/>
                <a:gd name="connsiteY5" fmla="*/ 397933 h 397933"/>
                <a:gd name="connsiteX0" fmla="*/ 0 w 1011768"/>
                <a:gd name="connsiteY0" fmla="*/ 389466 h 389466"/>
                <a:gd name="connsiteX1" fmla="*/ 169334 w 1011768"/>
                <a:gd name="connsiteY1" fmla="*/ 0 h 389466"/>
                <a:gd name="connsiteX2" fmla="*/ 1011768 w 1011768"/>
                <a:gd name="connsiteY2" fmla="*/ 16933 h 389466"/>
                <a:gd name="connsiteX3" fmla="*/ 457200 w 1011768"/>
                <a:gd name="connsiteY3" fmla="*/ 245533 h 389466"/>
                <a:gd name="connsiteX4" fmla="*/ 338667 w 1011768"/>
                <a:gd name="connsiteY4" fmla="*/ 389466 h 389466"/>
                <a:gd name="connsiteX5" fmla="*/ 0 w 1011768"/>
                <a:gd name="connsiteY5" fmla="*/ 389466 h 389466"/>
                <a:gd name="connsiteX0" fmla="*/ 0 w 1011768"/>
                <a:gd name="connsiteY0" fmla="*/ 389466 h 389466"/>
                <a:gd name="connsiteX1" fmla="*/ 169334 w 1011768"/>
                <a:gd name="connsiteY1" fmla="*/ 0 h 389466"/>
                <a:gd name="connsiteX2" fmla="*/ 1011768 w 1011768"/>
                <a:gd name="connsiteY2" fmla="*/ 16933 h 389466"/>
                <a:gd name="connsiteX3" fmla="*/ 639233 w 1011768"/>
                <a:gd name="connsiteY3" fmla="*/ 211667 h 389466"/>
                <a:gd name="connsiteX4" fmla="*/ 338667 w 1011768"/>
                <a:gd name="connsiteY4" fmla="*/ 389466 h 389466"/>
                <a:gd name="connsiteX5" fmla="*/ 0 w 1011768"/>
                <a:gd name="connsiteY5" fmla="*/ 389466 h 389466"/>
                <a:gd name="connsiteX0" fmla="*/ 0 w 1011768"/>
                <a:gd name="connsiteY0" fmla="*/ 389466 h 389466"/>
                <a:gd name="connsiteX1" fmla="*/ 169334 w 1011768"/>
                <a:gd name="connsiteY1" fmla="*/ 0 h 389466"/>
                <a:gd name="connsiteX2" fmla="*/ 1011768 w 1011768"/>
                <a:gd name="connsiteY2" fmla="*/ 16933 h 389466"/>
                <a:gd name="connsiteX3" fmla="*/ 639233 w 1011768"/>
                <a:gd name="connsiteY3" fmla="*/ 211667 h 389466"/>
                <a:gd name="connsiteX4" fmla="*/ 338667 w 1011768"/>
                <a:gd name="connsiteY4" fmla="*/ 389466 h 389466"/>
                <a:gd name="connsiteX5" fmla="*/ 0 w 1011768"/>
                <a:gd name="connsiteY5" fmla="*/ 389466 h 389466"/>
                <a:gd name="connsiteX0" fmla="*/ 0 w 1011768"/>
                <a:gd name="connsiteY0" fmla="*/ 389466 h 389466"/>
                <a:gd name="connsiteX1" fmla="*/ 169334 w 1011768"/>
                <a:gd name="connsiteY1" fmla="*/ 0 h 389466"/>
                <a:gd name="connsiteX2" fmla="*/ 1011768 w 1011768"/>
                <a:gd name="connsiteY2" fmla="*/ 16933 h 389466"/>
                <a:gd name="connsiteX3" fmla="*/ 639233 w 1011768"/>
                <a:gd name="connsiteY3" fmla="*/ 211667 h 389466"/>
                <a:gd name="connsiteX4" fmla="*/ 448734 w 1011768"/>
                <a:gd name="connsiteY4" fmla="*/ 385233 h 389466"/>
                <a:gd name="connsiteX5" fmla="*/ 0 w 1011768"/>
                <a:gd name="connsiteY5" fmla="*/ 389466 h 389466"/>
                <a:gd name="connsiteX0" fmla="*/ 0 w 1011768"/>
                <a:gd name="connsiteY0" fmla="*/ 389466 h 389466"/>
                <a:gd name="connsiteX1" fmla="*/ 169334 w 1011768"/>
                <a:gd name="connsiteY1" fmla="*/ 0 h 389466"/>
                <a:gd name="connsiteX2" fmla="*/ 1011768 w 1011768"/>
                <a:gd name="connsiteY2" fmla="*/ 16933 h 389466"/>
                <a:gd name="connsiteX3" fmla="*/ 639233 w 1011768"/>
                <a:gd name="connsiteY3" fmla="*/ 211667 h 389466"/>
                <a:gd name="connsiteX4" fmla="*/ 448734 w 1011768"/>
                <a:gd name="connsiteY4" fmla="*/ 385233 h 389466"/>
                <a:gd name="connsiteX5" fmla="*/ 0 w 1011768"/>
                <a:gd name="connsiteY5" fmla="*/ 389466 h 389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768" h="389466">
                  <a:moveTo>
                    <a:pt x="0" y="389466"/>
                  </a:moveTo>
                  <a:lnTo>
                    <a:pt x="169334" y="0"/>
                  </a:lnTo>
                  <a:lnTo>
                    <a:pt x="1011768" y="16933"/>
                  </a:lnTo>
                  <a:lnTo>
                    <a:pt x="639233" y="211667"/>
                  </a:lnTo>
                  <a:cubicBezTo>
                    <a:pt x="551744" y="283633"/>
                    <a:pt x="531990" y="313267"/>
                    <a:pt x="448734" y="385233"/>
                  </a:cubicBezTo>
                  <a:lnTo>
                    <a:pt x="0" y="389466"/>
                  </a:lnTo>
                  <a:close/>
                </a:path>
              </a:pathLst>
            </a:custGeom>
            <a:grp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reeform 1"/>
          <p:cNvSpPr/>
          <p:nvPr/>
        </p:nvSpPr>
        <p:spPr>
          <a:xfrm>
            <a:off x="1955800" y="3534861"/>
            <a:ext cx="5223933" cy="1306168"/>
          </a:xfrm>
          <a:custGeom>
            <a:avLst/>
            <a:gdLst>
              <a:gd name="connsiteX0" fmla="*/ 0 w 5223933"/>
              <a:gd name="connsiteY0" fmla="*/ 1272741 h 1466455"/>
              <a:gd name="connsiteX1" fmla="*/ 364067 w 5223933"/>
              <a:gd name="connsiteY1" fmla="*/ 1442075 h 1466455"/>
              <a:gd name="connsiteX2" fmla="*/ 914400 w 5223933"/>
              <a:gd name="connsiteY2" fmla="*/ 1433608 h 1466455"/>
              <a:gd name="connsiteX3" fmla="*/ 1380067 w 5223933"/>
              <a:gd name="connsiteY3" fmla="*/ 1145741 h 1466455"/>
              <a:gd name="connsiteX4" fmla="*/ 1862667 w 5223933"/>
              <a:gd name="connsiteY4" fmla="*/ 536141 h 1466455"/>
              <a:gd name="connsiteX5" fmla="*/ 2370667 w 5223933"/>
              <a:gd name="connsiteY5" fmla="*/ 138208 h 1466455"/>
              <a:gd name="connsiteX6" fmla="*/ 2946400 w 5223933"/>
              <a:gd name="connsiteY6" fmla="*/ 2741 h 1466455"/>
              <a:gd name="connsiteX7" fmla="*/ 3547533 w 5223933"/>
              <a:gd name="connsiteY7" fmla="*/ 239808 h 1466455"/>
              <a:gd name="connsiteX8" fmla="*/ 3970867 w 5223933"/>
              <a:gd name="connsiteY8" fmla="*/ 654675 h 1466455"/>
              <a:gd name="connsiteX9" fmla="*/ 4233333 w 5223933"/>
              <a:gd name="connsiteY9" fmla="*/ 984875 h 1466455"/>
              <a:gd name="connsiteX10" fmla="*/ 4495800 w 5223933"/>
              <a:gd name="connsiteY10" fmla="*/ 1145741 h 1466455"/>
              <a:gd name="connsiteX11" fmla="*/ 4775200 w 5223933"/>
              <a:gd name="connsiteY11" fmla="*/ 1238875 h 1466455"/>
              <a:gd name="connsiteX12" fmla="*/ 5223933 w 5223933"/>
              <a:gd name="connsiteY12" fmla="*/ 1255808 h 146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23933" h="1466455">
                <a:moveTo>
                  <a:pt x="0" y="1272741"/>
                </a:moveTo>
                <a:cubicBezTo>
                  <a:pt x="105833" y="1344002"/>
                  <a:pt x="211667" y="1415264"/>
                  <a:pt x="364067" y="1442075"/>
                </a:cubicBezTo>
                <a:cubicBezTo>
                  <a:pt x="516467" y="1468886"/>
                  <a:pt x="745067" y="1482997"/>
                  <a:pt x="914400" y="1433608"/>
                </a:cubicBezTo>
                <a:cubicBezTo>
                  <a:pt x="1083733" y="1384219"/>
                  <a:pt x="1222023" y="1295319"/>
                  <a:pt x="1380067" y="1145741"/>
                </a:cubicBezTo>
                <a:cubicBezTo>
                  <a:pt x="1538112" y="996163"/>
                  <a:pt x="1697567" y="704063"/>
                  <a:pt x="1862667" y="536141"/>
                </a:cubicBezTo>
                <a:cubicBezTo>
                  <a:pt x="2027767" y="368219"/>
                  <a:pt x="2190045" y="227108"/>
                  <a:pt x="2370667" y="138208"/>
                </a:cubicBezTo>
                <a:cubicBezTo>
                  <a:pt x="2551289" y="49308"/>
                  <a:pt x="2750256" y="-14192"/>
                  <a:pt x="2946400" y="2741"/>
                </a:cubicBezTo>
                <a:cubicBezTo>
                  <a:pt x="3142544" y="19674"/>
                  <a:pt x="3376789" y="131152"/>
                  <a:pt x="3547533" y="239808"/>
                </a:cubicBezTo>
                <a:cubicBezTo>
                  <a:pt x="3718277" y="348464"/>
                  <a:pt x="3856567" y="530497"/>
                  <a:pt x="3970867" y="654675"/>
                </a:cubicBezTo>
                <a:cubicBezTo>
                  <a:pt x="4085167" y="778853"/>
                  <a:pt x="4145844" y="903031"/>
                  <a:pt x="4233333" y="984875"/>
                </a:cubicBezTo>
                <a:cubicBezTo>
                  <a:pt x="4320822" y="1066719"/>
                  <a:pt x="4405489" y="1103408"/>
                  <a:pt x="4495800" y="1145741"/>
                </a:cubicBezTo>
                <a:cubicBezTo>
                  <a:pt x="4586111" y="1188074"/>
                  <a:pt x="4653845" y="1220531"/>
                  <a:pt x="4775200" y="1238875"/>
                </a:cubicBezTo>
                <a:cubicBezTo>
                  <a:pt x="4896555" y="1257219"/>
                  <a:pt x="5223933" y="1255808"/>
                  <a:pt x="5223933" y="1255808"/>
                </a:cubicBezTo>
              </a:path>
            </a:pathLst>
          </a:cu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38867" y="3588982"/>
            <a:ext cx="5240866" cy="0"/>
          </a:xfrm>
          <a:prstGeom prst="line">
            <a:avLst/>
          </a:prstGeom>
          <a:ln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38867" y="3986915"/>
            <a:ext cx="5240866" cy="0"/>
          </a:xfrm>
          <a:prstGeom prst="line">
            <a:avLst/>
          </a:prstGeom>
          <a:ln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38867" y="1608667"/>
            <a:ext cx="0" cy="4249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955800" y="5841117"/>
            <a:ext cx="52239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1938866" y="2191097"/>
            <a:ext cx="5240867" cy="2795770"/>
          </a:xfrm>
          <a:custGeom>
            <a:avLst/>
            <a:gdLst>
              <a:gd name="connsiteX0" fmla="*/ 0 w 5240867"/>
              <a:gd name="connsiteY0" fmla="*/ 2652779 h 2795770"/>
              <a:gd name="connsiteX1" fmla="*/ 372533 w 5240867"/>
              <a:gd name="connsiteY1" fmla="*/ 2771312 h 2795770"/>
              <a:gd name="connsiteX2" fmla="*/ 736600 w 5240867"/>
              <a:gd name="connsiteY2" fmla="*/ 2788245 h 2795770"/>
              <a:gd name="connsiteX3" fmla="*/ 1049867 w 5240867"/>
              <a:gd name="connsiteY3" fmla="*/ 2678179 h 2795770"/>
              <a:gd name="connsiteX4" fmla="*/ 1176867 w 5240867"/>
              <a:gd name="connsiteY4" fmla="*/ 2551179 h 2795770"/>
              <a:gd name="connsiteX5" fmla="*/ 1380067 w 5240867"/>
              <a:gd name="connsiteY5" fmla="*/ 2009312 h 2795770"/>
              <a:gd name="connsiteX6" fmla="*/ 1879600 w 5240867"/>
              <a:gd name="connsiteY6" fmla="*/ 807045 h 2795770"/>
              <a:gd name="connsiteX7" fmla="*/ 2082800 w 5240867"/>
              <a:gd name="connsiteY7" fmla="*/ 434512 h 2795770"/>
              <a:gd name="connsiteX8" fmla="*/ 2269067 w 5240867"/>
              <a:gd name="connsiteY8" fmla="*/ 256712 h 2795770"/>
              <a:gd name="connsiteX9" fmla="*/ 2565400 w 5240867"/>
              <a:gd name="connsiteY9" fmla="*/ 53512 h 2795770"/>
              <a:gd name="connsiteX10" fmla="*/ 2726267 w 5240867"/>
              <a:gd name="connsiteY10" fmla="*/ 11179 h 2795770"/>
              <a:gd name="connsiteX11" fmla="*/ 2971800 w 5240867"/>
              <a:gd name="connsiteY11" fmla="*/ 11179 h 2795770"/>
              <a:gd name="connsiteX12" fmla="*/ 3251200 w 5240867"/>
              <a:gd name="connsiteY12" fmla="*/ 138179 h 2795770"/>
              <a:gd name="connsiteX13" fmla="*/ 3462867 w 5240867"/>
              <a:gd name="connsiteY13" fmla="*/ 307512 h 2795770"/>
              <a:gd name="connsiteX14" fmla="*/ 3632200 w 5240867"/>
              <a:gd name="connsiteY14" fmla="*/ 527645 h 2795770"/>
              <a:gd name="connsiteX15" fmla="*/ 3801533 w 5240867"/>
              <a:gd name="connsiteY15" fmla="*/ 874779 h 2795770"/>
              <a:gd name="connsiteX16" fmla="*/ 4055533 w 5240867"/>
              <a:gd name="connsiteY16" fmla="*/ 1425112 h 2795770"/>
              <a:gd name="connsiteX17" fmla="*/ 4284133 w 5240867"/>
              <a:gd name="connsiteY17" fmla="*/ 1890779 h 2795770"/>
              <a:gd name="connsiteX18" fmla="*/ 4385733 w 5240867"/>
              <a:gd name="connsiteY18" fmla="*/ 2119379 h 2795770"/>
              <a:gd name="connsiteX19" fmla="*/ 4580467 w 5240867"/>
              <a:gd name="connsiteY19" fmla="*/ 2339512 h 2795770"/>
              <a:gd name="connsiteX20" fmla="*/ 4792133 w 5240867"/>
              <a:gd name="connsiteY20" fmla="*/ 2500379 h 2795770"/>
              <a:gd name="connsiteX21" fmla="*/ 5054600 w 5240867"/>
              <a:gd name="connsiteY21" fmla="*/ 2559645 h 2795770"/>
              <a:gd name="connsiteX22" fmla="*/ 5240867 w 5240867"/>
              <a:gd name="connsiteY22" fmla="*/ 2559645 h 2795770"/>
              <a:gd name="connsiteX0" fmla="*/ 0 w 5240867"/>
              <a:gd name="connsiteY0" fmla="*/ 2652779 h 2795770"/>
              <a:gd name="connsiteX1" fmla="*/ 372533 w 5240867"/>
              <a:gd name="connsiteY1" fmla="*/ 2771312 h 2795770"/>
              <a:gd name="connsiteX2" fmla="*/ 736600 w 5240867"/>
              <a:gd name="connsiteY2" fmla="*/ 2788245 h 2795770"/>
              <a:gd name="connsiteX3" fmla="*/ 1049867 w 5240867"/>
              <a:gd name="connsiteY3" fmla="*/ 2678179 h 2795770"/>
              <a:gd name="connsiteX4" fmla="*/ 1236133 w 5240867"/>
              <a:gd name="connsiteY4" fmla="*/ 2407246 h 2795770"/>
              <a:gd name="connsiteX5" fmla="*/ 1380067 w 5240867"/>
              <a:gd name="connsiteY5" fmla="*/ 2009312 h 2795770"/>
              <a:gd name="connsiteX6" fmla="*/ 1879600 w 5240867"/>
              <a:gd name="connsiteY6" fmla="*/ 807045 h 2795770"/>
              <a:gd name="connsiteX7" fmla="*/ 2082800 w 5240867"/>
              <a:gd name="connsiteY7" fmla="*/ 434512 h 2795770"/>
              <a:gd name="connsiteX8" fmla="*/ 2269067 w 5240867"/>
              <a:gd name="connsiteY8" fmla="*/ 256712 h 2795770"/>
              <a:gd name="connsiteX9" fmla="*/ 2565400 w 5240867"/>
              <a:gd name="connsiteY9" fmla="*/ 53512 h 2795770"/>
              <a:gd name="connsiteX10" fmla="*/ 2726267 w 5240867"/>
              <a:gd name="connsiteY10" fmla="*/ 11179 h 2795770"/>
              <a:gd name="connsiteX11" fmla="*/ 2971800 w 5240867"/>
              <a:gd name="connsiteY11" fmla="*/ 11179 h 2795770"/>
              <a:gd name="connsiteX12" fmla="*/ 3251200 w 5240867"/>
              <a:gd name="connsiteY12" fmla="*/ 138179 h 2795770"/>
              <a:gd name="connsiteX13" fmla="*/ 3462867 w 5240867"/>
              <a:gd name="connsiteY13" fmla="*/ 307512 h 2795770"/>
              <a:gd name="connsiteX14" fmla="*/ 3632200 w 5240867"/>
              <a:gd name="connsiteY14" fmla="*/ 527645 h 2795770"/>
              <a:gd name="connsiteX15" fmla="*/ 3801533 w 5240867"/>
              <a:gd name="connsiteY15" fmla="*/ 874779 h 2795770"/>
              <a:gd name="connsiteX16" fmla="*/ 4055533 w 5240867"/>
              <a:gd name="connsiteY16" fmla="*/ 1425112 h 2795770"/>
              <a:gd name="connsiteX17" fmla="*/ 4284133 w 5240867"/>
              <a:gd name="connsiteY17" fmla="*/ 1890779 h 2795770"/>
              <a:gd name="connsiteX18" fmla="*/ 4385733 w 5240867"/>
              <a:gd name="connsiteY18" fmla="*/ 2119379 h 2795770"/>
              <a:gd name="connsiteX19" fmla="*/ 4580467 w 5240867"/>
              <a:gd name="connsiteY19" fmla="*/ 2339512 h 2795770"/>
              <a:gd name="connsiteX20" fmla="*/ 4792133 w 5240867"/>
              <a:gd name="connsiteY20" fmla="*/ 2500379 h 2795770"/>
              <a:gd name="connsiteX21" fmla="*/ 5054600 w 5240867"/>
              <a:gd name="connsiteY21" fmla="*/ 2559645 h 2795770"/>
              <a:gd name="connsiteX22" fmla="*/ 5240867 w 5240867"/>
              <a:gd name="connsiteY22" fmla="*/ 2559645 h 2795770"/>
              <a:gd name="connsiteX0" fmla="*/ 0 w 5240867"/>
              <a:gd name="connsiteY0" fmla="*/ 2652779 h 2795770"/>
              <a:gd name="connsiteX1" fmla="*/ 372533 w 5240867"/>
              <a:gd name="connsiteY1" fmla="*/ 2771312 h 2795770"/>
              <a:gd name="connsiteX2" fmla="*/ 736600 w 5240867"/>
              <a:gd name="connsiteY2" fmla="*/ 2788245 h 2795770"/>
              <a:gd name="connsiteX3" fmla="*/ 1049867 w 5240867"/>
              <a:gd name="connsiteY3" fmla="*/ 2678179 h 2795770"/>
              <a:gd name="connsiteX4" fmla="*/ 1236133 w 5240867"/>
              <a:gd name="connsiteY4" fmla="*/ 2407246 h 2795770"/>
              <a:gd name="connsiteX5" fmla="*/ 1380067 w 5240867"/>
              <a:gd name="connsiteY5" fmla="*/ 2009312 h 2795770"/>
              <a:gd name="connsiteX6" fmla="*/ 1879600 w 5240867"/>
              <a:gd name="connsiteY6" fmla="*/ 807045 h 2795770"/>
              <a:gd name="connsiteX7" fmla="*/ 2057400 w 5240867"/>
              <a:gd name="connsiteY7" fmla="*/ 502245 h 2795770"/>
              <a:gd name="connsiteX8" fmla="*/ 2269067 w 5240867"/>
              <a:gd name="connsiteY8" fmla="*/ 256712 h 2795770"/>
              <a:gd name="connsiteX9" fmla="*/ 2565400 w 5240867"/>
              <a:gd name="connsiteY9" fmla="*/ 53512 h 2795770"/>
              <a:gd name="connsiteX10" fmla="*/ 2726267 w 5240867"/>
              <a:gd name="connsiteY10" fmla="*/ 11179 h 2795770"/>
              <a:gd name="connsiteX11" fmla="*/ 2971800 w 5240867"/>
              <a:gd name="connsiteY11" fmla="*/ 11179 h 2795770"/>
              <a:gd name="connsiteX12" fmla="*/ 3251200 w 5240867"/>
              <a:gd name="connsiteY12" fmla="*/ 138179 h 2795770"/>
              <a:gd name="connsiteX13" fmla="*/ 3462867 w 5240867"/>
              <a:gd name="connsiteY13" fmla="*/ 307512 h 2795770"/>
              <a:gd name="connsiteX14" fmla="*/ 3632200 w 5240867"/>
              <a:gd name="connsiteY14" fmla="*/ 527645 h 2795770"/>
              <a:gd name="connsiteX15" fmla="*/ 3801533 w 5240867"/>
              <a:gd name="connsiteY15" fmla="*/ 874779 h 2795770"/>
              <a:gd name="connsiteX16" fmla="*/ 4055533 w 5240867"/>
              <a:gd name="connsiteY16" fmla="*/ 1425112 h 2795770"/>
              <a:gd name="connsiteX17" fmla="*/ 4284133 w 5240867"/>
              <a:gd name="connsiteY17" fmla="*/ 1890779 h 2795770"/>
              <a:gd name="connsiteX18" fmla="*/ 4385733 w 5240867"/>
              <a:gd name="connsiteY18" fmla="*/ 2119379 h 2795770"/>
              <a:gd name="connsiteX19" fmla="*/ 4580467 w 5240867"/>
              <a:gd name="connsiteY19" fmla="*/ 2339512 h 2795770"/>
              <a:gd name="connsiteX20" fmla="*/ 4792133 w 5240867"/>
              <a:gd name="connsiteY20" fmla="*/ 2500379 h 2795770"/>
              <a:gd name="connsiteX21" fmla="*/ 5054600 w 5240867"/>
              <a:gd name="connsiteY21" fmla="*/ 2559645 h 2795770"/>
              <a:gd name="connsiteX22" fmla="*/ 5240867 w 5240867"/>
              <a:gd name="connsiteY22" fmla="*/ 2559645 h 279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40867" h="2795770">
                <a:moveTo>
                  <a:pt x="0" y="2652779"/>
                </a:moveTo>
                <a:cubicBezTo>
                  <a:pt x="124883" y="2700756"/>
                  <a:pt x="249766" y="2748734"/>
                  <a:pt x="372533" y="2771312"/>
                </a:cubicBezTo>
                <a:cubicBezTo>
                  <a:pt x="495300" y="2793890"/>
                  <a:pt x="623711" y="2803767"/>
                  <a:pt x="736600" y="2788245"/>
                </a:cubicBezTo>
                <a:cubicBezTo>
                  <a:pt x="849489" y="2772723"/>
                  <a:pt x="966612" y="2741679"/>
                  <a:pt x="1049867" y="2678179"/>
                </a:cubicBezTo>
                <a:cubicBezTo>
                  <a:pt x="1133122" y="2614679"/>
                  <a:pt x="1181100" y="2518724"/>
                  <a:pt x="1236133" y="2407246"/>
                </a:cubicBezTo>
                <a:cubicBezTo>
                  <a:pt x="1291166" y="2295768"/>
                  <a:pt x="1272823" y="2276012"/>
                  <a:pt x="1380067" y="2009312"/>
                </a:cubicBezTo>
                <a:cubicBezTo>
                  <a:pt x="1487311" y="1742612"/>
                  <a:pt x="1766711" y="1058223"/>
                  <a:pt x="1879600" y="807045"/>
                </a:cubicBezTo>
                <a:cubicBezTo>
                  <a:pt x="1992489" y="555867"/>
                  <a:pt x="1992489" y="593967"/>
                  <a:pt x="2057400" y="502245"/>
                </a:cubicBezTo>
                <a:cubicBezTo>
                  <a:pt x="2122311" y="410523"/>
                  <a:pt x="2184400" y="331501"/>
                  <a:pt x="2269067" y="256712"/>
                </a:cubicBezTo>
                <a:cubicBezTo>
                  <a:pt x="2353734" y="181923"/>
                  <a:pt x="2489200" y="94434"/>
                  <a:pt x="2565400" y="53512"/>
                </a:cubicBezTo>
                <a:cubicBezTo>
                  <a:pt x="2641600" y="12590"/>
                  <a:pt x="2658534" y="18234"/>
                  <a:pt x="2726267" y="11179"/>
                </a:cubicBezTo>
                <a:cubicBezTo>
                  <a:pt x="2794000" y="4124"/>
                  <a:pt x="2884311" y="-9988"/>
                  <a:pt x="2971800" y="11179"/>
                </a:cubicBezTo>
                <a:cubicBezTo>
                  <a:pt x="3059289" y="32346"/>
                  <a:pt x="3169356" y="88790"/>
                  <a:pt x="3251200" y="138179"/>
                </a:cubicBezTo>
                <a:cubicBezTo>
                  <a:pt x="3333045" y="187568"/>
                  <a:pt x="3399367" y="242601"/>
                  <a:pt x="3462867" y="307512"/>
                </a:cubicBezTo>
                <a:cubicBezTo>
                  <a:pt x="3526367" y="372423"/>
                  <a:pt x="3575756" y="433101"/>
                  <a:pt x="3632200" y="527645"/>
                </a:cubicBezTo>
                <a:cubicBezTo>
                  <a:pt x="3688644" y="622189"/>
                  <a:pt x="3730978" y="725201"/>
                  <a:pt x="3801533" y="874779"/>
                </a:cubicBezTo>
                <a:cubicBezTo>
                  <a:pt x="3872088" y="1024357"/>
                  <a:pt x="3975100" y="1255779"/>
                  <a:pt x="4055533" y="1425112"/>
                </a:cubicBezTo>
                <a:cubicBezTo>
                  <a:pt x="4135966" y="1594445"/>
                  <a:pt x="4229100" y="1775068"/>
                  <a:pt x="4284133" y="1890779"/>
                </a:cubicBezTo>
                <a:cubicBezTo>
                  <a:pt x="4339166" y="2006490"/>
                  <a:pt x="4336344" y="2044590"/>
                  <a:pt x="4385733" y="2119379"/>
                </a:cubicBezTo>
                <a:cubicBezTo>
                  <a:pt x="4435122" y="2194168"/>
                  <a:pt x="4512734" y="2276012"/>
                  <a:pt x="4580467" y="2339512"/>
                </a:cubicBezTo>
                <a:cubicBezTo>
                  <a:pt x="4648200" y="2403012"/>
                  <a:pt x="4713111" y="2463690"/>
                  <a:pt x="4792133" y="2500379"/>
                </a:cubicBezTo>
                <a:cubicBezTo>
                  <a:pt x="4871155" y="2537068"/>
                  <a:pt x="4979811" y="2549767"/>
                  <a:pt x="5054600" y="2559645"/>
                </a:cubicBezTo>
                <a:cubicBezTo>
                  <a:pt x="5129389" y="2569523"/>
                  <a:pt x="5240867" y="2559645"/>
                  <a:pt x="5240867" y="2559645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89400" y="6112049"/>
            <a:ext cx="1648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Time of day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293922" y="3370849"/>
            <a:ext cx="1828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Temperature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441274" y="2096415"/>
            <a:ext cx="16190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rgbClr val="FF0000"/>
                </a:solidFill>
              </a:rPr>
              <a:t>T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e</a:t>
            </a:r>
            <a:r>
              <a:rPr lang="en-US" sz="1600" dirty="0" smtClean="0">
                <a:solidFill>
                  <a:srgbClr val="FF0000"/>
                </a:solidFill>
              </a:rPr>
              <a:t> max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(surface in sun)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34943" y="4548641"/>
            <a:ext cx="18658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T</a:t>
            </a:r>
            <a:r>
              <a:rPr lang="en-US" sz="1600" baseline="-25000" dirty="0" err="1" smtClean="0"/>
              <a:t>e</a:t>
            </a:r>
            <a:r>
              <a:rPr lang="en-US" sz="1600" dirty="0" smtClean="0"/>
              <a:t> min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(surface in shade)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082800" y="3534861"/>
            <a:ext cx="91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008000"/>
                </a:solidFill>
              </a:rPr>
              <a:t>T</a:t>
            </a:r>
            <a:r>
              <a:rPr lang="en-US" baseline="-25000" dirty="0" err="1" smtClean="0">
                <a:solidFill>
                  <a:srgbClr val="008000"/>
                </a:solidFill>
              </a:rPr>
              <a:t>preferred</a:t>
            </a:r>
            <a:endParaRPr lang="en-US" baseline="-25000" dirty="0">
              <a:solidFill>
                <a:srgbClr val="008000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1955800" y="3993146"/>
            <a:ext cx="5245100" cy="501344"/>
          </a:xfrm>
          <a:custGeom>
            <a:avLst/>
            <a:gdLst>
              <a:gd name="connsiteX0" fmla="*/ 0 w 5245100"/>
              <a:gd name="connsiteY0" fmla="*/ 163780 h 494889"/>
              <a:gd name="connsiteX1" fmla="*/ 565150 w 5245100"/>
              <a:gd name="connsiteY1" fmla="*/ 284430 h 494889"/>
              <a:gd name="connsiteX2" fmla="*/ 1225550 w 5245100"/>
              <a:gd name="connsiteY2" fmla="*/ 417780 h 494889"/>
              <a:gd name="connsiteX3" fmla="*/ 1752600 w 5245100"/>
              <a:gd name="connsiteY3" fmla="*/ 481280 h 494889"/>
              <a:gd name="connsiteX4" fmla="*/ 2038350 w 5245100"/>
              <a:gd name="connsiteY4" fmla="*/ 481280 h 494889"/>
              <a:gd name="connsiteX5" fmla="*/ 2400300 w 5245100"/>
              <a:gd name="connsiteY5" fmla="*/ 487630 h 494889"/>
              <a:gd name="connsiteX6" fmla="*/ 2774950 w 5245100"/>
              <a:gd name="connsiteY6" fmla="*/ 366980 h 494889"/>
              <a:gd name="connsiteX7" fmla="*/ 3295650 w 5245100"/>
              <a:gd name="connsiteY7" fmla="*/ 208230 h 494889"/>
              <a:gd name="connsiteX8" fmla="*/ 3759200 w 5245100"/>
              <a:gd name="connsiteY8" fmla="*/ 74880 h 494889"/>
              <a:gd name="connsiteX9" fmla="*/ 4032250 w 5245100"/>
              <a:gd name="connsiteY9" fmla="*/ 24080 h 494889"/>
              <a:gd name="connsiteX10" fmla="*/ 4241800 w 5245100"/>
              <a:gd name="connsiteY10" fmla="*/ 5030 h 494889"/>
              <a:gd name="connsiteX11" fmla="*/ 4489450 w 5245100"/>
              <a:gd name="connsiteY11" fmla="*/ 5030 h 494889"/>
              <a:gd name="connsiteX12" fmla="*/ 4730750 w 5245100"/>
              <a:gd name="connsiteY12" fmla="*/ 62180 h 494889"/>
              <a:gd name="connsiteX13" fmla="*/ 5003800 w 5245100"/>
              <a:gd name="connsiteY13" fmla="*/ 189180 h 494889"/>
              <a:gd name="connsiteX14" fmla="*/ 5118100 w 5245100"/>
              <a:gd name="connsiteY14" fmla="*/ 265380 h 494889"/>
              <a:gd name="connsiteX15" fmla="*/ 5207000 w 5245100"/>
              <a:gd name="connsiteY15" fmla="*/ 309830 h 494889"/>
              <a:gd name="connsiteX16" fmla="*/ 5245100 w 5245100"/>
              <a:gd name="connsiteY16" fmla="*/ 328880 h 494889"/>
              <a:gd name="connsiteX17" fmla="*/ 5232400 w 5245100"/>
              <a:gd name="connsiteY17" fmla="*/ 322530 h 494889"/>
              <a:gd name="connsiteX0" fmla="*/ 0 w 5245100"/>
              <a:gd name="connsiteY0" fmla="*/ 163780 h 502787"/>
              <a:gd name="connsiteX1" fmla="*/ 565150 w 5245100"/>
              <a:gd name="connsiteY1" fmla="*/ 284430 h 502787"/>
              <a:gd name="connsiteX2" fmla="*/ 1225550 w 5245100"/>
              <a:gd name="connsiteY2" fmla="*/ 417780 h 502787"/>
              <a:gd name="connsiteX3" fmla="*/ 1752600 w 5245100"/>
              <a:gd name="connsiteY3" fmla="*/ 481280 h 502787"/>
              <a:gd name="connsiteX4" fmla="*/ 2063750 w 5245100"/>
              <a:gd name="connsiteY4" fmla="*/ 500330 h 502787"/>
              <a:gd name="connsiteX5" fmla="*/ 2400300 w 5245100"/>
              <a:gd name="connsiteY5" fmla="*/ 487630 h 502787"/>
              <a:gd name="connsiteX6" fmla="*/ 2774950 w 5245100"/>
              <a:gd name="connsiteY6" fmla="*/ 366980 h 502787"/>
              <a:gd name="connsiteX7" fmla="*/ 3295650 w 5245100"/>
              <a:gd name="connsiteY7" fmla="*/ 208230 h 502787"/>
              <a:gd name="connsiteX8" fmla="*/ 3759200 w 5245100"/>
              <a:gd name="connsiteY8" fmla="*/ 74880 h 502787"/>
              <a:gd name="connsiteX9" fmla="*/ 4032250 w 5245100"/>
              <a:gd name="connsiteY9" fmla="*/ 24080 h 502787"/>
              <a:gd name="connsiteX10" fmla="*/ 4241800 w 5245100"/>
              <a:gd name="connsiteY10" fmla="*/ 5030 h 502787"/>
              <a:gd name="connsiteX11" fmla="*/ 4489450 w 5245100"/>
              <a:gd name="connsiteY11" fmla="*/ 5030 h 502787"/>
              <a:gd name="connsiteX12" fmla="*/ 4730750 w 5245100"/>
              <a:gd name="connsiteY12" fmla="*/ 62180 h 502787"/>
              <a:gd name="connsiteX13" fmla="*/ 5003800 w 5245100"/>
              <a:gd name="connsiteY13" fmla="*/ 189180 h 502787"/>
              <a:gd name="connsiteX14" fmla="*/ 5118100 w 5245100"/>
              <a:gd name="connsiteY14" fmla="*/ 265380 h 502787"/>
              <a:gd name="connsiteX15" fmla="*/ 5207000 w 5245100"/>
              <a:gd name="connsiteY15" fmla="*/ 309830 h 502787"/>
              <a:gd name="connsiteX16" fmla="*/ 5245100 w 5245100"/>
              <a:gd name="connsiteY16" fmla="*/ 328880 h 502787"/>
              <a:gd name="connsiteX17" fmla="*/ 5232400 w 5245100"/>
              <a:gd name="connsiteY17" fmla="*/ 322530 h 502787"/>
              <a:gd name="connsiteX0" fmla="*/ 0 w 5245100"/>
              <a:gd name="connsiteY0" fmla="*/ 163780 h 501344"/>
              <a:gd name="connsiteX1" fmla="*/ 565150 w 5245100"/>
              <a:gd name="connsiteY1" fmla="*/ 284430 h 501344"/>
              <a:gd name="connsiteX2" fmla="*/ 1225550 w 5245100"/>
              <a:gd name="connsiteY2" fmla="*/ 417780 h 501344"/>
              <a:gd name="connsiteX3" fmla="*/ 1752600 w 5245100"/>
              <a:gd name="connsiteY3" fmla="*/ 481280 h 501344"/>
              <a:gd name="connsiteX4" fmla="*/ 2063750 w 5245100"/>
              <a:gd name="connsiteY4" fmla="*/ 500330 h 501344"/>
              <a:gd name="connsiteX5" fmla="*/ 2482850 w 5245100"/>
              <a:gd name="connsiteY5" fmla="*/ 455880 h 501344"/>
              <a:gd name="connsiteX6" fmla="*/ 2774950 w 5245100"/>
              <a:gd name="connsiteY6" fmla="*/ 366980 h 501344"/>
              <a:gd name="connsiteX7" fmla="*/ 3295650 w 5245100"/>
              <a:gd name="connsiteY7" fmla="*/ 208230 h 501344"/>
              <a:gd name="connsiteX8" fmla="*/ 3759200 w 5245100"/>
              <a:gd name="connsiteY8" fmla="*/ 74880 h 501344"/>
              <a:gd name="connsiteX9" fmla="*/ 4032250 w 5245100"/>
              <a:gd name="connsiteY9" fmla="*/ 24080 h 501344"/>
              <a:gd name="connsiteX10" fmla="*/ 4241800 w 5245100"/>
              <a:gd name="connsiteY10" fmla="*/ 5030 h 501344"/>
              <a:gd name="connsiteX11" fmla="*/ 4489450 w 5245100"/>
              <a:gd name="connsiteY11" fmla="*/ 5030 h 501344"/>
              <a:gd name="connsiteX12" fmla="*/ 4730750 w 5245100"/>
              <a:gd name="connsiteY12" fmla="*/ 62180 h 501344"/>
              <a:gd name="connsiteX13" fmla="*/ 5003800 w 5245100"/>
              <a:gd name="connsiteY13" fmla="*/ 189180 h 501344"/>
              <a:gd name="connsiteX14" fmla="*/ 5118100 w 5245100"/>
              <a:gd name="connsiteY14" fmla="*/ 265380 h 501344"/>
              <a:gd name="connsiteX15" fmla="*/ 5207000 w 5245100"/>
              <a:gd name="connsiteY15" fmla="*/ 309830 h 501344"/>
              <a:gd name="connsiteX16" fmla="*/ 5245100 w 5245100"/>
              <a:gd name="connsiteY16" fmla="*/ 328880 h 501344"/>
              <a:gd name="connsiteX17" fmla="*/ 5232400 w 5245100"/>
              <a:gd name="connsiteY17" fmla="*/ 322530 h 50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45100" h="501344">
                <a:moveTo>
                  <a:pt x="0" y="163780"/>
                </a:moveTo>
                <a:lnTo>
                  <a:pt x="565150" y="284430"/>
                </a:lnTo>
                <a:cubicBezTo>
                  <a:pt x="769408" y="326763"/>
                  <a:pt x="1027642" y="384972"/>
                  <a:pt x="1225550" y="417780"/>
                </a:cubicBezTo>
                <a:cubicBezTo>
                  <a:pt x="1423458" y="450588"/>
                  <a:pt x="1612900" y="467522"/>
                  <a:pt x="1752600" y="481280"/>
                </a:cubicBezTo>
                <a:cubicBezTo>
                  <a:pt x="1892300" y="495038"/>
                  <a:pt x="1942042" y="504563"/>
                  <a:pt x="2063750" y="500330"/>
                </a:cubicBezTo>
                <a:cubicBezTo>
                  <a:pt x="2185458" y="496097"/>
                  <a:pt x="2364317" y="478105"/>
                  <a:pt x="2482850" y="455880"/>
                </a:cubicBezTo>
                <a:cubicBezTo>
                  <a:pt x="2601383" y="433655"/>
                  <a:pt x="2639483" y="408255"/>
                  <a:pt x="2774950" y="366980"/>
                </a:cubicBezTo>
                <a:lnTo>
                  <a:pt x="3295650" y="208230"/>
                </a:lnTo>
                <a:cubicBezTo>
                  <a:pt x="3459692" y="159547"/>
                  <a:pt x="3636433" y="105572"/>
                  <a:pt x="3759200" y="74880"/>
                </a:cubicBezTo>
                <a:cubicBezTo>
                  <a:pt x="3881967" y="44188"/>
                  <a:pt x="3951817" y="35722"/>
                  <a:pt x="4032250" y="24080"/>
                </a:cubicBezTo>
                <a:cubicBezTo>
                  <a:pt x="4112683" y="12438"/>
                  <a:pt x="4165600" y="8205"/>
                  <a:pt x="4241800" y="5030"/>
                </a:cubicBezTo>
                <a:cubicBezTo>
                  <a:pt x="4318000" y="1855"/>
                  <a:pt x="4407958" y="-4495"/>
                  <a:pt x="4489450" y="5030"/>
                </a:cubicBezTo>
                <a:cubicBezTo>
                  <a:pt x="4570942" y="14555"/>
                  <a:pt x="4645025" y="31488"/>
                  <a:pt x="4730750" y="62180"/>
                </a:cubicBezTo>
                <a:cubicBezTo>
                  <a:pt x="4816475" y="92872"/>
                  <a:pt x="4939242" y="155313"/>
                  <a:pt x="5003800" y="189180"/>
                </a:cubicBezTo>
                <a:cubicBezTo>
                  <a:pt x="5068358" y="223047"/>
                  <a:pt x="5084233" y="245272"/>
                  <a:pt x="5118100" y="265380"/>
                </a:cubicBezTo>
                <a:cubicBezTo>
                  <a:pt x="5151967" y="285488"/>
                  <a:pt x="5207000" y="309830"/>
                  <a:pt x="5207000" y="309830"/>
                </a:cubicBezTo>
                <a:lnTo>
                  <a:pt x="5245100" y="328880"/>
                </a:lnTo>
                <a:lnTo>
                  <a:pt x="5232400" y="322530"/>
                </a:lnTo>
              </a:path>
            </a:pathLst>
          </a:custGeom>
          <a:ln>
            <a:solidFill>
              <a:srgbClr val="9966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207676" y="4185295"/>
            <a:ext cx="699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rgbClr val="996633"/>
                </a:solidFill>
              </a:rPr>
              <a:t>T</a:t>
            </a:r>
            <a:r>
              <a:rPr lang="en-US" sz="1600" baseline="-25000" dirty="0" err="1" smtClean="0">
                <a:solidFill>
                  <a:srgbClr val="996633"/>
                </a:solidFill>
              </a:rPr>
              <a:t>e</a:t>
            </a:r>
            <a:r>
              <a:rPr lang="en-US" sz="1600" dirty="0" smtClean="0">
                <a:solidFill>
                  <a:srgbClr val="996633"/>
                </a:solidFill>
              </a:rPr>
              <a:t> soil</a:t>
            </a:r>
            <a:endParaRPr lang="en-US" sz="1600" dirty="0">
              <a:solidFill>
                <a:srgbClr val="996633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285342" y="2829765"/>
            <a:ext cx="1155932" cy="653898"/>
            <a:chOff x="4285342" y="2829765"/>
            <a:chExt cx="1155932" cy="653898"/>
          </a:xfrm>
        </p:grpSpPr>
        <p:sp>
          <p:nvSpPr>
            <p:cNvPr id="23" name="TextBox 22"/>
            <p:cNvSpPr txBox="1"/>
            <p:nvPr/>
          </p:nvSpPr>
          <p:spPr>
            <a:xfrm>
              <a:off x="4285342" y="2829765"/>
              <a:ext cx="11559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err="1" smtClean="0"/>
                <a:t>hr</a:t>
              </a:r>
              <a:r>
                <a:rPr lang="en-US" sz="2000" i="1" baseline="-25000" dirty="0" err="1" smtClean="0"/>
                <a:t>restriction</a:t>
              </a:r>
              <a:endParaRPr lang="en-US" sz="2000" i="1" baseline="-25000" dirty="0"/>
            </a:p>
          </p:txBody>
        </p:sp>
        <p:sp>
          <p:nvSpPr>
            <p:cNvPr id="4" name="Right Brace 3"/>
            <p:cNvSpPr/>
            <p:nvPr/>
          </p:nvSpPr>
          <p:spPr>
            <a:xfrm rot="16200000">
              <a:off x="4700780" y="3004094"/>
              <a:ext cx="211090" cy="748048"/>
            </a:xfrm>
            <a:prstGeom prst="rightBrac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004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047" y="243180"/>
            <a:ext cx="7981672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Physical models:</a:t>
            </a:r>
          </a:p>
          <a:p>
            <a:endParaRPr lang="en-US" sz="2800" dirty="0"/>
          </a:p>
          <a:p>
            <a:r>
              <a:rPr lang="en-US" sz="2800" dirty="0" smtClean="0"/>
              <a:t>	detailed ‘map’ of thermal heterogeneity in habitat</a:t>
            </a:r>
          </a:p>
          <a:p>
            <a:endParaRPr lang="en-US" sz="2800" dirty="0"/>
          </a:p>
          <a:p>
            <a:r>
              <a:rPr lang="en-US" sz="2800" dirty="0" smtClean="0"/>
              <a:t>	very accurate, but site specific</a:t>
            </a: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00FF"/>
                </a:solidFill>
              </a:rPr>
              <a:t>Biophysical (mathematical) models:</a:t>
            </a:r>
          </a:p>
          <a:p>
            <a:endParaRPr lang="en-US" sz="2800" dirty="0"/>
          </a:p>
          <a:p>
            <a:r>
              <a:rPr lang="en-US" sz="2800" dirty="0" smtClean="0"/>
              <a:t>	can predict </a:t>
            </a:r>
            <a:r>
              <a:rPr lang="en-US" sz="2800" i="1" dirty="0" err="1" smtClean="0"/>
              <a:t>T</a:t>
            </a:r>
            <a:r>
              <a:rPr lang="en-US" sz="2800" baseline="-25000" dirty="0" err="1" smtClean="0"/>
              <a:t>e</a:t>
            </a:r>
            <a:r>
              <a:rPr lang="en-US" sz="2800" dirty="0" smtClean="0"/>
              <a:t> anywhere, anytime</a:t>
            </a:r>
          </a:p>
          <a:p>
            <a:endParaRPr lang="en-US" sz="2800" dirty="0"/>
          </a:p>
          <a:p>
            <a:r>
              <a:rPr lang="en-US" sz="2800" dirty="0" smtClean="0"/>
              <a:t>	thus can do “</a:t>
            </a:r>
            <a:r>
              <a:rPr lang="en-US" sz="2800" i="1" dirty="0" smtClean="0"/>
              <a:t>what if</a:t>
            </a:r>
            <a:r>
              <a:rPr lang="en-US" sz="2800" dirty="0" smtClean="0"/>
              <a:t>” simulations</a:t>
            </a:r>
          </a:p>
          <a:p>
            <a:endParaRPr lang="en-US" sz="2800" dirty="0"/>
          </a:p>
          <a:p>
            <a:r>
              <a:rPr lang="en-US" sz="2800" dirty="0" smtClean="0"/>
              <a:t>		</a:t>
            </a:r>
            <a:r>
              <a:rPr lang="en-US" sz="2800" i="1" dirty="0" smtClean="0"/>
              <a:t>(“what if air temperature increases 3°C?”) 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28576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2767" y="1165278"/>
            <a:ext cx="51427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“Niche Mapper”  software</a:t>
            </a:r>
            <a:endParaRPr lang="en-US" sz="3200" dirty="0"/>
          </a:p>
          <a:p>
            <a:pPr algn="ctr"/>
            <a:r>
              <a:rPr lang="en-US" sz="2800" dirty="0" smtClean="0"/>
              <a:t>Michael Kearney &amp; Warren Porter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95369" y="2296259"/>
            <a:ext cx="868000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Global data set (10’ spatial grid)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rgbClr val="0000FF"/>
                </a:solidFill>
              </a:rPr>
              <a:t>	</a:t>
            </a:r>
            <a:r>
              <a:rPr lang="en-US" sz="2000" dirty="0" smtClean="0"/>
              <a:t>monthly mean temperatures of daily maximum &amp; minimum temperatures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relative </a:t>
            </a:r>
            <a:r>
              <a:rPr lang="en-US" sz="2000" dirty="0" err="1" smtClean="0"/>
              <a:t>humidities</a:t>
            </a:r>
            <a:endParaRPr lang="en-US" sz="2000" dirty="0" smtClean="0"/>
          </a:p>
          <a:p>
            <a:r>
              <a:rPr lang="en-US" sz="2000" dirty="0" smtClean="0"/>
              <a:t>	daily average wind speed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b="1" dirty="0" smtClean="0">
                <a:solidFill>
                  <a:srgbClr val="0000FF"/>
                </a:solidFill>
              </a:rPr>
              <a:t>Simulate ectotherm properties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	</a:t>
            </a:r>
            <a:r>
              <a:rPr lang="en-US" sz="2000" dirty="0" smtClean="0"/>
              <a:t>size, shape, solar absorptivity; </a:t>
            </a:r>
            <a:r>
              <a:rPr lang="en-US" sz="2000" dirty="0"/>
              <a:t>dry skin (lizard, insect) or wet skin (amphibian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in full sun, full shade, or mixed; height above ground</a:t>
            </a:r>
          </a:p>
          <a:p>
            <a:r>
              <a:rPr lang="en-US" sz="2000" dirty="0"/>
              <a:t>		</a:t>
            </a:r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b="1" dirty="0" smtClean="0">
                <a:solidFill>
                  <a:srgbClr val="0000FF"/>
                </a:solidFill>
              </a:rPr>
              <a:t>Site data</a:t>
            </a:r>
          </a:p>
          <a:p>
            <a:r>
              <a:rPr lang="en-US" sz="2000" dirty="0"/>
              <a:t>	</a:t>
            </a:r>
            <a:endParaRPr lang="en-US" sz="2000" dirty="0" smtClean="0"/>
          </a:p>
          <a:p>
            <a:r>
              <a:rPr lang="en-US" sz="2000" dirty="0"/>
              <a:t>	</a:t>
            </a:r>
            <a:r>
              <a:rPr lang="en-US" sz="2000" dirty="0" smtClean="0"/>
              <a:t>longitude, latitude, elevation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265785" y="6288040"/>
            <a:ext cx="1163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B. Sinervo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3653" y="3509522"/>
            <a:ext cx="1163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B. Sinervo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9410" y="237265"/>
            <a:ext cx="6378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To estimate hourly </a:t>
            </a:r>
            <a:r>
              <a:rPr lang="en-US" sz="3600" i="1" dirty="0" err="1" smtClean="0">
                <a:solidFill>
                  <a:srgbClr val="0000FF"/>
                </a:solidFill>
              </a:rPr>
              <a:t>T</a:t>
            </a:r>
            <a:r>
              <a:rPr lang="en-US" sz="3600" baseline="-25000" dirty="0" err="1" smtClean="0">
                <a:solidFill>
                  <a:srgbClr val="0000FF"/>
                </a:solidFill>
              </a:rPr>
              <a:t>e</a:t>
            </a:r>
            <a:r>
              <a:rPr lang="en-US" sz="3600" dirty="0" smtClean="0">
                <a:solidFill>
                  <a:srgbClr val="0000FF"/>
                </a:solidFill>
              </a:rPr>
              <a:t> (max, min)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49887" y="6080825"/>
            <a:ext cx="2309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Kearney, Shine, Porter</a:t>
            </a:r>
          </a:p>
          <a:p>
            <a:r>
              <a:rPr lang="en-US" i="1" dirty="0" smtClean="0"/>
              <a:t>PNAS 2009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46578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6680"/>
            <a:ext cx="4594432" cy="40055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897" y="1892300"/>
            <a:ext cx="4591959" cy="37232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3243" y="132246"/>
            <a:ext cx="847745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Predicted potential activity time (in hours)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of a nocturnal gecko in Australia</a:t>
            </a:r>
          </a:p>
          <a:p>
            <a:endParaRPr lang="en-US" sz="2800" dirty="0"/>
          </a:p>
          <a:p>
            <a:r>
              <a:rPr lang="en-US" sz="2800" dirty="0" smtClean="0"/>
              <a:t>                 current day					after climate warming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526331" y="6228098"/>
            <a:ext cx="339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Kearney and Porter, Ecology 2004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91528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88100" y="6197600"/>
            <a:ext cx="206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Huey, Am Nat 1991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996266" y="3473645"/>
            <a:ext cx="1892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thermoregulatory</a:t>
            </a:r>
          </a:p>
          <a:p>
            <a:pPr algn="ctr"/>
            <a:r>
              <a:rPr lang="en-US" dirty="0" smtClean="0"/>
              <a:t>behavior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181100"/>
            <a:ext cx="9144000" cy="4486542"/>
            <a:chOff x="0" y="1181100"/>
            <a:chExt cx="9144000" cy="4486542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1181100"/>
              <a:ext cx="9144000" cy="4486542"/>
              <a:chOff x="0" y="1181100"/>
              <a:chExt cx="9144000" cy="448654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181100"/>
                <a:ext cx="9144000" cy="4486542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921000" y="3523734"/>
                <a:ext cx="58420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 smtClean="0"/>
                  <a:t>T</a:t>
                </a:r>
                <a:r>
                  <a:rPr lang="en-US" sz="2800" baseline="-25000" dirty="0" smtClean="0"/>
                  <a:t>b</a:t>
                </a:r>
                <a:endParaRPr lang="en-US" sz="2800" baseline="-25000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 rot="16200000">
              <a:off x="924465" y="3363984"/>
              <a:ext cx="202565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>
                  <a:solidFill>
                    <a:schemeClr val="bg1">
                      <a:lumMod val="50000"/>
                    </a:schemeClr>
                  </a:solidFill>
                </a:rPr>
                <a:t>thermoregulation</a:t>
              </a:r>
            </a:p>
            <a:p>
              <a:pPr algn="ctr"/>
              <a:r>
                <a:rPr lang="en-US" sz="2000" i="1" dirty="0" smtClean="0">
                  <a:solidFill>
                    <a:schemeClr val="bg1">
                      <a:lumMod val="50000"/>
                    </a:schemeClr>
                  </a:solidFill>
                </a:rPr>
                <a:t>morphology</a:t>
              </a:r>
              <a:endParaRPr lang="en-US" sz="20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3" name="Oval 12"/>
          <p:cNvSpPr/>
          <p:nvPr/>
        </p:nvSpPr>
        <p:spPr>
          <a:xfrm>
            <a:off x="2265778" y="3743006"/>
            <a:ext cx="185249" cy="2339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6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8544" y="929691"/>
            <a:ext cx="86932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‘Simple’ models  can also be made out of PVC</a:t>
            </a:r>
          </a:p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 or copper tubing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89292" y="366732"/>
            <a:ext cx="2868078" cy="76755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1960" y="3273381"/>
            <a:ext cx="1346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“Lizard”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5333" y="4439029"/>
            <a:ext cx="1352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“Snake”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55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4145"/>
            <a:ext cx="9144000" cy="57838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804" y="279499"/>
            <a:ext cx="7571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Model of </a:t>
            </a:r>
            <a:r>
              <a:rPr lang="en-US" sz="2800" i="1" dirty="0" smtClean="0">
                <a:solidFill>
                  <a:srgbClr val="0000FF"/>
                </a:solidFill>
              </a:rPr>
              <a:t>Anolis gundlachi</a:t>
            </a:r>
            <a:r>
              <a:rPr lang="en-US" sz="2800" dirty="0" smtClean="0">
                <a:solidFill>
                  <a:srgbClr val="0000FF"/>
                </a:solidFill>
              </a:rPr>
              <a:t>, in El Verde, Puerto Rico 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220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65" y="1061362"/>
            <a:ext cx="7488148" cy="56615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6582" y="229670"/>
            <a:ext cx="6875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Use size appropriate for species being studied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769331" y="3346000"/>
            <a:ext cx="119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Ameiva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0101" y="3267567"/>
            <a:ext cx="1014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Anolis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8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600"/>
            <a:ext cx="9144000" cy="5380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30866" y="6291268"/>
            <a:ext cx="2681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from Brian Helmuth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362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8778" y="297364"/>
            <a:ext cx="64574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Factors that influence estimates of </a:t>
            </a:r>
            <a:r>
              <a:rPr lang="en-US" sz="3200" dirty="0" err="1" smtClean="0">
                <a:solidFill>
                  <a:srgbClr val="0000FF"/>
                </a:solidFill>
              </a:rPr>
              <a:t>Te</a:t>
            </a:r>
            <a:endParaRPr lang="en-US" sz="3200" dirty="0" smtClean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200" y="947016"/>
            <a:ext cx="350345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Size </a:t>
            </a:r>
            <a:r>
              <a:rPr lang="en-US" sz="2800" i="1" dirty="0" smtClean="0"/>
              <a:t>!!!</a:t>
            </a:r>
          </a:p>
          <a:p>
            <a:r>
              <a:rPr lang="en-US" sz="2800" dirty="0" smtClean="0"/>
              <a:t>Color</a:t>
            </a:r>
          </a:p>
          <a:p>
            <a:r>
              <a:rPr lang="en-US" sz="2800" dirty="0" smtClean="0"/>
              <a:t>Contact with substrate</a:t>
            </a:r>
          </a:p>
          <a:p>
            <a:r>
              <a:rPr lang="en-US" sz="2800" dirty="0" smtClean="0"/>
              <a:t>Orientation (to sun)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202" y="2762898"/>
            <a:ext cx="5932996" cy="33129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11509" y="6145292"/>
            <a:ext cx="1768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Shine &amp; Kearney</a:t>
            </a:r>
          </a:p>
          <a:p>
            <a:r>
              <a:rPr lang="en-US" i="1" dirty="0" err="1" smtClean="0"/>
              <a:t>Funct</a:t>
            </a:r>
            <a:r>
              <a:rPr lang="en-US" i="1" dirty="0" smtClean="0"/>
              <a:t> </a:t>
            </a:r>
            <a:r>
              <a:rPr lang="en-US" i="1" dirty="0" err="1" smtClean="0"/>
              <a:t>Ecol</a:t>
            </a:r>
            <a:r>
              <a:rPr lang="en-US" i="1" dirty="0" smtClean="0"/>
              <a:t> 2001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36981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831</Words>
  <Application>Microsoft Macintosh PowerPoint</Application>
  <PresentationFormat>On-screen Show (4:3)</PresentationFormat>
  <Paragraphs>272</Paragraphs>
  <Slides>43</Slides>
  <Notes>8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Raymond Huey</dc:creator>
  <cp:lastModifiedBy>Raymond Huey</cp:lastModifiedBy>
  <cp:revision>98</cp:revision>
  <dcterms:created xsi:type="dcterms:W3CDTF">2013-09-06T17:44:36Z</dcterms:created>
  <dcterms:modified xsi:type="dcterms:W3CDTF">2013-09-12T02:01:24Z</dcterms:modified>
</cp:coreProperties>
</file>