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83" r:id="rId3"/>
    <p:sldId id="280" r:id="rId4"/>
    <p:sldId id="281" r:id="rId5"/>
    <p:sldId id="286" r:id="rId6"/>
    <p:sldId id="289" r:id="rId7"/>
    <p:sldId id="287" r:id="rId8"/>
    <p:sldId id="261" r:id="rId9"/>
    <p:sldId id="260" r:id="rId10"/>
    <p:sldId id="259" r:id="rId11"/>
    <p:sldId id="258" r:id="rId12"/>
    <p:sldId id="284" r:id="rId13"/>
    <p:sldId id="291" r:id="rId14"/>
    <p:sldId id="325" r:id="rId15"/>
    <p:sldId id="285" r:id="rId16"/>
    <p:sldId id="292" r:id="rId17"/>
    <p:sldId id="293" r:id="rId18"/>
    <p:sldId id="294" r:id="rId19"/>
    <p:sldId id="295" r:id="rId20"/>
    <p:sldId id="296" r:id="rId21"/>
    <p:sldId id="297" r:id="rId22"/>
    <p:sldId id="328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32" r:id="rId35"/>
    <p:sldId id="333" r:id="rId36"/>
    <p:sldId id="327" r:id="rId37"/>
    <p:sldId id="323" r:id="rId38"/>
    <p:sldId id="329" r:id="rId39"/>
    <p:sldId id="309" r:id="rId40"/>
    <p:sldId id="310" r:id="rId41"/>
    <p:sldId id="311" r:id="rId42"/>
    <p:sldId id="312" r:id="rId43"/>
    <p:sldId id="313" r:id="rId44"/>
    <p:sldId id="314" r:id="rId45"/>
    <p:sldId id="318" r:id="rId46"/>
    <p:sldId id="316" r:id="rId47"/>
    <p:sldId id="315" r:id="rId48"/>
    <p:sldId id="330" r:id="rId49"/>
    <p:sldId id="319" r:id="rId50"/>
    <p:sldId id="331" r:id="rId51"/>
    <p:sldId id="321" r:id="rId52"/>
    <p:sldId id="320" r:id="rId53"/>
    <p:sldId id="324" r:id="rId54"/>
    <p:sldId id="322" r:id="rId55"/>
    <p:sldId id="336" r:id="rId56"/>
    <p:sldId id="33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7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896" y="-528"/>
      </p:cViewPr>
      <p:guideLst>
        <p:guide orient="horz" pos="3271"/>
        <p:guide pos="56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9CF2D-89E7-8241-8171-D646886FF087}" type="datetimeFigureOut">
              <a:rPr lang="en-US" smtClean="0"/>
              <a:t>9/11/13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35B70-2BD5-9F4E-8C8C-D5058F0A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2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climate</a:t>
            </a:r>
            <a:r>
              <a:rPr lang="en-US" baseline="0" dirty="0" smtClean="0"/>
              <a:t> change work (much physiological) is rapidly increasing </a:t>
            </a:r>
            <a:r>
              <a:rPr lang="en-US" baseline="0" smtClean="0"/>
              <a:t>in importance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5B70-2BD5-9F4E-8C8C-D5058F0A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note that not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27401-BDF5-3944-A71D-37CDF658903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interested in ecological or behavioral</a:t>
            </a:r>
            <a:r>
              <a:rPr lang="en-US" baseline="0" dirty="0" smtClean="0"/>
              <a:t> questions, usually whole-organism traits are most informative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931C-41D0-F948-9835-A3CA7AC1A1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A694A0-7430-2143-B477-DE2D93C7A0F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Observed</a:t>
            </a:r>
            <a:r>
              <a:rPr lang="en-US" baseline="0" dirty="0" smtClean="0"/>
              <a:t> a positive correlation – so Paul answered the question he asked.</a:t>
            </a:r>
          </a:p>
          <a:p>
            <a:r>
              <a:rPr lang="en-US" baseline="0" dirty="0" smtClean="0"/>
              <a:t>But could he predict thermal dependence of sprint speed?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931C-41D0-F948-9835-A3CA7AC1A1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4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Therefore</a:t>
            </a:r>
            <a:r>
              <a:rPr lang="en-US" baseline="0" dirty="0" smtClean="0"/>
              <a:t> lower level data necessary to explain mechanism – how things work – but not applicable to organismal level questions</a:t>
            </a:r>
          </a:p>
          <a:p>
            <a:r>
              <a:rPr lang="en-US" baseline="0" dirty="0" smtClean="0"/>
              <a:t>Also, the eliminate behavior, which is important.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931C-41D0-F948-9835-A3CA7AC1A1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2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might (or might not)  have been</a:t>
            </a:r>
            <a:r>
              <a:rPr lang="en-US" baseline="0" dirty="0" smtClean="0"/>
              <a:t> able to predict </a:t>
            </a:r>
            <a:r>
              <a:rPr lang="en-US" baseline="0" dirty="0" err="1" smtClean="0"/>
              <a:t>Topt</a:t>
            </a:r>
            <a:r>
              <a:rPr lang="en-US" baseline="0" dirty="0" smtClean="0"/>
              <a:t> from thermal dependence of myosin ATPase</a:t>
            </a:r>
          </a:p>
          <a:p>
            <a:r>
              <a:rPr lang="en-US" baseline="0" dirty="0" smtClean="0"/>
              <a:t>But one could never have predicted the behavioral shift</a:t>
            </a:r>
          </a:p>
          <a:p>
            <a:r>
              <a:rPr lang="en-US" baseline="0" dirty="0" smtClean="0"/>
              <a:t>By eliminating behavior, lower level measurements are of limited utility to anyone asking ecological questions</a:t>
            </a:r>
          </a:p>
          <a:p>
            <a:r>
              <a:rPr lang="en-US" baseline="0" dirty="0" smtClean="0"/>
              <a:t>Again, </a:t>
            </a:r>
            <a:r>
              <a:rPr lang="en-US" baseline="0" dirty="0" err="1" smtClean="0"/>
              <a:t>Licjht</a:t>
            </a:r>
            <a:r>
              <a:rPr lang="en-US" baseline="0" dirty="0" smtClean="0"/>
              <a:t> was asking mechanistic, not ecological questions.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F931C-41D0-F948-9835-A3CA7AC1A1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51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note that not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27401-BDF5-3944-A71D-37CDF658903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Lizards</a:t>
            </a:r>
            <a:r>
              <a:rPr lang="en-US" baseline="0" dirty="0" smtClean="0"/>
              <a:t> are selecting perches non=randomly with respect to 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5B70-2BD5-9F4E-8C8C-D5058F0AD2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5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6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3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5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4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8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7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68E2-1D8E-CD47-917B-A3EB729E6283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8A708-98E7-3D42-8497-9B24D8A6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8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246" y="202186"/>
            <a:ext cx="4143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 Introduction to </a:t>
            </a:r>
          </a:p>
          <a:p>
            <a:r>
              <a:rPr lang="en-US" sz="3600" dirty="0" smtClean="0"/>
              <a:t>Physiological Ecology</a:t>
            </a:r>
            <a:endParaRPr lang="en-US" sz="3600" dirty="0"/>
          </a:p>
        </p:txBody>
      </p:sp>
      <p:pic>
        <p:nvPicPr>
          <p:cNvPr id="2" name="Picture 1" descr="Scan-130904-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3" y="2769618"/>
            <a:ext cx="1219810" cy="786384"/>
          </a:xfrm>
          <a:prstGeom prst="rect">
            <a:avLst/>
          </a:prstGeom>
        </p:spPr>
      </p:pic>
      <p:pic>
        <p:nvPicPr>
          <p:cNvPr id="3" name="Picture 2" descr="Scan-130904-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3" y="90810"/>
            <a:ext cx="1218692" cy="1890390"/>
          </a:xfrm>
          <a:prstGeom prst="rect">
            <a:avLst/>
          </a:prstGeom>
        </p:spPr>
      </p:pic>
      <p:pic>
        <p:nvPicPr>
          <p:cNvPr id="5" name="Picture 4" descr="Scan-130904-0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57" y="1981200"/>
            <a:ext cx="1358496" cy="87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49" y="1981200"/>
            <a:ext cx="1702104" cy="1276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9" y="3346452"/>
            <a:ext cx="1410279" cy="1733040"/>
          </a:xfrm>
          <a:prstGeom prst="rect">
            <a:avLst/>
          </a:prstGeom>
        </p:spPr>
      </p:pic>
      <p:pic>
        <p:nvPicPr>
          <p:cNvPr id="10" name="Picture 9" descr="treadmi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57" y="3014990"/>
            <a:ext cx="1071269" cy="1569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49" y="5168900"/>
            <a:ext cx="1555562" cy="116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553" y="4905380"/>
            <a:ext cx="1903505" cy="1427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4238" y="1402515"/>
            <a:ext cx="1772860" cy="1299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4621" y="2541818"/>
            <a:ext cx="1790679" cy="1431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907" y="3928219"/>
            <a:ext cx="1628602" cy="9771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8176" y="5657850"/>
            <a:ext cx="1999923" cy="1193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550" y="195835"/>
            <a:ext cx="1892300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8099" y="5594350"/>
            <a:ext cx="2494208" cy="1066800"/>
          </a:xfrm>
          <a:prstGeom prst="rect">
            <a:avLst/>
          </a:prstGeom>
        </p:spPr>
      </p:pic>
      <p:pic>
        <p:nvPicPr>
          <p:cNvPr id="19" name="Picture 16" descr="DSC_503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50" y="0"/>
            <a:ext cx="1630450" cy="10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0043" y="1570496"/>
            <a:ext cx="2222500" cy="167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0043" y="3587752"/>
            <a:ext cx="2459159" cy="18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76300"/>
            <a:ext cx="716280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22" y="6372972"/>
            <a:ext cx="241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et al., ‘79 Ecology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68836" y="242916"/>
            <a:ext cx="8250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Probability that a lizard is in sun versus air temperature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0169" y="4068243"/>
            <a:ext cx="31788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Pedioplanus</a:t>
            </a:r>
            <a:r>
              <a:rPr lang="en-US" i="1" dirty="0" smtClean="0"/>
              <a:t> </a:t>
            </a:r>
            <a:r>
              <a:rPr lang="en-US" i="1" dirty="0" err="1" smtClean="0"/>
              <a:t>lineoocellata</a:t>
            </a:r>
            <a:r>
              <a:rPr lang="en-US" i="1" dirty="0" smtClean="0"/>
              <a:t>    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553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26" y="1447800"/>
            <a:ext cx="4483100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53" y="5029200"/>
            <a:ext cx="4343400" cy="130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076" y="1329726"/>
            <a:ext cx="1041400" cy="4000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781" y="2906247"/>
            <a:ext cx="1392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% in sun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6781800" y="1329726"/>
            <a:ext cx="128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winter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225426" y="2075250"/>
            <a:ext cx="128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spring +</a:t>
            </a:r>
            <a:br>
              <a:rPr lang="en-US" sz="2400" dirty="0" smtClean="0"/>
            </a:br>
            <a:r>
              <a:rPr lang="en-US" sz="2400" dirty="0" smtClean="0"/>
              <a:t>fall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7225426" y="3198634"/>
            <a:ext cx="128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summer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83" y="189809"/>
            <a:ext cx="1907473" cy="12579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5967" y="977328"/>
            <a:ext cx="4887291" cy="2227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620835" y="579275"/>
            <a:ext cx="4887291" cy="1653208"/>
            <a:chOff x="3620835" y="579275"/>
            <a:chExt cx="4887291" cy="1653208"/>
          </a:xfrm>
        </p:grpSpPr>
        <p:sp>
          <p:nvSpPr>
            <p:cNvPr id="11" name="Rectangle 10"/>
            <p:cNvSpPr/>
            <p:nvPr/>
          </p:nvSpPr>
          <p:spPr>
            <a:xfrm>
              <a:off x="3620835" y="579275"/>
              <a:ext cx="4887291" cy="1212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20835" y="1020367"/>
              <a:ext cx="2427909" cy="1212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667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6197600"/>
            <a:ext cx="206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Am Nat 1991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96266" y="3473645"/>
            <a:ext cx="189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thermoregulatory</a:t>
            </a:r>
          </a:p>
          <a:p>
            <a:pPr algn="ctr"/>
            <a:r>
              <a:rPr lang="en-US" dirty="0" smtClean="0"/>
              <a:t>behavior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724897" y="3164415"/>
              <a:ext cx="242479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 - size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3754527" y="3921243"/>
            <a:ext cx="719943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47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498600"/>
            <a:ext cx="7378700" cy="454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6000" y="6197600"/>
            <a:ext cx="362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in Biology of the Reptilia 1982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33" y="86067"/>
            <a:ext cx="2527031" cy="169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7694" y="4731048"/>
            <a:ext cx="47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T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b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2180" y="2258603"/>
            <a:ext cx="47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</a:rPr>
              <a:t>T</a:t>
            </a:r>
            <a:r>
              <a:rPr lang="en-US" sz="2400" b="1" i="1" baseline="-25000" dirty="0" smtClean="0">
                <a:solidFill>
                  <a:srgbClr val="008000"/>
                </a:solidFill>
              </a:rPr>
              <a:t>p</a:t>
            </a:r>
            <a:endParaRPr lang="en-US" sz="2400" b="1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3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6197600"/>
            <a:ext cx="206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Am Nat 1991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96266" y="3473645"/>
            <a:ext cx="189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thermoregulatory</a:t>
            </a:r>
          </a:p>
          <a:p>
            <a:pPr algn="ctr"/>
            <a:r>
              <a:rPr lang="en-US" dirty="0" smtClean="0"/>
              <a:t>behavior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924465" y="3363984"/>
              <a:ext cx="2025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2265778" y="3743006"/>
            <a:ext cx="185249" cy="2339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65399" y="3921244"/>
            <a:ext cx="761311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29283" y="3921244"/>
            <a:ext cx="1036116" cy="0"/>
          </a:xfrm>
          <a:prstGeom prst="line">
            <a:avLst/>
          </a:prstGeom>
          <a:ln w="57150" cmpd="sng">
            <a:solidFill>
              <a:srgbClr val="0000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14911" y="3921244"/>
            <a:ext cx="1214372" cy="0"/>
          </a:xfrm>
          <a:prstGeom prst="line">
            <a:avLst/>
          </a:prstGeom>
          <a:ln w="5715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8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11" y="965200"/>
            <a:ext cx="6860389" cy="5264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0258" y="317500"/>
            <a:ext cx="68208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Which habitat maximizes performance?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7839" y="6382266"/>
            <a:ext cx="206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Am Nat 1991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204230" y="1421368"/>
            <a:ext cx="12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in patch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12130" y="1879600"/>
            <a:ext cx="9558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912130" y="1879600"/>
            <a:ext cx="95583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20485" y="4850004"/>
            <a:ext cx="6463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err="1" smtClean="0"/>
              <a:t>T</a:t>
            </a:r>
            <a:r>
              <a:rPr lang="en-US" sz="2400" baseline="-25000" dirty="0" err="1" smtClean="0"/>
              <a:t>opt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703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6749" y="278813"/>
            <a:ext cx="80075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</a:rPr>
              <a:t>Biological Levels of Integration: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Whole organism   -- </a:t>
            </a:r>
            <a:r>
              <a:rPr lang="en-US" sz="3200" i="1" dirty="0" smtClean="0"/>
              <a:t>sprint speed</a:t>
            </a:r>
          </a:p>
          <a:p>
            <a:endParaRPr lang="en-US" sz="3200" dirty="0" smtClean="0"/>
          </a:p>
          <a:p>
            <a:r>
              <a:rPr lang="en-US" sz="3200" dirty="0" smtClean="0"/>
              <a:t>Tissues –  </a:t>
            </a:r>
            <a:r>
              <a:rPr lang="en-US" sz="3200" i="1" dirty="0" smtClean="0"/>
              <a:t>speed/force of muscle contraction</a:t>
            </a:r>
          </a:p>
          <a:p>
            <a:endParaRPr lang="en-US" sz="3200" dirty="0"/>
          </a:p>
          <a:p>
            <a:r>
              <a:rPr lang="en-US" sz="3200" dirty="0" smtClean="0"/>
              <a:t>Cells – </a:t>
            </a:r>
            <a:r>
              <a:rPr lang="en-US" sz="3200" i="1" dirty="0" smtClean="0"/>
              <a:t>twitch type (fast, slow)</a:t>
            </a:r>
          </a:p>
          <a:p>
            <a:endParaRPr lang="en-US" sz="3200" dirty="0"/>
          </a:p>
          <a:p>
            <a:r>
              <a:rPr lang="en-US" sz="3200" dirty="0" smtClean="0"/>
              <a:t>Molecules – </a:t>
            </a:r>
            <a:r>
              <a:rPr lang="en-US" sz="3200" i="1" dirty="0" smtClean="0"/>
              <a:t>activity of myosin ATPase,</a:t>
            </a:r>
          </a:p>
          <a:p>
            <a:r>
              <a:rPr lang="en-US" sz="3200" i="1" dirty="0"/>
              <a:t>	</a:t>
            </a:r>
            <a:r>
              <a:rPr lang="en-US" sz="3200" i="1" dirty="0" smtClean="0"/>
              <a:t>			  myosin isoforms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419212" y="1183015"/>
            <a:ext cx="4866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00FF"/>
                </a:solidFill>
              </a:rPr>
              <a:t>Which is most appropriate?</a:t>
            </a:r>
            <a:endParaRPr lang="en-US" sz="32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9307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“...there </a:t>
            </a:r>
            <a:r>
              <a:rPr lang="en-US" dirty="0"/>
              <a:t>are </a:t>
            </a:r>
            <a:r>
              <a:rPr lang="en-US" dirty="0" smtClean="0"/>
              <a:t>a number </a:t>
            </a:r>
            <a:r>
              <a:rPr lang="en-US" dirty="0"/>
              <a:t>of levels of biological </a:t>
            </a:r>
            <a:r>
              <a:rPr lang="en-US" dirty="0" smtClean="0"/>
              <a:t>integration…</a:t>
            </a:r>
          </a:p>
          <a:p>
            <a:pPr marL="0" indent="0">
              <a:buNone/>
            </a:pPr>
            <a:r>
              <a:rPr lang="en-US" dirty="0" smtClean="0"/>
              <a:t>each </a:t>
            </a:r>
            <a:r>
              <a:rPr lang="en-US" dirty="0"/>
              <a:t>level finds its explanations of </a:t>
            </a:r>
            <a:r>
              <a:rPr lang="en-US" b="1" dirty="0">
                <a:solidFill>
                  <a:srgbClr val="0000FF"/>
                </a:solidFill>
              </a:rPr>
              <a:t>mechanism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in the levels below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its </a:t>
            </a:r>
            <a:r>
              <a:rPr lang="en-US" b="1" dirty="0">
                <a:solidFill>
                  <a:srgbClr val="0000FF"/>
                </a:solidFill>
              </a:rPr>
              <a:t>significances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in the levels above it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					</a:t>
            </a:r>
            <a:r>
              <a:rPr lang="en-US" i="1" dirty="0" smtClean="0"/>
              <a:t>George Bartholomew 1966</a:t>
            </a:r>
            <a:endParaRPr lang="en-US" i="1" dirty="0"/>
          </a:p>
        </p:txBody>
      </p:sp>
      <p:pic>
        <p:nvPicPr>
          <p:cNvPr id="4" name="Picture 4" descr="Bart with 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652" y="123185"/>
            <a:ext cx="1814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026" y="434455"/>
            <a:ext cx="2863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organism</a:t>
            </a:r>
          </a:p>
          <a:p>
            <a:r>
              <a:rPr lang="en-US" i="1" dirty="0"/>
              <a:t>	</a:t>
            </a:r>
            <a:r>
              <a:rPr lang="en-US" i="1" dirty="0" smtClean="0"/>
              <a:t>tissues</a:t>
            </a:r>
          </a:p>
          <a:p>
            <a:r>
              <a:rPr lang="en-US" i="1" dirty="0"/>
              <a:t>	</a:t>
            </a:r>
            <a:r>
              <a:rPr lang="en-US" i="1" dirty="0" smtClean="0"/>
              <a:t>	cells</a:t>
            </a:r>
          </a:p>
          <a:p>
            <a:r>
              <a:rPr lang="en-US" i="1" dirty="0"/>
              <a:t>	</a:t>
            </a:r>
            <a:r>
              <a:rPr lang="en-US" i="1" dirty="0" smtClean="0"/>
              <a:t>		molecules	</a:t>
            </a:r>
          </a:p>
        </p:txBody>
      </p:sp>
    </p:spTree>
    <p:extLst>
      <p:ext uri="{BB962C8B-B14F-4D97-AF65-F5344CB8AC3E}">
        <p14:creationId xmlns:p14="http://schemas.microsoft.com/office/powerpoint/2010/main" val="313463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865" y="278813"/>
            <a:ext cx="8007535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</a:rPr>
              <a:t>Biological Levels: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Whole organism   </a:t>
            </a:r>
            <a:r>
              <a:rPr lang="en-US" sz="2800" dirty="0" smtClean="0"/>
              <a:t>-- </a:t>
            </a:r>
            <a:r>
              <a:rPr lang="en-US" sz="2800" i="1" dirty="0" smtClean="0"/>
              <a:t>acceleration, sprint speed, agility</a:t>
            </a:r>
          </a:p>
          <a:p>
            <a:endParaRPr lang="en-US" sz="2800" i="1" dirty="0" smtClean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00FF"/>
                </a:solidFill>
              </a:rPr>
              <a:t>Tissues</a:t>
            </a:r>
            <a:r>
              <a:rPr lang="en-US" sz="2800" dirty="0" smtClean="0"/>
              <a:t> –  </a:t>
            </a:r>
            <a:r>
              <a:rPr lang="en-US" sz="2800" i="1" dirty="0" smtClean="0"/>
              <a:t>speed/force of muscle contraction</a:t>
            </a:r>
          </a:p>
          <a:p>
            <a:r>
              <a:rPr lang="en-US" sz="2800" i="1" dirty="0"/>
              <a:t>	</a:t>
            </a:r>
            <a:r>
              <a:rPr lang="en-US" sz="2800" i="1" dirty="0" smtClean="0"/>
              <a:t>		</a:t>
            </a:r>
            <a:endParaRPr lang="en-US" sz="28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Cells</a:t>
            </a:r>
            <a:r>
              <a:rPr lang="en-US" sz="2800" dirty="0" smtClean="0"/>
              <a:t> – </a:t>
            </a:r>
            <a:r>
              <a:rPr lang="en-US" sz="2800" i="1" dirty="0" smtClean="0"/>
              <a:t>     rate of lactate accumulation</a:t>
            </a:r>
          </a:p>
          <a:p>
            <a:r>
              <a:rPr lang="en-US" sz="2800" dirty="0" smtClean="0"/>
              <a:t>			  </a:t>
            </a:r>
            <a:endParaRPr lang="en-US" sz="28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Molecules</a:t>
            </a:r>
            <a:r>
              <a:rPr lang="en-US" sz="2800" dirty="0" smtClean="0"/>
              <a:t> – </a:t>
            </a:r>
            <a:r>
              <a:rPr lang="en-US" sz="2800" i="1" dirty="0" smtClean="0"/>
              <a:t>activity of myosin ATPase,</a:t>
            </a:r>
          </a:p>
          <a:p>
            <a:r>
              <a:rPr lang="en-US" sz="2800" i="1" dirty="0"/>
              <a:t>	</a:t>
            </a:r>
            <a:r>
              <a:rPr lang="en-US" sz="2800" i="1" dirty="0" smtClean="0"/>
              <a:t>			  speed of myosin isoforms</a:t>
            </a:r>
          </a:p>
          <a:p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47213" y="1748786"/>
            <a:ext cx="20006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Ecological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464462" y="4143524"/>
            <a:ext cx="22882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Mechanistic  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58845" y="3216685"/>
            <a:ext cx="0" cy="2363357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17217" y="3041501"/>
            <a:ext cx="8683764" cy="0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4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956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963" y="239236"/>
            <a:ext cx="7971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Why is locomotor performance ecologically relevant?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469" y="292100"/>
            <a:ext cx="4647118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0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71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2734" y="6183868"/>
            <a:ext cx="343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Miles, Evol </a:t>
            </a:r>
            <a:r>
              <a:rPr lang="en-US" sz="2400" i="1" dirty="0" err="1" smtClean="0"/>
              <a:t>Ecol</a:t>
            </a:r>
            <a:r>
              <a:rPr lang="en-US" sz="2400" i="1" dirty="0" smtClean="0"/>
              <a:t> Res  2006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98334" y="149761"/>
            <a:ext cx="80692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Probability of survival of individual </a:t>
            </a:r>
            <a:r>
              <a:rPr lang="en-US" sz="2800" i="1" dirty="0" err="1" smtClean="0">
                <a:solidFill>
                  <a:srgbClr val="0000FF"/>
                </a:solidFill>
              </a:rPr>
              <a:t>Urosaurus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</a:rPr>
              <a:t>ornatus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and individual locomotor performance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9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851"/>
            <a:ext cx="9144000" cy="6080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623" y="132853"/>
            <a:ext cx="835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Speed and acceleration are “ecologically relevant” traits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993874" y="2673576"/>
            <a:ext cx="3018364" cy="200518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cap="all" dirty="0" smtClean="0"/>
              <a:t>no </a:t>
            </a:r>
            <a:r>
              <a:rPr lang="en-US" sz="2000" cap="all" dirty="0" err="1"/>
              <a:t>cruzar</a:t>
            </a:r>
            <a:r>
              <a:rPr lang="en-US" sz="2000" cap="all" dirty="0"/>
              <a:t> </a:t>
            </a:r>
            <a:r>
              <a:rPr lang="en-US" sz="2000" cap="all" dirty="0" err="1"/>
              <a:t>este</a:t>
            </a:r>
            <a:r>
              <a:rPr lang="en-US" sz="2000" cap="all" dirty="0"/>
              <a:t> campo a </a:t>
            </a:r>
            <a:r>
              <a:rPr lang="en-US" sz="2000" cap="all" dirty="0" err="1"/>
              <a:t>menos</a:t>
            </a:r>
            <a:r>
              <a:rPr lang="en-US" sz="2000" cap="all" dirty="0"/>
              <a:t> </a:t>
            </a:r>
            <a:r>
              <a:rPr lang="en-US" sz="2000" cap="all" dirty="0" err="1"/>
              <a:t>que</a:t>
            </a:r>
            <a:r>
              <a:rPr lang="en-US" sz="2000" cap="all" dirty="0"/>
              <a:t> </a:t>
            </a:r>
            <a:r>
              <a:rPr lang="en-US" sz="2000" cap="all" dirty="0" err="1"/>
              <a:t>pueda</a:t>
            </a:r>
            <a:r>
              <a:rPr lang="en-US" sz="2000" cap="all" dirty="0"/>
              <a:t> </a:t>
            </a:r>
            <a:r>
              <a:rPr lang="en-US" sz="2000" cap="all" dirty="0" err="1"/>
              <a:t>hacerlo</a:t>
            </a:r>
            <a:r>
              <a:rPr lang="en-US" sz="2000" cap="all" dirty="0"/>
              <a:t> en 9,9 </a:t>
            </a:r>
            <a:r>
              <a:rPr lang="en-US" sz="2000" cap="all" dirty="0" err="1"/>
              <a:t>segundos</a:t>
            </a:r>
            <a:r>
              <a:rPr lang="en-US" sz="2000" cap="all" dirty="0"/>
              <a:t>. El </a:t>
            </a:r>
            <a:r>
              <a:rPr lang="en-US" sz="2000" cap="all" dirty="0" err="1"/>
              <a:t>toro</a:t>
            </a:r>
            <a:r>
              <a:rPr lang="en-US" sz="2000" cap="all" dirty="0"/>
              <a:t> </a:t>
            </a:r>
            <a:r>
              <a:rPr lang="en-US" sz="2000" cap="all" dirty="0" err="1"/>
              <a:t>puede</a:t>
            </a:r>
            <a:r>
              <a:rPr lang="en-US" sz="2000" cap="all" dirty="0"/>
              <a:t> </a:t>
            </a:r>
            <a:r>
              <a:rPr lang="en-US" sz="2000" cap="all" dirty="0" err="1"/>
              <a:t>hacerlo</a:t>
            </a:r>
            <a:r>
              <a:rPr lang="en-US" sz="2000" cap="all" dirty="0"/>
              <a:t> en 10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26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79" y="4158159"/>
            <a:ext cx="7931559" cy="2116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“...there </a:t>
            </a:r>
            <a:r>
              <a:rPr lang="en-US" sz="2000" dirty="0"/>
              <a:t>are </a:t>
            </a:r>
            <a:r>
              <a:rPr lang="en-US" sz="2000" dirty="0" smtClean="0"/>
              <a:t>a number </a:t>
            </a:r>
            <a:r>
              <a:rPr lang="en-US" sz="2000" dirty="0"/>
              <a:t>of levels of biological </a:t>
            </a:r>
            <a:r>
              <a:rPr lang="en-US" sz="2000" dirty="0" smtClean="0"/>
              <a:t>integration…</a:t>
            </a:r>
          </a:p>
          <a:p>
            <a:pPr marL="0" indent="0">
              <a:buNone/>
            </a:pPr>
            <a:r>
              <a:rPr lang="en-US" sz="2000" dirty="0" smtClean="0"/>
              <a:t>each </a:t>
            </a:r>
            <a:r>
              <a:rPr lang="en-US" sz="2000" dirty="0"/>
              <a:t>level finds its explanations of </a:t>
            </a:r>
            <a:r>
              <a:rPr lang="en-US" sz="2000" b="1" dirty="0">
                <a:solidFill>
                  <a:srgbClr val="0000FF"/>
                </a:solidFill>
              </a:rPr>
              <a:t>mechanism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in the levels below</a:t>
            </a:r>
            <a:r>
              <a:rPr lang="en-US" sz="2000" dirty="0" smtClean="0"/>
              <a:t>,</a:t>
            </a:r>
          </a:p>
          <a:p>
            <a:pPr marL="0" indent="0">
              <a:buNone/>
            </a:pPr>
            <a:r>
              <a:rPr lang="en-US" sz="2000" dirty="0" smtClean="0"/>
              <a:t>and </a:t>
            </a:r>
            <a:r>
              <a:rPr lang="en-US" sz="2000" dirty="0"/>
              <a:t>its </a:t>
            </a:r>
            <a:r>
              <a:rPr lang="en-US" sz="2000" b="1" dirty="0">
                <a:solidFill>
                  <a:srgbClr val="0000FF"/>
                </a:solidFill>
              </a:rPr>
              <a:t>significances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in the levels above it</a:t>
            </a:r>
            <a:r>
              <a:rPr lang="en-US" sz="2000" dirty="0" smtClean="0"/>
              <a:t>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						</a:t>
            </a:r>
            <a:r>
              <a:rPr lang="en-US" sz="2000" i="1" dirty="0" smtClean="0"/>
              <a:t>George Bartholomew 1966</a:t>
            </a:r>
            <a:endParaRPr lang="en-US" sz="2000" i="1" dirty="0"/>
          </a:p>
        </p:txBody>
      </p:sp>
      <p:pic>
        <p:nvPicPr>
          <p:cNvPr id="4" name="Picture 4" descr="Bart with 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96" y="1446144"/>
            <a:ext cx="1814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76" y="2454207"/>
            <a:ext cx="2863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organism</a:t>
            </a:r>
          </a:p>
          <a:p>
            <a:r>
              <a:rPr lang="en-US" i="1" dirty="0"/>
              <a:t>	</a:t>
            </a:r>
            <a:r>
              <a:rPr lang="en-US" i="1" dirty="0" smtClean="0"/>
              <a:t>tissues</a:t>
            </a:r>
          </a:p>
          <a:p>
            <a:r>
              <a:rPr lang="en-US" i="1" dirty="0"/>
              <a:t>	</a:t>
            </a:r>
            <a:r>
              <a:rPr lang="en-US" i="1" dirty="0" smtClean="0"/>
              <a:t>	cells</a:t>
            </a:r>
          </a:p>
          <a:p>
            <a:r>
              <a:rPr lang="en-US" i="1" dirty="0"/>
              <a:t>	</a:t>
            </a:r>
            <a:r>
              <a:rPr lang="en-US" i="1" dirty="0" smtClean="0"/>
              <a:t>		molecules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010" y="278389"/>
            <a:ext cx="8239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But can’t one use “performance” of </a:t>
            </a:r>
            <a:r>
              <a:rPr lang="en-US" sz="2800" b="1" i="1" dirty="0" smtClean="0">
                <a:solidFill>
                  <a:srgbClr val="0000FF"/>
                </a:solidFill>
              </a:rPr>
              <a:t>cells</a:t>
            </a:r>
            <a:r>
              <a:rPr lang="en-US" sz="2800" b="1" dirty="0" smtClean="0">
                <a:solidFill>
                  <a:srgbClr val="0000FF"/>
                </a:solidFill>
              </a:rPr>
              <a:t> or </a:t>
            </a:r>
            <a:r>
              <a:rPr lang="en-US" sz="2800" b="1" i="1" dirty="0" smtClean="0">
                <a:solidFill>
                  <a:srgbClr val="0000FF"/>
                </a:solidFill>
              </a:rPr>
              <a:t>molecules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to predict organismal-level performance?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0800000">
            <a:off x="1671155" y="2651296"/>
            <a:ext cx="1258937" cy="721856"/>
          </a:xfrm>
          <a:prstGeom prst="curvedConnector3">
            <a:avLst>
              <a:gd name="adj1" fmla="val 1327"/>
            </a:avLst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21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4"/>
          <p:cNvSpPr txBox="1">
            <a:spLocks noChangeArrowheads="1"/>
          </p:cNvSpPr>
          <p:nvPr/>
        </p:nvSpPr>
        <p:spPr bwMode="auto">
          <a:xfrm>
            <a:off x="362608" y="178671"/>
            <a:ext cx="79831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 early 1960s, </a:t>
            </a:r>
            <a:r>
              <a:rPr lang="en-US" dirty="0" smtClean="0">
                <a:solidFill>
                  <a:srgbClr val="0000FF"/>
                </a:solidFill>
              </a:rPr>
              <a:t>Paul Licht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r>
              <a:rPr lang="en-US" altLang="ja-JP" dirty="0"/>
              <a:t>(Michigan, Berkeley) </a:t>
            </a:r>
            <a:r>
              <a:rPr lang="en-US" altLang="ja-JP" dirty="0" smtClean="0"/>
              <a:t>did classic studies</a:t>
            </a:r>
            <a:br>
              <a:rPr lang="en-US" altLang="ja-JP" dirty="0" smtClean="0"/>
            </a:br>
            <a:r>
              <a:rPr lang="en-US" altLang="ja-JP" dirty="0" smtClean="0"/>
              <a:t>of the effects </a:t>
            </a:r>
            <a:r>
              <a:rPr lang="en-US" altLang="ja-JP" dirty="0"/>
              <a:t>of </a:t>
            </a:r>
            <a:r>
              <a:rPr lang="en-US" altLang="ja-JP" dirty="0" smtClean="0"/>
              <a:t>temperature on </a:t>
            </a:r>
            <a:r>
              <a:rPr lang="en-US" altLang="ja-JP" dirty="0"/>
              <a:t>activities of </a:t>
            </a:r>
            <a:r>
              <a:rPr lang="en-US" altLang="ja-JP" dirty="0" smtClean="0"/>
              <a:t>enzymes</a:t>
            </a:r>
            <a:endParaRPr lang="en-US" dirty="0"/>
          </a:p>
        </p:txBody>
      </p:sp>
      <p:sp>
        <p:nvSpPr>
          <p:cNvPr id="76802" name="Text Box 5"/>
          <p:cNvSpPr txBox="1">
            <a:spLocks noChangeArrowheads="1"/>
          </p:cNvSpPr>
          <p:nvPr/>
        </p:nvSpPr>
        <p:spPr bwMode="auto">
          <a:xfrm>
            <a:off x="936625" y="2049463"/>
            <a:ext cx="77501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6809" name="Line 7"/>
          <p:cNvSpPr>
            <a:spLocks noChangeShapeType="1"/>
          </p:cNvSpPr>
          <p:nvPr/>
        </p:nvSpPr>
        <p:spPr bwMode="auto">
          <a:xfrm>
            <a:off x="3113087" y="3916178"/>
            <a:ext cx="0" cy="20131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Line 8"/>
          <p:cNvSpPr>
            <a:spLocks noChangeShapeType="1"/>
          </p:cNvSpPr>
          <p:nvPr/>
        </p:nvSpPr>
        <p:spPr bwMode="auto">
          <a:xfrm>
            <a:off x="3161841" y="5956300"/>
            <a:ext cx="338024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Text Box 9"/>
          <p:cNvSpPr txBox="1">
            <a:spLocks noChangeArrowheads="1"/>
          </p:cNvSpPr>
          <p:nvPr/>
        </p:nvSpPr>
        <p:spPr bwMode="auto">
          <a:xfrm>
            <a:off x="3543567" y="6084641"/>
            <a:ext cx="26670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Body temperature</a:t>
            </a:r>
          </a:p>
        </p:txBody>
      </p:sp>
      <p:sp>
        <p:nvSpPr>
          <p:cNvPr id="76812" name="Text Box 10"/>
          <p:cNvSpPr txBox="1">
            <a:spLocks noChangeArrowheads="1"/>
          </p:cNvSpPr>
          <p:nvPr/>
        </p:nvSpPr>
        <p:spPr bwMode="auto">
          <a:xfrm>
            <a:off x="1715551" y="4490027"/>
            <a:ext cx="12161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Enzyme activity</a:t>
            </a:r>
          </a:p>
        </p:txBody>
      </p:sp>
      <p:sp>
        <p:nvSpPr>
          <p:cNvPr id="76813" name="Freeform 11"/>
          <p:cNvSpPr>
            <a:spLocks/>
          </p:cNvSpPr>
          <p:nvPr/>
        </p:nvSpPr>
        <p:spPr bwMode="auto">
          <a:xfrm>
            <a:off x="3113087" y="4077202"/>
            <a:ext cx="2286000" cy="1891798"/>
          </a:xfrm>
          <a:custGeom>
            <a:avLst/>
            <a:gdLst>
              <a:gd name="T0" fmla="*/ 8 w 1688"/>
              <a:gd name="T1" fmla="*/ 1576 h 1584"/>
              <a:gd name="T2" fmla="*/ 56 w 1688"/>
              <a:gd name="T3" fmla="*/ 1528 h 1584"/>
              <a:gd name="T4" fmla="*/ 344 w 1688"/>
              <a:gd name="T5" fmla="*/ 1240 h 1584"/>
              <a:gd name="T6" fmla="*/ 728 w 1688"/>
              <a:gd name="T7" fmla="*/ 280 h 1584"/>
              <a:gd name="T8" fmla="*/ 1160 w 1688"/>
              <a:gd name="T9" fmla="*/ 88 h 1584"/>
              <a:gd name="T10" fmla="*/ 1448 w 1688"/>
              <a:gd name="T11" fmla="*/ 808 h 1584"/>
              <a:gd name="T12" fmla="*/ 1612 w 1688"/>
              <a:gd name="T13" fmla="*/ 1320 h 1584"/>
              <a:gd name="T14" fmla="*/ 1688 w 1688"/>
              <a:gd name="T15" fmla="*/ 1576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8"/>
              <a:gd name="T25" fmla="*/ 0 h 1584"/>
              <a:gd name="T26" fmla="*/ 1688 w 1688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8" h="1584">
                <a:moveTo>
                  <a:pt x="8" y="1576"/>
                </a:moveTo>
                <a:cubicBezTo>
                  <a:pt x="4" y="1580"/>
                  <a:pt x="0" y="1584"/>
                  <a:pt x="56" y="1528"/>
                </a:cubicBezTo>
                <a:cubicBezTo>
                  <a:pt x="112" y="1472"/>
                  <a:pt x="232" y="1448"/>
                  <a:pt x="344" y="1240"/>
                </a:cubicBezTo>
                <a:cubicBezTo>
                  <a:pt x="456" y="1032"/>
                  <a:pt x="592" y="472"/>
                  <a:pt x="728" y="280"/>
                </a:cubicBezTo>
                <a:cubicBezTo>
                  <a:pt x="864" y="88"/>
                  <a:pt x="1040" y="0"/>
                  <a:pt x="1160" y="88"/>
                </a:cubicBezTo>
                <a:cubicBezTo>
                  <a:pt x="1280" y="176"/>
                  <a:pt x="1373" y="603"/>
                  <a:pt x="1448" y="808"/>
                </a:cubicBezTo>
                <a:cubicBezTo>
                  <a:pt x="1523" y="1013"/>
                  <a:pt x="1572" y="1192"/>
                  <a:pt x="1612" y="1320"/>
                </a:cubicBezTo>
                <a:cubicBezTo>
                  <a:pt x="1652" y="1448"/>
                  <a:pt x="1672" y="1523"/>
                  <a:pt x="1688" y="157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Freeform 12"/>
          <p:cNvSpPr>
            <a:spLocks/>
          </p:cNvSpPr>
          <p:nvPr/>
        </p:nvSpPr>
        <p:spPr bwMode="auto">
          <a:xfrm>
            <a:off x="3506787" y="4064502"/>
            <a:ext cx="2286000" cy="1891798"/>
          </a:xfrm>
          <a:custGeom>
            <a:avLst/>
            <a:gdLst>
              <a:gd name="T0" fmla="*/ 8 w 1688"/>
              <a:gd name="T1" fmla="*/ 1576 h 1584"/>
              <a:gd name="T2" fmla="*/ 56 w 1688"/>
              <a:gd name="T3" fmla="*/ 1528 h 1584"/>
              <a:gd name="T4" fmla="*/ 344 w 1688"/>
              <a:gd name="T5" fmla="*/ 1240 h 1584"/>
              <a:gd name="T6" fmla="*/ 728 w 1688"/>
              <a:gd name="T7" fmla="*/ 280 h 1584"/>
              <a:gd name="T8" fmla="*/ 1160 w 1688"/>
              <a:gd name="T9" fmla="*/ 88 h 1584"/>
              <a:gd name="T10" fmla="*/ 1448 w 1688"/>
              <a:gd name="T11" fmla="*/ 808 h 1584"/>
              <a:gd name="T12" fmla="*/ 1612 w 1688"/>
              <a:gd name="T13" fmla="*/ 1320 h 1584"/>
              <a:gd name="T14" fmla="*/ 1688 w 1688"/>
              <a:gd name="T15" fmla="*/ 1576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8"/>
              <a:gd name="T25" fmla="*/ 0 h 1584"/>
              <a:gd name="T26" fmla="*/ 1688 w 1688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8" h="1584">
                <a:moveTo>
                  <a:pt x="8" y="1576"/>
                </a:moveTo>
                <a:cubicBezTo>
                  <a:pt x="4" y="1580"/>
                  <a:pt x="0" y="1584"/>
                  <a:pt x="56" y="1528"/>
                </a:cubicBezTo>
                <a:cubicBezTo>
                  <a:pt x="112" y="1472"/>
                  <a:pt x="232" y="1448"/>
                  <a:pt x="344" y="1240"/>
                </a:cubicBezTo>
                <a:cubicBezTo>
                  <a:pt x="456" y="1032"/>
                  <a:pt x="592" y="472"/>
                  <a:pt x="728" y="280"/>
                </a:cubicBezTo>
                <a:cubicBezTo>
                  <a:pt x="864" y="88"/>
                  <a:pt x="1040" y="0"/>
                  <a:pt x="1160" y="88"/>
                </a:cubicBezTo>
                <a:cubicBezTo>
                  <a:pt x="1280" y="176"/>
                  <a:pt x="1373" y="603"/>
                  <a:pt x="1448" y="808"/>
                </a:cubicBezTo>
                <a:cubicBezTo>
                  <a:pt x="1523" y="1013"/>
                  <a:pt x="1572" y="1192"/>
                  <a:pt x="1612" y="1320"/>
                </a:cubicBezTo>
                <a:cubicBezTo>
                  <a:pt x="1652" y="1448"/>
                  <a:pt x="1672" y="1523"/>
                  <a:pt x="1688" y="1576"/>
                </a:cubicBez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Freeform 13"/>
          <p:cNvSpPr>
            <a:spLocks/>
          </p:cNvSpPr>
          <p:nvPr/>
        </p:nvSpPr>
        <p:spPr bwMode="auto">
          <a:xfrm>
            <a:off x="3963987" y="4064502"/>
            <a:ext cx="2286000" cy="1891798"/>
          </a:xfrm>
          <a:custGeom>
            <a:avLst/>
            <a:gdLst>
              <a:gd name="T0" fmla="*/ 8 w 1688"/>
              <a:gd name="T1" fmla="*/ 1576 h 1584"/>
              <a:gd name="T2" fmla="*/ 56 w 1688"/>
              <a:gd name="T3" fmla="*/ 1528 h 1584"/>
              <a:gd name="T4" fmla="*/ 344 w 1688"/>
              <a:gd name="T5" fmla="*/ 1240 h 1584"/>
              <a:gd name="T6" fmla="*/ 728 w 1688"/>
              <a:gd name="T7" fmla="*/ 280 h 1584"/>
              <a:gd name="T8" fmla="*/ 1160 w 1688"/>
              <a:gd name="T9" fmla="*/ 88 h 1584"/>
              <a:gd name="T10" fmla="*/ 1448 w 1688"/>
              <a:gd name="T11" fmla="*/ 808 h 1584"/>
              <a:gd name="T12" fmla="*/ 1612 w 1688"/>
              <a:gd name="T13" fmla="*/ 1320 h 1584"/>
              <a:gd name="T14" fmla="*/ 1688 w 1688"/>
              <a:gd name="T15" fmla="*/ 1576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8"/>
              <a:gd name="T25" fmla="*/ 0 h 1584"/>
              <a:gd name="T26" fmla="*/ 1688 w 1688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8" h="1584">
                <a:moveTo>
                  <a:pt x="8" y="1576"/>
                </a:moveTo>
                <a:cubicBezTo>
                  <a:pt x="4" y="1580"/>
                  <a:pt x="0" y="1584"/>
                  <a:pt x="56" y="1528"/>
                </a:cubicBezTo>
                <a:cubicBezTo>
                  <a:pt x="112" y="1472"/>
                  <a:pt x="232" y="1448"/>
                  <a:pt x="344" y="1240"/>
                </a:cubicBezTo>
                <a:cubicBezTo>
                  <a:pt x="456" y="1032"/>
                  <a:pt x="592" y="472"/>
                  <a:pt x="728" y="280"/>
                </a:cubicBezTo>
                <a:cubicBezTo>
                  <a:pt x="864" y="88"/>
                  <a:pt x="1040" y="0"/>
                  <a:pt x="1160" y="88"/>
                </a:cubicBezTo>
                <a:cubicBezTo>
                  <a:pt x="1280" y="176"/>
                  <a:pt x="1373" y="603"/>
                  <a:pt x="1448" y="808"/>
                </a:cubicBezTo>
                <a:cubicBezTo>
                  <a:pt x="1523" y="1013"/>
                  <a:pt x="1572" y="1192"/>
                  <a:pt x="1612" y="1320"/>
                </a:cubicBezTo>
                <a:cubicBezTo>
                  <a:pt x="1652" y="1448"/>
                  <a:pt x="1672" y="1523"/>
                  <a:pt x="1688" y="1576"/>
                </a:cubicBezTo>
              </a:path>
            </a:pathLst>
          </a:custGeom>
          <a:noFill/>
          <a:ln w="28575">
            <a:solidFill>
              <a:srgbClr val="FF2A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H="1">
            <a:off x="4319121" y="3943164"/>
            <a:ext cx="0" cy="1986149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361950" y="1000945"/>
            <a:ext cx="742685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Knew different species of lizards </a:t>
            </a:r>
            <a:r>
              <a:rPr lang="ja-JP" altLang="en-US" dirty="0"/>
              <a:t>“</a:t>
            </a:r>
            <a:r>
              <a:rPr lang="en-US" altLang="ja-JP" dirty="0"/>
              <a:t>preferred</a:t>
            </a:r>
            <a:r>
              <a:rPr lang="ja-JP" altLang="en-US" dirty="0"/>
              <a:t>”</a:t>
            </a:r>
            <a:r>
              <a:rPr lang="en-US" altLang="ja-JP" dirty="0"/>
              <a:t> different </a:t>
            </a:r>
            <a:r>
              <a:rPr lang="en-US" altLang="ja-JP" i="1" dirty="0" smtClean="0"/>
              <a:t>T</a:t>
            </a:r>
            <a:r>
              <a:rPr lang="en-US" altLang="ja-JP" baseline="-25000" dirty="0" smtClean="0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and</a:t>
            </a:r>
            <a:br>
              <a:rPr lang="en-US" altLang="ja-JP" dirty="0"/>
            </a:br>
            <a:r>
              <a:rPr lang="en-US" altLang="ja-JP" dirty="0"/>
              <a:t>were active in field at different </a:t>
            </a:r>
            <a:r>
              <a:rPr lang="en-US" altLang="ja-JP" i="1" dirty="0" smtClean="0"/>
              <a:t>T</a:t>
            </a:r>
            <a:r>
              <a:rPr lang="en-US" altLang="ja-JP" baseline="-25000" dirty="0" smtClean="0"/>
              <a:t>b</a:t>
            </a:r>
            <a:r>
              <a:rPr lang="en-US" altLang="ja-JP" dirty="0" smtClean="0"/>
              <a:t> .  Does </a:t>
            </a:r>
            <a:r>
              <a:rPr lang="en-US" altLang="ja-JP" i="1" dirty="0" smtClean="0"/>
              <a:t>T</a:t>
            </a:r>
            <a:r>
              <a:rPr lang="en-US" altLang="ja-JP" baseline="-25000" dirty="0" smtClean="0"/>
              <a:t>p</a:t>
            </a:r>
            <a:r>
              <a:rPr lang="en-US" altLang="ja-JP" dirty="0" smtClean="0"/>
              <a:t>  (</a:t>
            </a:r>
            <a:r>
              <a:rPr lang="en-US" altLang="ja-JP" i="1" dirty="0" smtClean="0"/>
              <a:t>organism level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predict enzyme </a:t>
            </a:r>
            <a:r>
              <a:rPr lang="en-US" altLang="ja-JP" i="1" dirty="0" err="1" smtClean="0"/>
              <a:t>T</a:t>
            </a:r>
            <a:r>
              <a:rPr lang="en-US" altLang="ja-JP" i="1" baseline="-25000" dirty="0" err="1" smtClean="0"/>
              <a:t>opt</a:t>
            </a:r>
            <a:r>
              <a:rPr lang="en-US" altLang="ja-JP" dirty="0" smtClean="0"/>
              <a:t>?</a:t>
            </a:r>
            <a:endParaRPr lang="en-US" dirty="0"/>
          </a:p>
        </p:txBody>
      </p:sp>
      <p:pic>
        <p:nvPicPr>
          <p:cNvPr id="768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84526"/>
            <a:ext cx="19637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86743" y="1739133"/>
            <a:ext cx="2863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organism</a:t>
            </a:r>
          </a:p>
          <a:p>
            <a:r>
              <a:rPr lang="en-US" i="1" dirty="0"/>
              <a:t>	</a:t>
            </a:r>
            <a:r>
              <a:rPr lang="en-US" i="1" dirty="0" smtClean="0"/>
              <a:t>tissues</a:t>
            </a:r>
          </a:p>
          <a:p>
            <a:r>
              <a:rPr lang="en-US" i="1" dirty="0"/>
              <a:t>	</a:t>
            </a:r>
            <a:r>
              <a:rPr lang="en-US" i="1" dirty="0" smtClean="0"/>
              <a:t>	cells</a:t>
            </a:r>
          </a:p>
          <a:p>
            <a:r>
              <a:rPr lang="en-US" i="1" dirty="0"/>
              <a:t>	</a:t>
            </a:r>
            <a:r>
              <a:rPr lang="en-US" i="1" dirty="0" smtClean="0"/>
              <a:t>		molecules	</a:t>
            </a:r>
          </a:p>
        </p:txBody>
      </p:sp>
      <p:cxnSp>
        <p:nvCxnSpPr>
          <p:cNvPr id="18" name="Curved Connector 17"/>
          <p:cNvCxnSpPr/>
          <p:nvPr/>
        </p:nvCxnSpPr>
        <p:spPr>
          <a:xfrm>
            <a:off x="3543567" y="2157905"/>
            <a:ext cx="1288836" cy="608615"/>
          </a:xfrm>
          <a:prstGeom prst="curvedConnector3">
            <a:avLst>
              <a:gd name="adj1" fmla="val -137"/>
            </a:avLst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6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4" y="446087"/>
            <a:ext cx="70643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429000"/>
            <a:ext cx="70072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95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852" name="Straight Arrow Connector 7"/>
          <p:cNvCxnSpPr>
            <a:cxnSpLocks noChangeShapeType="1"/>
          </p:cNvCxnSpPr>
          <p:nvPr/>
        </p:nvCxnSpPr>
        <p:spPr bwMode="auto">
          <a:xfrm flipV="1">
            <a:off x="3401418" y="1143000"/>
            <a:ext cx="0" cy="609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3" name="Straight Arrow Connector 8"/>
          <p:cNvCxnSpPr>
            <a:cxnSpLocks noChangeShapeType="1"/>
          </p:cNvCxnSpPr>
          <p:nvPr/>
        </p:nvCxnSpPr>
        <p:spPr bwMode="auto">
          <a:xfrm flipV="1">
            <a:off x="2389864" y="3810000"/>
            <a:ext cx="0" cy="609600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885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927100"/>
            <a:ext cx="203041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508710"/>
            <a:ext cx="21209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6224" y="1731489"/>
            <a:ext cx="516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</a:rPr>
              <a:t>p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1754" y="4505660"/>
            <a:ext cx="516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smtClean="0">
                <a:solidFill>
                  <a:srgbClr val="0000FF"/>
                </a:solidFill>
              </a:rPr>
              <a:t>p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38935"/>
            <a:ext cx="82245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Activity of myosin ATPase (a molecular “motor”)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7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4"/>
          <p:cNvSpPr txBox="1">
            <a:spLocks noChangeArrowheads="1"/>
          </p:cNvSpPr>
          <p:nvPr/>
        </p:nvSpPr>
        <p:spPr bwMode="auto">
          <a:xfrm>
            <a:off x="2286000" y="685800"/>
            <a:ext cx="49545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Licht, P. 1964. Comp. Biochem. Physiol.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33997" y="4267200"/>
            <a:ext cx="0" cy="1905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6060000" scaled="0"/>
              <a:tileRect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6572265" y="4267200"/>
            <a:ext cx="0" cy="1905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6060000" scaled="0"/>
              <a:tileRect/>
            </a:gra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0154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4419" y="1194343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4"/>
          <p:cNvSpPr txBox="1">
            <a:spLocks noChangeArrowheads="1"/>
          </p:cNvSpPr>
          <p:nvPr/>
        </p:nvSpPr>
        <p:spPr bwMode="auto">
          <a:xfrm>
            <a:off x="4278254" y="6442075"/>
            <a:ext cx="4327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Licht, P. 1964. Comp. </a:t>
            </a:r>
            <a:r>
              <a:rPr lang="en-US" sz="1800" i="1" dirty="0" err="1"/>
              <a:t>Biochem</a:t>
            </a:r>
            <a:r>
              <a:rPr lang="en-US" sz="1800" i="1" dirty="0"/>
              <a:t>. Physiol. </a:t>
            </a:r>
          </a:p>
        </p:txBody>
      </p:sp>
      <p:cxnSp>
        <p:nvCxnSpPr>
          <p:cNvPr id="80899" name="Straight Connector 6"/>
          <p:cNvCxnSpPr>
            <a:cxnSpLocks noChangeShapeType="1"/>
          </p:cNvCxnSpPr>
          <p:nvPr/>
        </p:nvCxnSpPr>
        <p:spPr bwMode="auto">
          <a:xfrm>
            <a:off x="5325533" y="5969000"/>
            <a:ext cx="2201334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1923527" y="0"/>
            <a:ext cx="51217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Activity of a digestive enzyme</a:t>
            </a:r>
          </a:p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green anole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5325533" y="5731936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751667" y="2946403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343401" y="2446869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5054597" y="1591735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410197" y="1481668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6079063" y="1380068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6544729" y="1972735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747929" y="1794935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7271837" y="2328335"/>
            <a:ext cx="203200" cy="20320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325530" y="1303867"/>
            <a:ext cx="704058" cy="2895601"/>
            <a:chOff x="5325530" y="1303867"/>
            <a:chExt cx="704058" cy="2895601"/>
          </a:xfrm>
        </p:grpSpPr>
        <p:cxnSp>
          <p:nvCxnSpPr>
            <p:cNvPr id="6" name="Straight Connector 5"/>
            <p:cNvCxnSpPr/>
            <p:nvPr/>
          </p:nvCxnSpPr>
          <p:spPr>
            <a:xfrm flipH="1" flipV="1">
              <a:off x="5935133" y="1303867"/>
              <a:ext cx="42334" cy="2895601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25530" y="2946403"/>
              <a:ext cx="704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CT</a:t>
              </a:r>
              <a:r>
                <a:rPr lang="en-US" baseline="-25000" dirty="0" smtClean="0">
                  <a:solidFill>
                    <a:srgbClr val="008000"/>
                  </a:solidFill>
                </a:rPr>
                <a:t>max</a:t>
              </a:r>
              <a:endParaRPr lang="en-US" baseline="-250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51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4419" y="1194343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4"/>
          <p:cNvSpPr txBox="1">
            <a:spLocks noChangeArrowheads="1"/>
          </p:cNvSpPr>
          <p:nvPr/>
        </p:nvSpPr>
        <p:spPr bwMode="auto">
          <a:xfrm>
            <a:off x="4278254" y="6442075"/>
            <a:ext cx="4327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Licht, P. 1964. Comp. </a:t>
            </a:r>
            <a:r>
              <a:rPr lang="en-US" sz="1800" i="1" dirty="0" err="1"/>
              <a:t>Biochem</a:t>
            </a:r>
            <a:r>
              <a:rPr lang="en-US" sz="1800" i="1" dirty="0"/>
              <a:t>. Physiol.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5059" y="0"/>
            <a:ext cx="45045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Activity of a digestive enzyme</a:t>
            </a:r>
          </a:p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alligator lizard</a:t>
            </a:r>
            <a:endParaRPr lang="en-US" sz="2800" dirty="0">
              <a:solidFill>
                <a:srgbClr val="FF66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119533" y="5977467"/>
            <a:ext cx="787400" cy="1693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54867" y="6231467"/>
            <a:ext cx="2489200" cy="1693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102599" y="5731932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72266" y="3125234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3158067" y="518536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58066" y="2661684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31166" y="2596066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504266" y="1785381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82066" y="1785381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59866" y="1857348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5463" y="1472115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91194" y="1307016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17725" y="1417083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70123" y="1362048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570123" y="1555698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90257" y="2375932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069658" y="2375932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102507" y="1935665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89792" y="2077482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256943" y="2485999"/>
            <a:ext cx="220134" cy="22013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996922" y="1362048"/>
            <a:ext cx="718079" cy="2895601"/>
            <a:chOff x="4996922" y="1362048"/>
            <a:chExt cx="718079" cy="2895601"/>
          </a:xfrm>
        </p:grpSpPr>
        <p:sp>
          <p:nvSpPr>
            <p:cNvPr id="6" name="TextBox 5"/>
            <p:cNvSpPr txBox="1"/>
            <p:nvPr/>
          </p:nvSpPr>
          <p:spPr>
            <a:xfrm>
              <a:off x="4996922" y="2946403"/>
              <a:ext cx="704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6600"/>
                  </a:solidFill>
                </a:rPr>
                <a:t>CT</a:t>
              </a:r>
              <a:r>
                <a:rPr lang="en-US" baseline="-25000" dirty="0" smtClean="0">
                  <a:solidFill>
                    <a:srgbClr val="FF6600"/>
                  </a:solidFill>
                </a:rPr>
                <a:t>max</a:t>
              </a:r>
              <a:endParaRPr lang="en-US" baseline="-25000" dirty="0">
                <a:solidFill>
                  <a:srgbClr val="FF660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 flipV="1">
              <a:off x="5672667" y="1362048"/>
              <a:ext cx="42334" cy="2895601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549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:\plants\sav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77" y="-12428"/>
            <a:ext cx="9288777" cy="687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65600" y="3613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2200" y="2037090"/>
            <a:ext cx="44683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 warm </a:t>
            </a:r>
            <a:r>
              <a:rPr lang="en-US" sz="3200" i="1" dirty="0" err="1" smtClean="0">
                <a:solidFill>
                  <a:srgbClr val="FF0000"/>
                </a:solidFill>
              </a:rPr>
              <a:t>Trapelus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savignyi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7566" y="254000"/>
            <a:ext cx="31977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predatory finger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479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plants\sav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47200" cy="70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4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151" y="167098"/>
            <a:ext cx="3784600" cy="4051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53" y="167098"/>
            <a:ext cx="4541716" cy="6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1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363" y="0"/>
            <a:ext cx="965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300" y="5567690"/>
            <a:ext cx="4315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a cold </a:t>
            </a:r>
            <a:r>
              <a:rPr lang="en-US" sz="3200" b="1" i="1" dirty="0" err="1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Trapelus</a:t>
            </a:r>
            <a:r>
              <a:rPr lang="en-US" sz="3200" b="1" i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b="1" i="1" dirty="0" err="1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savignyi</a:t>
            </a:r>
            <a:endParaRPr lang="en-US" sz="3200" b="1" i="1" dirty="0">
              <a:ln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3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620" y="558800"/>
            <a:ext cx="4289493" cy="629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250" y="577850"/>
            <a:ext cx="121404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Proportion</a:t>
            </a:r>
          </a:p>
          <a:p>
            <a:r>
              <a:rPr lang="en-US" dirty="0" smtClean="0"/>
              <a:t>that</a:t>
            </a:r>
          </a:p>
          <a:p>
            <a:r>
              <a:rPr lang="en-US" i="1" dirty="0" smtClean="0"/>
              <a:t>refused</a:t>
            </a:r>
            <a:r>
              <a:rPr lang="en-US" dirty="0" smtClean="0"/>
              <a:t> to</a:t>
            </a:r>
          </a:p>
          <a:p>
            <a:r>
              <a:rPr lang="en-US" dirty="0" smtClean="0"/>
              <a:t>run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71800" y="717550"/>
            <a:ext cx="3035300" cy="241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040064" y="749300"/>
            <a:ext cx="2741614" cy="2387600"/>
            <a:chOff x="3071814" y="749300"/>
            <a:chExt cx="2741614" cy="2387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071814" y="749300"/>
              <a:ext cx="0" cy="238760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541714" y="1092200"/>
              <a:ext cx="0" cy="204470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011614" y="1092200"/>
              <a:ext cx="0" cy="204470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56114" y="2641600"/>
              <a:ext cx="0" cy="49530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927602" y="2774950"/>
              <a:ext cx="0" cy="36195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86390" y="2774950"/>
              <a:ext cx="0" cy="36195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813428" y="2984500"/>
              <a:ext cx="0" cy="15240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560277" y="3425111"/>
            <a:ext cx="993481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Maximal</a:t>
            </a:r>
            <a:br>
              <a:rPr lang="en-US" dirty="0" smtClean="0"/>
            </a:br>
            <a:r>
              <a:rPr lang="en-US" dirty="0" smtClean="0"/>
              <a:t>speed</a:t>
            </a:r>
          </a:p>
          <a:p>
            <a:endParaRPr lang="en-US" dirty="0"/>
          </a:p>
          <a:p>
            <a:r>
              <a:rPr lang="en-US" dirty="0" smtClean="0"/>
              <a:t>(m/s)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96100" y="5777131"/>
            <a:ext cx="1918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Hertz, Huey, </a:t>
            </a:r>
            <a:r>
              <a:rPr lang="en-US" i="1" dirty="0" err="1" smtClean="0"/>
              <a:t>Nevo</a:t>
            </a:r>
            <a:endParaRPr lang="en-US" i="1" dirty="0" smtClean="0"/>
          </a:p>
          <a:p>
            <a:r>
              <a:rPr lang="en-US" i="1" dirty="0" err="1" smtClean="0"/>
              <a:t>Anim</a:t>
            </a:r>
            <a:r>
              <a:rPr lang="en-US" i="1" dirty="0" smtClean="0"/>
              <a:t> </a:t>
            </a:r>
            <a:r>
              <a:rPr lang="en-US" i="1" dirty="0" err="1" smtClean="0"/>
              <a:t>Behav</a:t>
            </a:r>
            <a:r>
              <a:rPr lang="en-US" i="1" dirty="0" smtClean="0"/>
              <a:t> 1982</a:t>
            </a:r>
            <a:endParaRPr lang="en-US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460" y="927100"/>
            <a:ext cx="2497240" cy="171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2529" y="615950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fight !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12308" y="2272268"/>
            <a:ext cx="108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 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34" y="1463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Sample performance measurements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920933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Locomotion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acceleration, speed </a:t>
            </a:r>
            <a:r>
              <a:rPr lang="en-US" i="1" dirty="0" smtClean="0"/>
              <a:t>(~ “100 m dash”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stamina (~ “</a:t>
            </a:r>
            <a:r>
              <a:rPr lang="en-US" i="1" dirty="0" smtClean="0"/>
              <a:t>marathon”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distance run until fatigue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Feeding, digestion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bite force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prey capture rate/success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digestive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8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6200000">
              <a:off x="765717" y="3421136"/>
              <a:ext cx="23431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00FF"/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58959" y="4946656"/>
            <a:ext cx="125887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habitat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microhabitat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selection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0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474134" y="457200"/>
            <a:ext cx="8497724" cy="5715000"/>
            <a:chOff x="0" y="192"/>
            <a:chExt cx="6772" cy="3696"/>
          </a:xfrm>
        </p:grpSpPr>
        <p:sp>
          <p:nvSpPr>
            <p:cNvPr id="17410" name="Freeform 2"/>
            <p:cNvSpPr>
              <a:spLocks/>
            </p:cNvSpPr>
            <p:nvPr/>
          </p:nvSpPr>
          <p:spPr bwMode="auto">
            <a:xfrm>
              <a:off x="497" y="2156"/>
              <a:ext cx="6082" cy="1732"/>
            </a:xfrm>
            <a:custGeom>
              <a:avLst/>
              <a:gdLst>
                <a:gd name="T0" fmla="*/ 0 w 5352"/>
                <a:gd name="T1" fmla="*/ 1732 h 1732"/>
                <a:gd name="T2" fmla="*/ 169 w 5352"/>
                <a:gd name="T3" fmla="*/ 1625 h 1732"/>
                <a:gd name="T4" fmla="*/ 777 w 5352"/>
                <a:gd name="T5" fmla="*/ 1598 h 1732"/>
                <a:gd name="T6" fmla="*/ 1165 w 5352"/>
                <a:gd name="T7" fmla="*/ 1594 h 1732"/>
                <a:gd name="T8" fmla="*/ 1518 w 5352"/>
                <a:gd name="T9" fmla="*/ 1574 h 1732"/>
                <a:gd name="T10" fmla="*/ 2082 w 5352"/>
                <a:gd name="T11" fmla="*/ 1513 h 1732"/>
                <a:gd name="T12" fmla="*/ 2445 w 5352"/>
                <a:gd name="T13" fmla="*/ 715 h 1732"/>
                <a:gd name="T14" fmla="*/ 2782 w 5352"/>
                <a:gd name="T15" fmla="*/ 157 h 1732"/>
                <a:gd name="T16" fmla="*/ 3544 w 5352"/>
                <a:gd name="T17" fmla="*/ 24 h 1732"/>
                <a:gd name="T18" fmla="*/ 4244 w 5352"/>
                <a:gd name="T19" fmla="*/ 15 h 1732"/>
                <a:gd name="T20" fmla="*/ 5352 w 5352"/>
                <a:gd name="T21" fmla="*/ 6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52" h="1732">
                  <a:moveTo>
                    <a:pt x="0" y="1732"/>
                  </a:moveTo>
                  <a:cubicBezTo>
                    <a:pt x="20" y="1689"/>
                    <a:pt x="39" y="1647"/>
                    <a:pt x="169" y="1625"/>
                  </a:cubicBezTo>
                  <a:cubicBezTo>
                    <a:pt x="298" y="1602"/>
                    <a:pt x="611" y="1603"/>
                    <a:pt x="777" y="1598"/>
                  </a:cubicBezTo>
                  <a:cubicBezTo>
                    <a:pt x="943" y="1593"/>
                    <a:pt x="1041" y="1598"/>
                    <a:pt x="1165" y="1594"/>
                  </a:cubicBezTo>
                  <a:cubicBezTo>
                    <a:pt x="1288" y="1590"/>
                    <a:pt x="1365" y="1587"/>
                    <a:pt x="1518" y="1574"/>
                  </a:cubicBezTo>
                  <a:cubicBezTo>
                    <a:pt x="1671" y="1561"/>
                    <a:pt x="1928" y="1656"/>
                    <a:pt x="2082" y="1513"/>
                  </a:cubicBezTo>
                  <a:cubicBezTo>
                    <a:pt x="2236" y="1370"/>
                    <a:pt x="2328" y="941"/>
                    <a:pt x="2445" y="715"/>
                  </a:cubicBezTo>
                  <a:cubicBezTo>
                    <a:pt x="2562" y="489"/>
                    <a:pt x="2599" y="272"/>
                    <a:pt x="2782" y="157"/>
                  </a:cubicBezTo>
                  <a:cubicBezTo>
                    <a:pt x="2965" y="42"/>
                    <a:pt x="3300" y="48"/>
                    <a:pt x="3544" y="24"/>
                  </a:cubicBezTo>
                  <a:cubicBezTo>
                    <a:pt x="3788" y="0"/>
                    <a:pt x="3943" y="18"/>
                    <a:pt x="4244" y="15"/>
                  </a:cubicBezTo>
                  <a:cubicBezTo>
                    <a:pt x="4545" y="12"/>
                    <a:pt x="5121" y="8"/>
                    <a:pt x="5352" y="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" name="Freeform 3"/>
            <p:cNvSpPr>
              <a:spLocks/>
            </p:cNvSpPr>
            <p:nvPr/>
          </p:nvSpPr>
          <p:spPr bwMode="auto">
            <a:xfrm>
              <a:off x="1635" y="3473"/>
              <a:ext cx="1237" cy="296"/>
            </a:xfrm>
            <a:custGeom>
              <a:avLst/>
              <a:gdLst>
                <a:gd name="T0" fmla="*/ 8 w 1089"/>
                <a:gd name="T1" fmla="*/ 296 h 296"/>
                <a:gd name="T2" fmla="*/ 75 w 1089"/>
                <a:gd name="T3" fmla="*/ 260 h 296"/>
                <a:gd name="T4" fmla="*/ 5 w 1089"/>
                <a:gd name="T5" fmla="*/ 96 h 296"/>
                <a:gd name="T6" fmla="*/ 104 w 1089"/>
                <a:gd name="T7" fmla="*/ 104 h 296"/>
                <a:gd name="T8" fmla="*/ 248 w 1089"/>
                <a:gd name="T9" fmla="*/ 104 h 296"/>
                <a:gd name="T10" fmla="*/ 576 w 1089"/>
                <a:gd name="T11" fmla="*/ 65 h 296"/>
                <a:gd name="T12" fmla="*/ 762 w 1089"/>
                <a:gd name="T13" fmla="*/ 47 h 296"/>
                <a:gd name="T14" fmla="*/ 968 w 1089"/>
                <a:gd name="T15" fmla="*/ 8 h 296"/>
                <a:gd name="T16" fmla="*/ 1064 w 1089"/>
                <a:gd name="T17" fmla="*/ 8 h 296"/>
                <a:gd name="T18" fmla="*/ 1016 w 1089"/>
                <a:gd name="T19" fmla="*/ 56 h 296"/>
                <a:gd name="T20" fmla="*/ 1064 w 1089"/>
                <a:gd name="T21" fmla="*/ 104 h 296"/>
                <a:gd name="T22" fmla="*/ 1078 w 1089"/>
                <a:gd name="T23" fmla="*/ 177 h 296"/>
                <a:gd name="T24" fmla="*/ 999 w 1089"/>
                <a:gd name="T25" fmla="*/ 226 h 296"/>
                <a:gd name="T26" fmla="*/ 887 w 1089"/>
                <a:gd name="T27" fmla="*/ 263 h 296"/>
                <a:gd name="T28" fmla="*/ 748 w 1089"/>
                <a:gd name="T29" fmla="*/ 254 h 296"/>
                <a:gd name="T30" fmla="*/ 385 w 1089"/>
                <a:gd name="T31" fmla="*/ 263 h 296"/>
                <a:gd name="T32" fmla="*/ 167 w 1089"/>
                <a:gd name="T33" fmla="*/ 279 h 296"/>
                <a:gd name="T34" fmla="*/ 56 w 1089"/>
                <a:gd name="T35" fmla="*/ 24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9" h="296">
                  <a:moveTo>
                    <a:pt x="8" y="296"/>
                  </a:moveTo>
                  <a:cubicBezTo>
                    <a:pt x="19" y="290"/>
                    <a:pt x="75" y="293"/>
                    <a:pt x="75" y="260"/>
                  </a:cubicBezTo>
                  <a:cubicBezTo>
                    <a:pt x="75" y="227"/>
                    <a:pt x="0" y="122"/>
                    <a:pt x="5" y="96"/>
                  </a:cubicBezTo>
                  <a:cubicBezTo>
                    <a:pt x="10" y="70"/>
                    <a:pt x="64" y="103"/>
                    <a:pt x="104" y="104"/>
                  </a:cubicBezTo>
                  <a:cubicBezTo>
                    <a:pt x="144" y="105"/>
                    <a:pt x="169" y="110"/>
                    <a:pt x="248" y="104"/>
                  </a:cubicBezTo>
                  <a:cubicBezTo>
                    <a:pt x="327" y="98"/>
                    <a:pt x="490" y="74"/>
                    <a:pt x="576" y="65"/>
                  </a:cubicBezTo>
                  <a:cubicBezTo>
                    <a:pt x="662" y="56"/>
                    <a:pt x="697" y="56"/>
                    <a:pt x="762" y="47"/>
                  </a:cubicBezTo>
                  <a:cubicBezTo>
                    <a:pt x="827" y="38"/>
                    <a:pt x="918" y="14"/>
                    <a:pt x="968" y="8"/>
                  </a:cubicBezTo>
                  <a:cubicBezTo>
                    <a:pt x="1018" y="2"/>
                    <a:pt x="1056" y="0"/>
                    <a:pt x="1064" y="8"/>
                  </a:cubicBezTo>
                  <a:cubicBezTo>
                    <a:pt x="1072" y="16"/>
                    <a:pt x="1016" y="40"/>
                    <a:pt x="1016" y="56"/>
                  </a:cubicBezTo>
                  <a:cubicBezTo>
                    <a:pt x="1016" y="72"/>
                    <a:pt x="1054" y="84"/>
                    <a:pt x="1064" y="104"/>
                  </a:cubicBezTo>
                  <a:cubicBezTo>
                    <a:pt x="1074" y="124"/>
                    <a:pt x="1089" y="157"/>
                    <a:pt x="1078" y="177"/>
                  </a:cubicBezTo>
                  <a:cubicBezTo>
                    <a:pt x="1067" y="197"/>
                    <a:pt x="1031" y="212"/>
                    <a:pt x="999" y="226"/>
                  </a:cubicBezTo>
                  <a:cubicBezTo>
                    <a:pt x="967" y="240"/>
                    <a:pt x="929" y="258"/>
                    <a:pt x="887" y="263"/>
                  </a:cubicBezTo>
                  <a:cubicBezTo>
                    <a:pt x="845" y="268"/>
                    <a:pt x="832" y="254"/>
                    <a:pt x="748" y="254"/>
                  </a:cubicBezTo>
                  <a:cubicBezTo>
                    <a:pt x="664" y="254"/>
                    <a:pt x="482" y="259"/>
                    <a:pt x="385" y="263"/>
                  </a:cubicBezTo>
                  <a:cubicBezTo>
                    <a:pt x="288" y="267"/>
                    <a:pt x="222" y="281"/>
                    <a:pt x="167" y="279"/>
                  </a:cubicBezTo>
                  <a:cubicBezTo>
                    <a:pt x="112" y="277"/>
                    <a:pt x="79" y="254"/>
                    <a:pt x="56" y="248"/>
                  </a:cubicBezTo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2" name="Freeform 4"/>
            <p:cNvSpPr>
              <a:spLocks/>
            </p:cNvSpPr>
            <p:nvPr/>
          </p:nvSpPr>
          <p:spPr bwMode="auto">
            <a:xfrm>
              <a:off x="4098" y="1916"/>
              <a:ext cx="1237" cy="296"/>
            </a:xfrm>
            <a:custGeom>
              <a:avLst/>
              <a:gdLst>
                <a:gd name="T0" fmla="*/ 8 w 1089"/>
                <a:gd name="T1" fmla="*/ 296 h 296"/>
                <a:gd name="T2" fmla="*/ 75 w 1089"/>
                <a:gd name="T3" fmla="*/ 260 h 296"/>
                <a:gd name="T4" fmla="*/ 5 w 1089"/>
                <a:gd name="T5" fmla="*/ 96 h 296"/>
                <a:gd name="T6" fmla="*/ 104 w 1089"/>
                <a:gd name="T7" fmla="*/ 104 h 296"/>
                <a:gd name="T8" fmla="*/ 248 w 1089"/>
                <a:gd name="T9" fmla="*/ 104 h 296"/>
                <a:gd name="T10" fmla="*/ 576 w 1089"/>
                <a:gd name="T11" fmla="*/ 65 h 296"/>
                <a:gd name="T12" fmla="*/ 762 w 1089"/>
                <a:gd name="T13" fmla="*/ 47 h 296"/>
                <a:gd name="T14" fmla="*/ 968 w 1089"/>
                <a:gd name="T15" fmla="*/ 8 h 296"/>
                <a:gd name="T16" fmla="*/ 1064 w 1089"/>
                <a:gd name="T17" fmla="*/ 8 h 296"/>
                <a:gd name="T18" fmla="*/ 1016 w 1089"/>
                <a:gd name="T19" fmla="*/ 56 h 296"/>
                <a:gd name="T20" fmla="*/ 1064 w 1089"/>
                <a:gd name="T21" fmla="*/ 104 h 296"/>
                <a:gd name="T22" fmla="*/ 1078 w 1089"/>
                <a:gd name="T23" fmla="*/ 177 h 296"/>
                <a:gd name="T24" fmla="*/ 999 w 1089"/>
                <a:gd name="T25" fmla="*/ 226 h 296"/>
                <a:gd name="T26" fmla="*/ 887 w 1089"/>
                <a:gd name="T27" fmla="*/ 263 h 296"/>
                <a:gd name="T28" fmla="*/ 748 w 1089"/>
                <a:gd name="T29" fmla="*/ 254 h 296"/>
                <a:gd name="T30" fmla="*/ 385 w 1089"/>
                <a:gd name="T31" fmla="*/ 263 h 296"/>
                <a:gd name="T32" fmla="*/ 167 w 1089"/>
                <a:gd name="T33" fmla="*/ 279 h 296"/>
                <a:gd name="T34" fmla="*/ 56 w 1089"/>
                <a:gd name="T35" fmla="*/ 24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9" h="296">
                  <a:moveTo>
                    <a:pt x="8" y="296"/>
                  </a:moveTo>
                  <a:cubicBezTo>
                    <a:pt x="19" y="290"/>
                    <a:pt x="75" y="293"/>
                    <a:pt x="75" y="260"/>
                  </a:cubicBezTo>
                  <a:cubicBezTo>
                    <a:pt x="75" y="227"/>
                    <a:pt x="0" y="122"/>
                    <a:pt x="5" y="96"/>
                  </a:cubicBezTo>
                  <a:cubicBezTo>
                    <a:pt x="10" y="70"/>
                    <a:pt x="64" y="103"/>
                    <a:pt x="104" y="104"/>
                  </a:cubicBezTo>
                  <a:cubicBezTo>
                    <a:pt x="144" y="105"/>
                    <a:pt x="169" y="110"/>
                    <a:pt x="248" y="104"/>
                  </a:cubicBezTo>
                  <a:cubicBezTo>
                    <a:pt x="327" y="98"/>
                    <a:pt x="490" y="74"/>
                    <a:pt x="576" y="65"/>
                  </a:cubicBezTo>
                  <a:cubicBezTo>
                    <a:pt x="662" y="56"/>
                    <a:pt x="697" y="56"/>
                    <a:pt x="762" y="47"/>
                  </a:cubicBezTo>
                  <a:cubicBezTo>
                    <a:pt x="827" y="38"/>
                    <a:pt x="918" y="14"/>
                    <a:pt x="968" y="8"/>
                  </a:cubicBezTo>
                  <a:cubicBezTo>
                    <a:pt x="1018" y="2"/>
                    <a:pt x="1056" y="0"/>
                    <a:pt x="1064" y="8"/>
                  </a:cubicBezTo>
                  <a:cubicBezTo>
                    <a:pt x="1072" y="16"/>
                    <a:pt x="1016" y="40"/>
                    <a:pt x="1016" y="56"/>
                  </a:cubicBezTo>
                  <a:cubicBezTo>
                    <a:pt x="1016" y="72"/>
                    <a:pt x="1054" y="84"/>
                    <a:pt x="1064" y="104"/>
                  </a:cubicBezTo>
                  <a:cubicBezTo>
                    <a:pt x="1074" y="124"/>
                    <a:pt x="1089" y="157"/>
                    <a:pt x="1078" y="177"/>
                  </a:cubicBezTo>
                  <a:cubicBezTo>
                    <a:pt x="1067" y="197"/>
                    <a:pt x="1031" y="212"/>
                    <a:pt x="999" y="226"/>
                  </a:cubicBezTo>
                  <a:cubicBezTo>
                    <a:pt x="967" y="240"/>
                    <a:pt x="929" y="258"/>
                    <a:pt x="887" y="263"/>
                  </a:cubicBezTo>
                  <a:cubicBezTo>
                    <a:pt x="845" y="268"/>
                    <a:pt x="832" y="254"/>
                    <a:pt x="748" y="254"/>
                  </a:cubicBezTo>
                  <a:cubicBezTo>
                    <a:pt x="664" y="254"/>
                    <a:pt x="482" y="259"/>
                    <a:pt x="385" y="263"/>
                  </a:cubicBezTo>
                  <a:cubicBezTo>
                    <a:pt x="288" y="267"/>
                    <a:pt x="222" y="281"/>
                    <a:pt x="167" y="279"/>
                  </a:cubicBezTo>
                  <a:cubicBezTo>
                    <a:pt x="112" y="277"/>
                    <a:pt x="79" y="254"/>
                    <a:pt x="56" y="248"/>
                  </a:cubicBezTo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3" name="Oval 5"/>
            <p:cNvSpPr>
              <a:spLocks noChangeArrowheads="1"/>
            </p:cNvSpPr>
            <p:nvPr/>
          </p:nvSpPr>
          <p:spPr bwMode="auto">
            <a:xfrm>
              <a:off x="2297" y="192"/>
              <a:ext cx="889" cy="7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4320" y="1621"/>
              <a:ext cx="913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CC0099"/>
                  </a:solidFill>
                </a:rPr>
                <a:t>warm</a:t>
              </a:r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6067" y="1575"/>
              <a:ext cx="705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accent2"/>
                  </a:solidFill>
                </a:rPr>
                <a:t>cold</a:t>
              </a:r>
            </a:p>
          </p:txBody>
        </p:sp>
        <p:sp>
          <p:nvSpPr>
            <p:cNvPr id="17416" name="Text Box 8"/>
            <p:cNvSpPr txBox="1">
              <a:spLocks noChangeArrowheads="1"/>
            </p:cNvSpPr>
            <p:nvPr/>
          </p:nvSpPr>
          <p:spPr bwMode="auto">
            <a:xfrm>
              <a:off x="2177" y="3184"/>
              <a:ext cx="601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hot</a:t>
              </a: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>
              <a:off x="2516" y="1200"/>
              <a:ext cx="109" cy="196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>
              <a:off x="3333" y="912"/>
              <a:ext cx="1146" cy="72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AutoShape 11"/>
            <p:cNvSpPr>
              <a:spLocks noChangeArrowheads="1"/>
            </p:cNvSpPr>
            <p:nvPr/>
          </p:nvSpPr>
          <p:spPr bwMode="auto">
            <a:xfrm>
              <a:off x="770" y="3086"/>
              <a:ext cx="1089" cy="673"/>
            </a:xfrm>
            <a:prstGeom prst="parallelogram">
              <a:avLst>
                <a:gd name="adj" fmla="val 40453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accent2"/>
                  </a:solidFill>
                </a:rPr>
                <a:t>                         </a:t>
              </a:r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955" y="2978"/>
              <a:ext cx="690" cy="784"/>
            </a:xfrm>
            <a:custGeom>
              <a:avLst/>
              <a:gdLst>
                <a:gd name="T0" fmla="*/ 0 w 607"/>
                <a:gd name="T1" fmla="*/ 768 h 784"/>
                <a:gd name="T2" fmla="*/ 136 w 607"/>
                <a:gd name="T3" fmla="*/ 672 h 784"/>
                <a:gd name="T4" fmla="*/ 204 w 607"/>
                <a:gd name="T5" fmla="*/ 96 h 784"/>
                <a:gd name="T6" fmla="*/ 476 w 607"/>
                <a:gd name="T7" fmla="*/ 96 h 784"/>
                <a:gd name="T8" fmla="*/ 510 w 607"/>
                <a:gd name="T9" fmla="*/ 528 h 784"/>
                <a:gd name="T10" fmla="*/ 604 w 607"/>
                <a:gd name="T11" fmla="*/ 743 h 784"/>
                <a:gd name="T12" fmla="*/ 492 w 607"/>
                <a:gd name="T13" fmla="*/ 762 h 784"/>
                <a:gd name="T14" fmla="*/ 102 w 607"/>
                <a:gd name="T15" fmla="*/ 768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7" h="784">
                  <a:moveTo>
                    <a:pt x="0" y="768"/>
                  </a:moveTo>
                  <a:cubicBezTo>
                    <a:pt x="51" y="776"/>
                    <a:pt x="102" y="784"/>
                    <a:pt x="136" y="672"/>
                  </a:cubicBezTo>
                  <a:cubicBezTo>
                    <a:pt x="170" y="560"/>
                    <a:pt x="147" y="192"/>
                    <a:pt x="204" y="96"/>
                  </a:cubicBezTo>
                  <a:cubicBezTo>
                    <a:pt x="261" y="0"/>
                    <a:pt x="425" y="24"/>
                    <a:pt x="476" y="96"/>
                  </a:cubicBezTo>
                  <a:cubicBezTo>
                    <a:pt x="527" y="168"/>
                    <a:pt x="489" y="420"/>
                    <a:pt x="510" y="528"/>
                  </a:cubicBezTo>
                  <a:cubicBezTo>
                    <a:pt x="531" y="636"/>
                    <a:pt x="607" y="704"/>
                    <a:pt x="604" y="743"/>
                  </a:cubicBezTo>
                  <a:cubicBezTo>
                    <a:pt x="601" y="782"/>
                    <a:pt x="576" y="758"/>
                    <a:pt x="492" y="762"/>
                  </a:cubicBezTo>
                  <a:cubicBezTo>
                    <a:pt x="408" y="766"/>
                    <a:pt x="183" y="767"/>
                    <a:pt x="102" y="768"/>
                  </a:cubicBezTo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659" y="2036"/>
              <a:ext cx="1407" cy="1169"/>
            </a:xfrm>
            <a:custGeom>
              <a:avLst/>
              <a:gdLst>
                <a:gd name="T0" fmla="*/ 430 w 1237"/>
                <a:gd name="T1" fmla="*/ 1116 h 1169"/>
                <a:gd name="T2" fmla="*/ 334 w 1237"/>
                <a:gd name="T3" fmla="*/ 1116 h 1169"/>
                <a:gd name="T4" fmla="*/ 286 w 1237"/>
                <a:gd name="T5" fmla="*/ 1164 h 1169"/>
                <a:gd name="T6" fmla="*/ 187 w 1237"/>
                <a:gd name="T7" fmla="*/ 1083 h 1169"/>
                <a:gd name="T8" fmla="*/ 94 w 1237"/>
                <a:gd name="T9" fmla="*/ 1020 h 1169"/>
                <a:gd name="T10" fmla="*/ 94 w 1237"/>
                <a:gd name="T11" fmla="*/ 924 h 1169"/>
                <a:gd name="T12" fmla="*/ 94 w 1237"/>
                <a:gd name="T13" fmla="*/ 828 h 1169"/>
                <a:gd name="T14" fmla="*/ 46 w 1237"/>
                <a:gd name="T15" fmla="*/ 732 h 1169"/>
                <a:gd name="T16" fmla="*/ 12 w 1237"/>
                <a:gd name="T17" fmla="*/ 623 h 1169"/>
                <a:gd name="T18" fmla="*/ 12 w 1237"/>
                <a:gd name="T19" fmla="*/ 512 h 1169"/>
                <a:gd name="T20" fmla="*/ 83 w 1237"/>
                <a:gd name="T21" fmla="*/ 310 h 1169"/>
                <a:gd name="T22" fmla="*/ 297 w 1237"/>
                <a:gd name="T23" fmla="*/ 97 h 1169"/>
                <a:gd name="T24" fmla="*/ 650 w 1237"/>
                <a:gd name="T25" fmla="*/ 13 h 1169"/>
                <a:gd name="T26" fmla="*/ 1034 w 1237"/>
                <a:gd name="T27" fmla="*/ 177 h 1169"/>
                <a:gd name="T28" fmla="*/ 1208 w 1237"/>
                <a:gd name="T29" fmla="*/ 459 h 1169"/>
                <a:gd name="T30" fmla="*/ 1210 w 1237"/>
                <a:gd name="T31" fmla="*/ 614 h 1169"/>
                <a:gd name="T32" fmla="*/ 1150 w 1237"/>
                <a:gd name="T33" fmla="*/ 828 h 1169"/>
                <a:gd name="T34" fmla="*/ 1014 w 1237"/>
                <a:gd name="T35" fmla="*/ 981 h 1169"/>
                <a:gd name="T36" fmla="*/ 1102 w 1237"/>
                <a:gd name="T37" fmla="*/ 1068 h 1169"/>
                <a:gd name="T38" fmla="*/ 910 w 1237"/>
                <a:gd name="T39" fmla="*/ 1116 h 1169"/>
                <a:gd name="T40" fmla="*/ 670 w 1237"/>
                <a:gd name="T41" fmla="*/ 1116 h 1169"/>
                <a:gd name="T42" fmla="*/ 574 w 1237"/>
                <a:gd name="T43" fmla="*/ 1116 h 1169"/>
                <a:gd name="T44" fmla="*/ 430 w 1237"/>
                <a:gd name="T45" fmla="*/ 1116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7" h="1169">
                  <a:moveTo>
                    <a:pt x="430" y="1116"/>
                  </a:moveTo>
                  <a:cubicBezTo>
                    <a:pt x="390" y="1116"/>
                    <a:pt x="358" y="1108"/>
                    <a:pt x="334" y="1116"/>
                  </a:cubicBezTo>
                  <a:cubicBezTo>
                    <a:pt x="310" y="1124"/>
                    <a:pt x="310" y="1169"/>
                    <a:pt x="286" y="1164"/>
                  </a:cubicBezTo>
                  <a:cubicBezTo>
                    <a:pt x="262" y="1159"/>
                    <a:pt x="219" y="1107"/>
                    <a:pt x="187" y="1083"/>
                  </a:cubicBezTo>
                  <a:cubicBezTo>
                    <a:pt x="155" y="1059"/>
                    <a:pt x="109" y="1046"/>
                    <a:pt x="94" y="1020"/>
                  </a:cubicBezTo>
                  <a:cubicBezTo>
                    <a:pt x="79" y="994"/>
                    <a:pt x="94" y="956"/>
                    <a:pt x="94" y="924"/>
                  </a:cubicBezTo>
                  <a:cubicBezTo>
                    <a:pt x="94" y="892"/>
                    <a:pt x="102" y="860"/>
                    <a:pt x="94" y="828"/>
                  </a:cubicBezTo>
                  <a:cubicBezTo>
                    <a:pt x="86" y="796"/>
                    <a:pt x="60" y="766"/>
                    <a:pt x="46" y="732"/>
                  </a:cubicBezTo>
                  <a:cubicBezTo>
                    <a:pt x="32" y="698"/>
                    <a:pt x="18" y="660"/>
                    <a:pt x="12" y="623"/>
                  </a:cubicBezTo>
                  <a:cubicBezTo>
                    <a:pt x="6" y="586"/>
                    <a:pt x="0" y="564"/>
                    <a:pt x="12" y="512"/>
                  </a:cubicBezTo>
                  <a:cubicBezTo>
                    <a:pt x="24" y="460"/>
                    <a:pt x="36" y="379"/>
                    <a:pt x="83" y="310"/>
                  </a:cubicBezTo>
                  <a:cubicBezTo>
                    <a:pt x="130" y="241"/>
                    <a:pt x="203" y="146"/>
                    <a:pt x="297" y="97"/>
                  </a:cubicBezTo>
                  <a:cubicBezTo>
                    <a:pt x="391" y="48"/>
                    <a:pt x="527" y="0"/>
                    <a:pt x="650" y="13"/>
                  </a:cubicBezTo>
                  <a:cubicBezTo>
                    <a:pt x="773" y="26"/>
                    <a:pt x="941" y="103"/>
                    <a:pt x="1034" y="177"/>
                  </a:cubicBezTo>
                  <a:cubicBezTo>
                    <a:pt x="1127" y="251"/>
                    <a:pt x="1179" y="386"/>
                    <a:pt x="1208" y="459"/>
                  </a:cubicBezTo>
                  <a:cubicBezTo>
                    <a:pt x="1237" y="532"/>
                    <a:pt x="1220" y="553"/>
                    <a:pt x="1210" y="614"/>
                  </a:cubicBezTo>
                  <a:cubicBezTo>
                    <a:pt x="1200" y="675"/>
                    <a:pt x="1183" y="767"/>
                    <a:pt x="1150" y="828"/>
                  </a:cubicBezTo>
                  <a:cubicBezTo>
                    <a:pt x="1117" y="889"/>
                    <a:pt x="1022" y="941"/>
                    <a:pt x="1014" y="981"/>
                  </a:cubicBezTo>
                  <a:cubicBezTo>
                    <a:pt x="1006" y="1021"/>
                    <a:pt x="1119" y="1046"/>
                    <a:pt x="1102" y="1068"/>
                  </a:cubicBezTo>
                  <a:cubicBezTo>
                    <a:pt x="1085" y="1090"/>
                    <a:pt x="982" y="1108"/>
                    <a:pt x="910" y="1116"/>
                  </a:cubicBezTo>
                  <a:cubicBezTo>
                    <a:pt x="838" y="1124"/>
                    <a:pt x="726" y="1116"/>
                    <a:pt x="670" y="1116"/>
                  </a:cubicBezTo>
                  <a:cubicBezTo>
                    <a:pt x="614" y="1116"/>
                    <a:pt x="614" y="1116"/>
                    <a:pt x="574" y="1116"/>
                  </a:cubicBezTo>
                  <a:cubicBezTo>
                    <a:pt x="534" y="1116"/>
                    <a:pt x="470" y="1116"/>
                    <a:pt x="430" y="111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Text Box 14"/>
            <p:cNvSpPr txBox="1">
              <a:spLocks noChangeArrowheads="1"/>
            </p:cNvSpPr>
            <p:nvPr/>
          </p:nvSpPr>
          <p:spPr bwMode="auto">
            <a:xfrm>
              <a:off x="0" y="3168"/>
              <a:ext cx="913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CC0099"/>
                  </a:solidFill>
                </a:rPr>
                <a:t>warm</a:t>
              </a:r>
            </a:p>
          </p:txBody>
        </p:sp>
        <p:sp>
          <p:nvSpPr>
            <p:cNvPr id="17423" name="AutoShape 15"/>
            <p:cNvSpPr>
              <a:spLocks noChangeArrowheads="1"/>
            </p:cNvSpPr>
            <p:nvPr/>
          </p:nvSpPr>
          <p:spPr bwMode="auto">
            <a:xfrm flipH="1">
              <a:off x="5218" y="1518"/>
              <a:ext cx="1035" cy="637"/>
            </a:xfrm>
            <a:prstGeom prst="parallelogram">
              <a:avLst>
                <a:gd name="adj" fmla="val 4062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accent2"/>
                  </a:solidFill>
                </a:rPr>
                <a:t>                                             </a:t>
              </a: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5285" y="1390"/>
              <a:ext cx="691" cy="784"/>
            </a:xfrm>
            <a:custGeom>
              <a:avLst/>
              <a:gdLst>
                <a:gd name="T0" fmla="*/ 0 w 607"/>
                <a:gd name="T1" fmla="*/ 768 h 784"/>
                <a:gd name="T2" fmla="*/ 136 w 607"/>
                <a:gd name="T3" fmla="*/ 672 h 784"/>
                <a:gd name="T4" fmla="*/ 204 w 607"/>
                <a:gd name="T5" fmla="*/ 96 h 784"/>
                <a:gd name="T6" fmla="*/ 476 w 607"/>
                <a:gd name="T7" fmla="*/ 96 h 784"/>
                <a:gd name="T8" fmla="*/ 510 w 607"/>
                <a:gd name="T9" fmla="*/ 528 h 784"/>
                <a:gd name="T10" fmla="*/ 604 w 607"/>
                <a:gd name="T11" fmla="*/ 743 h 784"/>
                <a:gd name="T12" fmla="*/ 492 w 607"/>
                <a:gd name="T13" fmla="*/ 762 h 784"/>
                <a:gd name="T14" fmla="*/ 102 w 607"/>
                <a:gd name="T15" fmla="*/ 768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7" h="784">
                  <a:moveTo>
                    <a:pt x="0" y="768"/>
                  </a:moveTo>
                  <a:cubicBezTo>
                    <a:pt x="51" y="776"/>
                    <a:pt x="102" y="784"/>
                    <a:pt x="136" y="672"/>
                  </a:cubicBezTo>
                  <a:cubicBezTo>
                    <a:pt x="170" y="560"/>
                    <a:pt x="147" y="192"/>
                    <a:pt x="204" y="96"/>
                  </a:cubicBezTo>
                  <a:cubicBezTo>
                    <a:pt x="261" y="0"/>
                    <a:pt x="425" y="24"/>
                    <a:pt x="476" y="96"/>
                  </a:cubicBezTo>
                  <a:cubicBezTo>
                    <a:pt x="527" y="168"/>
                    <a:pt x="489" y="420"/>
                    <a:pt x="510" y="528"/>
                  </a:cubicBezTo>
                  <a:cubicBezTo>
                    <a:pt x="531" y="636"/>
                    <a:pt x="607" y="704"/>
                    <a:pt x="604" y="743"/>
                  </a:cubicBezTo>
                  <a:cubicBezTo>
                    <a:pt x="601" y="782"/>
                    <a:pt x="576" y="758"/>
                    <a:pt x="492" y="762"/>
                  </a:cubicBezTo>
                  <a:cubicBezTo>
                    <a:pt x="408" y="766"/>
                    <a:pt x="183" y="767"/>
                    <a:pt x="102" y="768"/>
                  </a:cubicBezTo>
                </a:path>
              </a:pathLst>
            </a:cu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4989" y="448"/>
              <a:ext cx="1407" cy="1169"/>
            </a:xfrm>
            <a:custGeom>
              <a:avLst/>
              <a:gdLst>
                <a:gd name="T0" fmla="*/ 430 w 1237"/>
                <a:gd name="T1" fmla="*/ 1116 h 1169"/>
                <a:gd name="T2" fmla="*/ 334 w 1237"/>
                <a:gd name="T3" fmla="*/ 1116 h 1169"/>
                <a:gd name="T4" fmla="*/ 286 w 1237"/>
                <a:gd name="T5" fmla="*/ 1164 h 1169"/>
                <a:gd name="T6" fmla="*/ 187 w 1237"/>
                <a:gd name="T7" fmla="*/ 1083 h 1169"/>
                <a:gd name="T8" fmla="*/ 94 w 1237"/>
                <a:gd name="T9" fmla="*/ 1020 h 1169"/>
                <a:gd name="T10" fmla="*/ 94 w 1237"/>
                <a:gd name="T11" fmla="*/ 924 h 1169"/>
                <a:gd name="T12" fmla="*/ 94 w 1237"/>
                <a:gd name="T13" fmla="*/ 828 h 1169"/>
                <a:gd name="T14" fmla="*/ 46 w 1237"/>
                <a:gd name="T15" fmla="*/ 732 h 1169"/>
                <a:gd name="T16" fmla="*/ 12 w 1237"/>
                <a:gd name="T17" fmla="*/ 623 h 1169"/>
                <a:gd name="T18" fmla="*/ 12 w 1237"/>
                <a:gd name="T19" fmla="*/ 512 h 1169"/>
                <a:gd name="T20" fmla="*/ 83 w 1237"/>
                <a:gd name="T21" fmla="*/ 310 h 1169"/>
                <a:gd name="T22" fmla="*/ 297 w 1237"/>
                <a:gd name="T23" fmla="*/ 97 h 1169"/>
                <a:gd name="T24" fmla="*/ 650 w 1237"/>
                <a:gd name="T25" fmla="*/ 13 h 1169"/>
                <a:gd name="T26" fmla="*/ 1034 w 1237"/>
                <a:gd name="T27" fmla="*/ 177 h 1169"/>
                <a:gd name="T28" fmla="*/ 1208 w 1237"/>
                <a:gd name="T29" fmla="*/ 459 h 1169"/>
                <a:gd name="T30" fmla="*/ 1210 w 1237"/>
                <a:gd name="T31" fmla="*/ 614 h 1169"/>
                <a:gd name="T32" fmla="*/ 1150 w 1237"/>
                <a:gd name="T33" fmla="*/ 828 h 1169"/>
                <a:gd name="T34" fmla="*/ 1014 w 1237"/>
                <a:gd name="T35" fmla="*/ 981 h 1169"/>
                <a:gd name="T36" fmla="*/ 1102 w 1237"/>
                <a:gd name="T37" fmla="*/ 1068 h 1169"/>
                <a:gd name="T38" fmla="*/ 910 w 1237"/>
                <a:gd name="T39" fmla="*/ 1116 h 1169"/>
                <a:gd name="T40" fmla="*/ 670 w 1237"/>
                <a:gd name="T41" fmla="*/ 1116 h 1169"/>
                <a:gd name="T42" fmla="*/ 574 w 1237"/>
                <a:gd name="T43" fmla="*/ 1116 h 1169"/>
                <a:gd name="T44" fmla="*/ 430 w 1237"/>
                <a:gd name="T45" fmla="*/ 1116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7" h="1169">
                  <a:moveTo>
                    <a:pt x="430" y="1116"/>
                  </a:moveTo>
                  <a:cubicBezTo>
                    <a:pt x="390" y="1116"/>
                    <a:pt x="358" y="1108"/>
                    <a:pt x="334" y="1116"/>
                  </a:cubicBezTo>
                  <a:cubicBezTo>
                    <a:pt x="310" y="1124"/>
                    <a:pt x="310" y="1169"/>
                    <a:pt x="286" y="1164"/>
                  </a:cubicBezTo>
                  <a:cubicBezTo>
                    <a:pt x="262" y="1159"/>
                    <a:pt x="219" y="1107"/>
                    <a:pt x="187" y="1083"/>
                  </a:cubicBezTo>
                  <a:cubicBezTo>
                    <a:pt x="155" y="1059"/>
                    <a:pt x="109" y="1046"/>
                    <a:pt x="94" y="1020"/>
                  </a:cubicBezTo>
                  <a:cubicBezTo>
                    <a:pt x="79" y="994"/>
                    <a:pt x="94" y="956"/>
                    <a:pt x="94" y="924"/>
                  </a:cubicBezTo>
                  <a:cubicBezTo>
                    <a:pt x="94" y="892"/>
                    <a:pt x="102" y="860"/>
                    <a:pt x="94" y="828"/>
                  </a:cubicBezTo>
                  <a:cubicBezTo>
                    <a:pt x="86" y="796"/>
                    <a:pt x="60" y="766"/>
                    <a:pt x="46" y="732"/>
                  </a:cubicBezTo>
                  <a:cubicBezTo>
                    <a:pt x="32" y="698"/>
                    <a:pt x="18" y="660"/>
                    <a:pt x="12" y="623"/>
                  </a:cubicBezTo>
                  <a:cubicBezTo>
                    <a:pt x="6" y="586"/>
                    <a:pt x="0" y="564"/>
                    <a:pt x="12" y="512"/>
                  </a:cubicBezTo>
                  <a:cubicBezTo>
                    <a:pt x="24" y="460"/>
                    <a:pt x="36" y="379"/>
                    <a:pt x="83" y="310"/>
                  </a:cubicBezTo>
                  <a:cubicBezTo>
                    <a:pt x="130" y="241"/>
                    <a:pt x="203" y="146"/>
                    <a:pt x="297" y="97"/>
                  </a:cubicBezTo>
                  <a:cubicBezTo>
                    <a:pt x="391" y="48"/>
                    <a:pt x="527" y="0"/>
                    <a:pt x="650" y="13"/>
                  </a:cubicBezTo>
                  <a:cubicBezTo>
                    <a:pt x="773" y="26"/>
                    <a:pt x="941" y="103"/>
                    <a:pt x="1034" y="177"/>
                  </a:cubicBezTo>
                  <a:cubicBezTo>
                    <a:pt x="1127" y="251"/>
                    <a:pt x="1179" y="386"/>
                    <a:pt x="1208" y="459"/>
                  </a:cubicBezTo>
                  <a:cubicBezTo>
                    <a:pt x="1237" y="532"/>
                    <a:pt x="1220" y="553"/>
                    <a:pt x="1210" y="614"/>
                  </a:cubicBezTo>
                  <a:cubicBezTo>
                    <a:pt x="1200" y="675"/>
                    <a:pt x="1183" y="767"/>
                    <a:pt x="1150" y="828"/>
                  </a:cubicBezTo>
                  <a:cubicBezTo>
                    <a:pt x="1117" y="889"/>
                    <a:pt x="1022" y="941"/>
                    <a:pt x="1014" y="981"/>
                  </a:cubicBezTo>
                  <a:cubicBezTo>
                    <a:pt x="1006" y="1021"/>
                    <a:pt x="1119" y="1046"/>
                    <a:pt x="1102" y="1068"/>
                  </a:cubicBezTo>
                  <a:cubicBezTo>
                    <a:pt x="1085" y="1090"/>
                    <a:pt x="982" y="1108"/>
                    <a:pt x="910" y="1116"/>
                  </a:cubicBezTo>
                  <a:cubicBezTo>
                    <a:pt x="838" y="1124"/>
                    <a:pt x="726" y="1116"/>
                    <a:pt x="670" y="1116"/>
                  </a:cubicBezTo>
                  <a:cubicBezTo>
                    <a:pt x="614" y="1116"/>
                    <a:pt x="614" y="1116"/>
                    <a:pt x="574" y="1116"/>
                  </a:cubicBezTo>
                  <a:cubicBezTo>
                    <a:pt x="534" y="1116"/>
                    <a:pt x="470" y="1116"/>
                    <a:pt x="430" y="111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45372" y="221083"/>
            <a:ext cx="2330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high elevation</a:t>
            </a:r>
            <a:endParaRPr lang="en-US" sz="28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987866" y="2769427"/>
            <a:ext cx="221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low elevation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7769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 flipH="1">
            <a:off x="7159978" y="2513014"/>
            <a:ext cx="1460500" cy="1011237"/>
          </a:xfrm>
          <a:prstGeom prst="parallelogram">
            <a:avLst>
              <a:gd name="adj" fmla="val 4062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                                             </a:t>
            </a: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1281289" y="5011739"/>
            <a:ext cx="1536700" cy="1068387"/>
          </a:xfrm>
          <a:prstGeom prst="parallelogram">
            <a:avLst>
              <a:gd name="adj" fmla="val 40453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                         </a:t>
            </a: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1107723" y="3498850"/>
            <a:ext cx="7731477" cy="2749550"/>
          </a:xfrm>
          <a:custGeom>
            <a:avLst/>
            <a:gdLst>
              <a:gd name="T0" fmla="*/ 0 w 5352"/>
              <a:gd name="T1" fmla="*/ 1732 h 1732"/>
              <a:gd name="T2" fmla="*/ 169 w 5352"/>
              <a:gd name="T3" fmla="*/ 1625 h 1732"/>
              <a:gd name="T4" fmla="*/ 777 w 5352"/>
              <a:gd name="T5" fmla="*/ 1598 h 1732"/>
              <a:gd name="T6" fmla="*/ 1165 w 5352"/>
              <a:gd name="T7" fmla="*/ 1594 h 1732"/>
              <a:gd name="T8" fmla="*/ 1518 w 5352"/>
              <a:gd name="T9" fmla="*/ 1574 h 1732"/>
              <a:gd name="T10" fmla="*/ 2082 w 5352"/>
              <a:gd name="T11" fmla="*/ 1513 h 1732"/>
              <a:gd name="T12" fmla="*/ 2445 w 5352"/>
              <a:gd name="T13" fmla="*/ 715 h 1732"/>
              <a:gd name="T14" fmla="*/ 2782 w 5352"/>
              <a:gd name="T15" fmla="*/ 157 h 1732"/>
              <a:gd name="T16" fmla="*/ 3544 w 5352"/>
              <a:gd name="T17" fmla="*/ 24 h 1732"/>
              <a:gd name="T18" fmla="*/ 4244 w 5352"/>
              <a:gd name="T19" fmla="*/ 15 h 1732"/>
              <a:gd name="T20" fmla="*/ 5352 w 5352"/>
              <a:gd name="T21" fmla="*/ 6 h 1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52" h="1732">
                <a:moveTo>
                  <a:pt x="0" y="1732"/>
                </a:moveTo>
                <a:cubicBezTo>
                  <a:pt x="20" y="1689"/>
                  <a:pt x="39" y="1647"/>
                  <a:pt x="169" y="1625"/>
                </a:cubicBezTo>
                <a:cubicBezTo>
                  <a:pt x="298" y="1602"/>
                  <a:pt x="611" y="1603"/>
                  <a:pt x="777" y="1598"/>
                </a:cubicBezTo>
                <a:cubicBezTo>
                  <a:pt x="943" y="1593"/>
                  <a:pt x="1041" y="1598"/>
                  <a:pt x="1165" y="1594"/>
                </a:cubicBezTo>
                <a:cubicBezTo>
                  <a:pt x="1288" y="1590"/>
                  <a:pt x="1365" y="1587"/>
                  <a:pt x="1518" y="1574"/>
                </a:cubicBezTo>
                <a:cubicBezTo>
                  <a:pt x="1671" y="1561"/>
                  <a:pt x="1928" y="1656"/>
                  <a:pt x="2082" y="1513"/>
                </a:cubicBezTo>
                <a:cubicBezTo>
                  <a:pt x="2236" y="1370"/>
                  <a:pt x="2328" y="941"/>
                  <a:pt x="2445" y="715"/>
                </a:cubicBezTo>
                <a:cubicBezTo>
                  <a:pt x="2562" y="489"/>
                  <a:pt x="2599" y="272"/>
                  <a:pt x="2782" y="157"/>
                </a:cubicBezTo>
                <a:cubicBezTo>
                  <a:pt x="2965" y="42"/>
                  <a:pt x="3300" y="48"/>
                  <a:pt x="3544" y="24"/>
                </a:cubicBezTo>
                <a:cubicBezTo>
                  <a:pt x="3788" y="0"/>
                  <a:pt x="3943" y="18"/>
                  <a:pt x="4244" y="15"/>
                </a:cubicBezTo>
                <a:cubicBezTo>
                  <a:pt x="4545" y="12"/>
                  <a:pt x="5121" y="8"/>
                  <a:pt x="5352" y="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2554112" y="5589588"/>
            <a:ext cx="1573389" cy="469900"/>
          </a:xfrm>
          <a:custGeom>
            <a:avLst/>
            <a:gdLst>
              <a:gd name="T0" fmla="*/ 8 w 1089"/>
              <a:gd name="T1" fmla="*/ 296 h 296"/>
              <a:gd name="T2" fmla="*/ 75 w 1089"/>
              <a:gd name="T3" fmla="*/ 260 h 296"/>
              <a:gd name="T4" fmla="*/ 5 w 1089"/>
              <a:gd name="T5" fmla="*/ 96 h 296"/>
              <a:gd name="T6" fmla="*/ 104 w 1089"/>
              <a:gd name="T7" fmla="*/ 104 h 296"/>
              <a:gd name="T8" fmla="*/ 248 w 1089"/>
              <a:gd name="T9" fmla="*/ 104 h 296"/>
              <a:gd name="T10" fmla="*/ 576 w 1089"/>
              <a:gd name="T11" fmla="*/ 65 h 296"/>
              <a:gd name="T12" fmla="*/ 762 w 1089"/>
              <a:gd name="T13" fmla="*/ 47 h 296"/>
              <a:gd name="T14" fmla="*/ 968 w 1089"/>
              <a:gd name="T15" fmla="*/ 8 h 296"/>
              <a:gd name="T16" fmla="*/ 1064 w 1089"/>
              <a:gd name="T17" fmla="*/ 8 h 296"/>
              <a:gd name="T18" fmla="*/ 1016 w 1089"/>
              <a:gd name="T19" fmla="*/ 56 h 296"/>
              <a:gd name="T20" fmla="*/ 1064 w 1089"/>
              <a:gd name="T21" fmla="*/ 104 h 296"/>
              <a:gd name="T22" fmla="*/ 1078 w 1089"/>
              <a:gd name="T23" fmla="*/ 177 h 296"/>
              <a:gd name="T24" fmla="*/ 999 w 1089"/>
              <a:gd name="T25" fmla="*/ 226 h 296"/>
              <a:gd name="T26" fmla="*/ 887 w 1089"/>
              <a:gd name="T27" fmla="*/ 263 h 296"/>
              <a:gd name="T28" fmla="*/ 748 w 1089"/>
              <a:gd name="T29" fmla="*/ 254 h 296"/>
              <a:gd name="T30" fmla="*/ 385 w 1089"/>
              <a:gd name="T31" fmla="*/ 263 h 296"/>
              <a:gd name="T32" fmla="*/ 167 w 1089"/>
              <a:gd name="T33" fmla="*/ 279 h 296"/>
              <a:gd name="T34" fmla="*/ 56 w 1089"/>
              <a:gd name="T35" fmla="*/ 2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9" h="296">
                <a:moveTo>
                  <a:pt x="8" y="296"/>
                </a:moveTo>
                <a:cubicBezTo>
                  <a:pt x="19" y="290"/>
                  <a:pt x="75" y="293"/>
                  <a:pt x="75" y="260"/>
                </a:cubicBezTo>
                <a:cubicBezTo>
                  <a:pt x="75" y="227"/>
                  <a:pt x="0" y="122"/>
                  <a:pt x="5" y="96"/>
                </a:cubicBezTo>
                <a:cubicBezTo>
                  <a:pt x="10" y="70"/>
                  <a:pt x="64" y="103"/>
                  <a:pt x="104" y="104"/>
                </a:cubicBezTo>
                <a:cubicBezTo>
                  <a:pt x="144" y="105"/>
                  <a:pt x="169" y="110"/>
                  <a:pt x="248" y="104"/>
                </a:cubicBezTo>
                <a:cubicBezTo>
                  <a:pt x="327" y="98"/>
                  <a:pt x="490" y="74"/>
                  <a:pt x="576" y="65"/>
                </a:cubicBezTo>
                <a:cubicBezTo>
                  <a:pt x="662" y="56"/>
                  <a:pt x="697" y="56"/>
                  <a:pt x="762" y="47"/>
                </a:cubicBezTo>
                <a:cubicBezTo>
                  <a:pt x="827" y="38"/>
                  <a:pt x="918" y="14"/>
                  <a:pt x="968" y="8"/>
                </a:cubicBezTo>
                <a:cubicBezTo>
                  <a:pt x="1018" y="2"/>
                  <a:pt x="1056" y="0"/>
                  <a:pt x="1064" y="8"/>
                </a:cubicBezTo>
                <a:cubicBezTo>
                  <a:pt x="1072" y="16"/>
                  <a:pt x="1016" y="40"/>
                  <a:pt x="1016" y="56"/>
                </a:cubicBezTo>
                <a:cubicBezTo>
                  <a:pt x="1016" y="72"/>
                  <a:pt x="1054" y="84"/>
                  <a:pt x="1064" y="104"/>
                </a:cubicBezTo>
                <a:cubicBezTo>
                  <a:pt x="1074" y="124"/>
                  <a:pt x="1089" y="157"/>
                  <a:pt x="1078" y="177"/>
                </a:cubicBezTo>
                <a:cubicBezTo>
                  <a:pt x="1067" y="197"/>
                  <a:pt x="1031" y="212"/>
                  <a:pt x="999" y="226"/>
                </a:cubicBezTo>
                <a:cubicBezTo>
                  <a:pt x="967" y="240"/>
                  <a:pt x="929" y="258"/>
                  <a:pt x="887" y="263"/>
                </a:cubicBezTo>
                <a:cubicBezTo>
                  <a:pt x="845" y="268"/>
                  <a:pt x="832" y="254"/>
                  <a:pt x="748" y="254"/>
                </a:cubicBezTo>
                <a:cubicBezTo>
                  <a:pt x="664" y="254"/>
                  <a:pt x="482" y="259"/>
                  <a:pt x="385" y="263"/>
                </a:cubicBezTo>
                <a:cubicBezTo>
                  <a:pt x="288" y="267"/>
                  <a:pt x="222" y="281"/>
                  <a:pt x="167" y="279"/>
                </a:cubicBezTo>
                <a:cubicBezTo>
                  <a:pt x="112" y="277"/>
                  <a:pt x="79" y="254"/>
                  <a:pt x="56" y="248"/>
                </a:cubicBezTo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Freeform 12"/>
          <p:cNvSpPr>
            <a:spLocks/>
          </p:cNvSpPr>
          <p:nvPr/>
        </p:nvSpPr>
        <p:spPr bwMode="auto">
          <a:xfrm>
            <a:off x="5686778" y="3117850"/>
            <a:ext cx="1571978" cy="469900"/>
          </a:xfrm>
          <a:custGeom>
            <a:avLst/>
            <a:gdLst>
              <a:gd name="T0" fmla="*/ 8 w 1089"/>
              <a:gd name="T1" fmla="*/ 296 h 296"/>
              <a:gd name="T2" fmla="*/ 75 w 1089"/>
              <a:gd name="T3" fmla="*/ 260 h 296"/>
              <a:gd name="T4" fmla="*/ 5 w 1089"/>
              <a:gd name="T5" fmla="*/ 96 h 296"/>
              <a:gd name="T6" fmla="*/ 104 w 1089"/>
              <a:gd name="T7" fmla="*/ 104 h 296"/>
              <a:gd name="T8" fmla="*/ 248 w 1089"/>
              <a:gd name="T9" fmla="*/ 104 h 296"/>
              <a:gd name="T10" fmla="*/ 576 w 1089"/>
              <a:gd name="T11" fmla="*/ 65 h 296"/>
              <a:gd name="T12" fmla="*/ 762 w 1089"/>
              <a:gd name="T13" fmla="*/ 47 h 296"/>
              <a:gd name="T14" fmla="*/ 968 w 1089"/>
              <a:gd name="T15" fmla="*/ 8 h 296"/>
              <a:gd name="T16" fmla="*/ 1064 w 1089"/>
              <a:gd name="T17" fmla="*/ 8 h 296"/>
              <a:gd name="T18" fmla="*/ 1016 w 1089"/>
              <a:gd name="T19" fmla="*/ 56 h 296"/>
              <a:gd name="T20" fmla="*/ 1064 w 1089"/>
              <a:gd name="T21" fmla="*/ 104 h 296"/>
              <a:gd name="T22" fmla="*/ 1078 w 1089"/>
              <a:gd name="T23" fmla="*/ 177 h 296"/>
              <a:gd name="T24" fmla="*/ 999 w 1089"/>
              <a:gd name="T25" fmla="*/ 226 h 296"/>
              <a:gd name="T26" fmla="*/ 887 w 1089"/>
              <a:gd name="T27" fmla="*/ 263 h 296"/>
              <a:gd name="T28" fmla="*/ 748 w 1089"/>
              <a:gd name="T29" fmla="*/ 254 h 296"/>
              <a:gd name="T30" fmla="*/ 385 w 1089"/>
              <a:gd name="T31" fmla="*/ 263 h 296"/>
              <a:gd name="T32" fmla="*/ 167 w 1089"/>
              <a:gd name="T33" fmla="*/ 279 h 296"/>
              <a:gd name="T34" fmla="*/ 56 w 1089"/>
              <a:gd name="T35" fmla="*/ 24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9" h="296">
                <a:moveTo>
                  <a:pt x="8" y="296"/>
                </a:moveTo>
                <a:cubicBezTo>
                  <a:pt x="19" y="290"/>
                  <a:pt x="75" y="293"/>
                  <a:pt x="75" y="260"/>
                </a:cubicBezTo>
                <a:cubicBezTo>
                  <a:pt x="75" y="227"/>
                  <a:pt x="0" y="122"/>
                  <a:pt x="5" y="96"/>
                </a:cubicBezTo>
                <a:cubicBezTo>
                  <a:pt x="10" y="70"/>
                  <a:pt x="64" y="103"/>
                  <a:pt x="104" y="104"/>
                </a:cubicBezTo>
                <a:cubicBezTo>
                  <a:pt x="144" y="105"/>
                  <a:pt x="169" y="110"/>
                  <a:pt x="248" y="104"/>
                </a:cubicBezTo>
                <a:cubicBezTo>
                  <a:pt x="327" y="98"/>
                  <a:pt x="490" y="74"/>
                  <a:pt x="576" y="65"/>
                </a:cubicBezTo>
                <a:cubicBezTo>
                  <a:pt x="662" y="56"/>
                  <a:pt x="697" y="56"/>
                  <a:pt x="762" y="47"/>
                </a:cubicBezTo>
                <a:cubicBezTo>
                  <a:pt x="827" y="38"/>
                  <a:pt x="918" y="14"/>
                  <a:pt x="968" y="8"/>
                </a:cubicBezTo>
                <a:cubicBezTo>
                  <a:pt x="1018" y="2"/>
                  <a:pt x="1056" y="0"/>
                  <a:pt x="1064" y="8"/>
                </a:cubicBezTo>
                <a:cubicBezTo>
                  <a:pt x="1072" y="16"/>
                  <a:pt x="1016" y="40"/>
                  <a:pt x="1016" y="56"/>
                </a:cubicBezTo>
                <a:cubicBezTo>
                  <a:pt x="1016" y="72"/>
                  <a:pt x="1054" y="84"/>
                  <a:pt x="1064" y="104"/>
                </a:cubicBezTo>
                <a:cubicBezTo>
                  <a:pt x="1074" y="124"/>
                  <a:pt x="1089" y="157"/>
                  <a:pt x="1078" y="177"/>
                </a:cubicBezTo>
                <a:cubicBezTo>
                  <a:pt x="1067" y="197"/>
                  <a:pt x="1031" y="212"/>
                  <a:pt x="999" y="226"/>
                </a:cubicBezTo>
                <a:cubicBezTo>
                  <a:pt x="967" y="240"/>
                  <a:pt x="929" y="258"/>
                  <a:pt x="887" y="263"/>
                </a:cubicBezTo>
                <a:cubicBezTo>
                  <a:pt x="845" y="268"/>
                  <a:pt x="832" y="254"/>
                  <a:pt x="748" y="254"/>
                </a:cubicBezTo>
                <a:cubicBezTo>
                  <a:pt x="664" y="254"/>
                  <a:pt x="482" y="259"/>
                  <a:pt x="385" y="263"/>
                </a:cubicBezTo>
                <a:cubicBezTo>
                  <a:pt x="288" y="267"/>
                  <a:pt x="222" y="281"/>
                  <a:pt x="167" y="279"/>
                </a:cubicBezTo>
                <a:cubicBezTo>
                  <a:pt x="112" y="277"/>
                  <a:pt x="79" y="254"/>
                  <a:pt x="56" y="248"/>
                </a:cubicBezTo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3200400" y="381000"/>
            <a:ext cx="1305278" cy="1219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 flipH="1">
            <a:off x="3673122" y="1981200"/>
            <a:ext cx="139700" cy="3124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4419601" y="1828800"/>
            <a:ext cx="1381478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152400" y="4648200"/>
            <a:ext cx="10637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33CC"/>
                </a:solidFill>
              </a:rPr>
              <a:t>most </a:t>
            </a:r>
          </a:p>
          <a:p>
            <a:r>
              <a:rPr lang="en-US" sz="2400" i="1">
                <a:solidFill>
                  <a:srgbClr val="FF33CC"/>
                </a:solidFill>
              </a:rPr>
              <a:t>lizards</a:t>
            </a:r>
          </a:p>
          <a:p>
            <a:r>
              <a:rPr lang="en-US" sz="2400" i="1">
                <a:solidFill>
                  <a:srgbClr val="FF33CC"/>
                </a:solidFill>
              </a:rPr>
              <a:t>here</a:t>
            </a:r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1143000" y="5562600"/>
            <a:ext cx="5334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562600" y="1371600"/>
            <a:ext cx="106372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33CC"/>
                </a:solidFill>
              </a:rPr>
              <a:t>most </a:t>
            </a:r>
          </a:p>
          <a:p>
            <a:r>
              <a:rPr lang="en-US" sz="2400" i="1" dirty="0">
                <a:solidFill>
                  <a:srgbClr val="FF33CC"/>
                </a:solidFill>
              </a:rPr>
              <a:t>lizards</a:t>
            </a:r>
          </a:p>
          <a:p>
            <a:r>
              <a:rPr lang="en-US" sz="2400" i="1" dirty="0">
                <a:solidFill>
                  <a:srgbClr val="FF33CC"/>
                </a:solidFill>
              </a:rPr>
              <a:t>here</a:t>
            </a: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rot="16200000" flipH="1">
            <a:off x="6134100" y="2857500"/>
            <a:ext cx="5334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3124200" y="5257800"/>
            <a:ext cx="606778" cy="58578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7924800" y="2667000"/>
            <a:ext cx="606778" cy="58578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5202768" y="5145088"/>
            <a:ext cx="34843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Habitat selection &amp; its</a:t>
            </a:r>
          </a:p>
          <a:p>
            <a:r>
              <a:rPr lang="en-US" sz="2800" dirty="0"/>
              <a:t>thermal consequences</a:t>
            </a:r>
          </a:p>
          <a:p>
            <a:r>
              <a:rPr lang="en-US" sz="2800" dirty="0"/>
              <a:t>   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5058834" y="4992688"/>
            <a:ext cx="38100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1672499" y="4841298"/>
            <a:ext cx="865834" cy="1212273"/>
          </a:xfrm>
          <a:custGeom>
            <a:avLst/>
            <a:gdLst>
              <a:gd name="T0" fmla="*/ 0 w 607"/>
              <a:gd name="T1" fmla="*/ 768 h 784"/>
              <a:gd name="T2" fmla="*/ 136 w 607"/>
              <a:gd name="T3" fmla="*/ 672 h 784"/>
              <a:gd name="T4" fmla="*/ 204 w 607"/>
              <a:gd name="T5" fmla="*/ 96 h 784"/>
              <a:gd name="T6" fmla="*/ 476 w 607"/>
              <a:gd name="T7" fmla="*/ 96 h 784"/>
              <a:gd name="T8" fmla="*/ 510 w 607"/>
              <a:gd name="T9" fmla="*/ 528 h 784"/>
              <a:gd name="T10" fmla="*/ 604 w 607"/>
              <a:gd name="T11" fmla="*/ 743 h 784"/>
              <a:gd name="T12" fmla="*/ 492 w 607"/>
              <a:gd name="T13" fmla="*/ 762 h 784"/>
              <a:gd name="T14" fmla="*/ 102 w 607"/>
              <a:gd name="T15" fmla="*/ 768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7" h="784">
                <a:moveTo>
                  <a:pt x="0" y="768"/>
                </a:moveTo>
                <a:cubicBezTo>
                  <a:pt x="51" y="776"/>
                  <a:pt x="102" y="784"/>
                  <a:pt x="136" y="672"/>
                </a:cubicBezTo>
                <a:cubicBezTo>
                  <a:pt x="170" y="560"/>
                  <a:pt x="147" y="192"/>
                  <a:pt x="204" y="96"/>
                </a:cubicBezTo>
                <a:cubicBezTo>
                  <a:pt x="261" y="0"/>
                  <a:pt x="425" y="24"/>
                  <a:pt x="476" y="96"/>
                </a:cubicBezTo>
                <a:cubicBezTo>
                  <a:pt x="527" y="168"/>
                  <a:pt x="489" y="420"/>
                  <a:pt x="510" y="528"/>
                </a:cubicBezTo>
                <a:cubicBezTo>
                  <a:pt x="531" y="636"/>
                  <a:pt x="607" y="704"/>
                  <a:pt x="604" y="743"/>
                </a:cubicBezTo>
                <a:cubicBezTo>
                  <a:pt x="601" y="782"/>
                  <a:pt x="576" y="758"/>
                  <a:pt x="492" y="762"/>
                </a:cubicBezTo>
                <a:cubicBezTo>
                  <a:pt x="408" y="766"/>
                  <a:pt x="183" y="767"/>
                  <a:pt x="102" y="768"/>
                </a:cubicBezTo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1301068" y="3384715"/>
            <a:ext cx="1765549" cy="1807585"/>
          </a:xfrm>
          <a:custGeom>
            <a:avLst/>
            <a:gdLst>
              <a:gd name="T0" fmla="*/ 430 w 1237"/>
              <a:gd name="T1" fmla="*/ 1116 h 1169"/>
              <a:gd name="T2" fmla="*/ 334 w 1237"/>
              <a:gd name="T3" fmla="*/ 1116 h 1169"/>
              <a:gd name="T4" fmla="*/ 286 w 1237"/>
              <a:gd name="T5" fmla="*/ 1164 h 1169"/>
              <a:gd name="T6" fmla="*/ 187 w 1237"/>
              <a:gd name="T7" fmla="*/ 1083 h 1169"/>
              <a:gd name="T8" fmla="*/ 94 w 1237"/>
              <a:gd name="T9" fmla="*/ 1020 h 1169"/>
              <a:gd name="T10" fmla="*/ 94 w 1237"/>
              <a:gd name="T11" fmla="*/ 924 h 1169"/>
              <a:gd name="T12" fmla="*/ 94 w 1237"/>
              <a:gd name="T13" fmla="*/ 828 h 1169"/>
              <a:gd name="T14" fmla="*/ 46 w 1237"/>
              <a:gd name="T15" fmla="*/ 732 h 1169"/>
              <a:gd name="T16" fmla="*/ 12 w 1237"/>
              <a:gd name="T17" fmla="*/ 623 h 1169"/>
              <a:gd name="T18" fmla="*/ 12 w 1237"/>
              <a:gd name="T19" fmla="*/ 512 h 1169"/>
              <a:gd name="T20" fmla="*/ 83 w 1237"/>
              <a:gd name="T21" fmla="*/ 310 h 1169"/>
              <a:gd name="T22" fmla="*/ 297 w 1237"/>
              <a:gd name="T23" fmla="*/ 97 h 1169"/>
              <a:gd name="T24" fmla="*/ 650 w 1237"/>
              <a:gd name="T25" fmla="*/ 13 h 1169"/>
              <a:gd name="T26" fmla="*/ 1034 w 1237"/>
              <a:gd name="T27" fmla="*/ 177 h 1169"/>
              <a:gd name="T28" fmla="*/ 1208 w 1237"/>
              <a:gd name="T29" fmla="*/ 459 h 1169"/>
              <a:gd name="T30" fmla="*/ 1210 w 1237"/>
              <a:gd name="T31" fmla="*/ 614 h 1169"/>
              <a:gd name="T32" fmla="*/ 1150 w 1237"/>
              <a:gd name="T33" fmla="*/ 828 h 1169"/>
              <a:gd name="T34" fmla="*/ 1014 w 1237"/>
              <a:gd name="T35" fmla="*/ 981 h 1169"/>
              <a:gd name="T36" fmla="*/ 1102 w 1237"/>
              <a:gd name="T37" fmla="*/ 1068 h 1169"/>
              <a:gd name="T38" fmla="*/ 910 w 1237"/>
              <a:gd name="T39" fmla="*/ 1116 h 1169"/>
              <a:gd name="T40" fmla="*/ 670 w 1237"/>
              <a:gd name="T41" fmla="*/ 1116 h 1169"/>
              <a:gd name="T42" fmla="*/ 574 w 1237"/>
              <a:gd name="T43" fmla="*/ 1116 h 1169"/>
              <a:gd name="T44" fmla="*/ 430 w 1237"/>
              <a:gd name="T45" fmla="*/ 1116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37" h="1169">
                <a:moveTo>
                  <a:pt x="430" y="1116"/>
                </a:moveTo>
                <a:cubicBezTo>
                  <a:pt x="390" y="1116"/>
                  <a:pt x="358" y="1108"/>
                  <a:pt x="334" y="1116"/>
                </a:cubicBezTo>
                <a:cubicBezTo>
                  <a:pt x="310" y="1124"/>
                  <a:pt x="310" y="1169"/>
                  <a:pt x="286" y="1164"/>
                </a:cubicBezTo>
                <a:cubicBezTo>
                  <a:pt x="262" y="1159"/>
                  <a:pt x="219" y="1107"/>
                  <a:pt x="187" y="1083"/>
                </a:cubicBezTo>
                <a:cubicBezTo>
                  <a:pt x="155" y="1059"/>
                  <a:pt x="109" y="1046"/>
                  <a:pt x="94" y="1020"/>
                </a:cubicBezTo>
                <a:cubicBezTo>
                  <a:pt x="79" y="994"/>
                  <a:pt x="94" y="956"/>
                  <a:pt x="94" y="924"/>
                </a:cubicBezTo>
                <a:cubicBezTo>
                  <a:pt x="94" y="892"/>
                  <a:pt x="102" y="860"/>
                  <a:pt x="94" y="828"/>
                </a:cubicBezTo>
                <a:cubicBezTo>
                  <a:pt x="86" y="796"/>
                  <a:pt x="60" y="766"/>
                  <a:pt x="46" y="732"/>
                </a:cubicBezTo>
                <a:cubicBezTo>
                  <a:pt x="32" y="698"/>
                  <a:pt x="18" y="660"/>
                  <a:pt x="12" y="623"/>
                </a:cubicBezTo>
                <a:cubicBezTo>
                  <a:pt x="6" y="586"/>
                  <a:pt x="0" y="564"/>
                  <a:pt x="12" y="512"/>
                </a:cubicBezTo>
                <a:cubicBezTo>
                  <a:pt x="24" y="460"/>
                  <a:pt x="36" y="379"/>
                  <a:pt x="83" y="310"/>
                </a:cubicBezTo>
                <a:cubicBezTo>
                  <a:pt x="130" y="241"/>
                  <a:pt x="203" y="146"/>
                  <a:pt x="297" y="97"/>
                </a:cubicBezTo>
                <a:cubicBezTo>
                  <a:pt x="391" y="48"/>
                  <a:pt x="527" y="0"/>
                  <a:pt x="650" y="13"/>
                </a:cubicBezTo>
                <a:cubicBezTo>
                  <a:pt x="773" y="26"/>
                  <a:pt x="941" y="103"/>
                  <a:pt x="1034" y="177"/>
                </a:cubicBezTo>
                <a:cubicBezTo>
                  <a:pt x="1127" y="251"/>
                  <a:pt x="1179" y="386"/>
                  <a:pt x="1208" y="459"/>
                </a:cubicBezTo>
                <a:cubicBezTo>
                  <a:pt x="1237" y="532"/>
                  <a:pt x="1220" y="553"/>
                  <a:pt x="1210" y="614"/>
                </a:cubicBezTo>
                <a:cubicBezTo>
                  <a:pt x="1200" y="675"/>
                  <a:pt x="1183" y="767"/>
                  <a:pt x="1150" y="828"/>
                </a:cubicBezTo>
                <a:cubicBezTo>
                  <a:pt x="1117" y="889"/>
                  <a:pt x="1022" y="941"/>
                  <a:pt x="1014" y="981"/>
                </a:cubicBezTo>
                <a:cubicBezTo>
                  <a:pt x="1006" y="1021"/>
                  <a:pt x="1119" y="1046"/>
                  <a:pt x="1102" y="1068"/>
                </a:cubicBezTo>
                <a:cubicBezTo>
                  <a:pt x="1085" y="1090"/>
                  <a:pt x="982" y="1108"/>
                  <a:pt x="910" y="1116"/>
                </a:cubicBezTo>
                <a:cubicBezTo>
                  <a:pt x="838" y="1124"/>
                  <a:pt x="726" y="1116"/>
                  <a:pt x="670" y="1116"/>
                </a:cubicBezTo>
                <a:cubicBezTo>
                  <a:pt x="614" y="1116"/>
                  <a:pt x="614" y="1116"/>
                  <a:pt x="574" y="1116"/>
                </a:cubicBezTo>
                <a:cubicBezTo>
                  <a:pt x="534" y="1116"/>
                  <a:pt x="470" y="1116"/>
                  <a:pt x="430" y="111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7105922" y="2335027"/>
            <a:ext cx="867089" cy="1212273"/>
          </a:xfrm>
          <a:custGeom>
            <a:avLst/>
            <a:gdLst>
              <a:gd name="T0" fmla="*/ 0 w 607"/>
              <a:gd name="T1" fmla="*/ 768 h 784"/>
              <a:gd name="T2" fmla="*/ 136 w 607"/>
              <a:gd name="T3" fmla="*/ 672 h 784"/>
              <a:gd name="T4" fmla="*/ 204 w 607"/>
              <a:gd name="T5" fmla="*/ 96 h 784"/>
              <a:gd name="T6" fmla="*/ 476 w 607"/>
              <a:gd name="T7" fmla="*/ 96 h 784"/>
              <a:gd name="T8" fmla="*/ 510 w 607"/>
              <a:gd name="T9" fmla="*/ 528 h 784"/>
              <a:gd name="T10" fmla="*/ 604 w 607"/>
              <a:gd name="T11" fmla="*/ 743 h 784"/>
              <a:gd name="T12" fmla="*/ 492 w 607"/>
              <a:gd name="T13" fmla="*/ 762 h 784"/>
              <a:gd name="T14" fmla="*/ 102 w 607"/>
              <a:gd name="T15" fmla="*/ 768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7" h="784">
                <a:moveTo>
                  <a:pt x="0" y="768"/>
                </a:moveTo>
                <a:cubicBezTo>
                  <a:pt x="51" y="776"/>
                  <a:pt x="102" y="784"/>
                  <a:pt x="136" y="672"/>
                </a:cubicBezTo>
                <a:cubicBezTo>
                  <a:pt x="170" y="560"/>
                  <a:pt x="147" y="192"/>
                  <a:pt x="204" y="96"/>
                </a:cubicBezTo>
                <a:cubicBezTo>
                  <a:pt x="261" y="0"/>
                  <a:pt x="425" y="24"/>
                  <a:pt x="476" y="96"/>
                </a:cubicBezTo>
                <a:cubicBezTo>
                  <a:pt x="527" y="168"/>
                  <a:pt x="489" y="420"/>
                  <a:pt x="510" y="528"/>
                </a:cubicBezTo>
                <a:cubicBezTo>
                  <a:pt x="531" y="636"/>
                  <a:pt x="607" y="704"/>
                  <a:pt x="604" y="743"/>
                </a:cubicBezTo>
                <a:cubicBezTo>
                  <a:pt x="601" y="782"/>
                  <a:pt x="576" y="758"/>
                  <a:pt x="492" y="762"/>
                </a:cubicBezTo>
                <a:cubicBezTo>
                  <a:pt x="408" y="766"/>
                  <a:pt x="183" y="767"/>
                  <a:pt x="102" y="768"/>
                </a:cubicBezTo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6734492" y="878444"/>
            <a:ext cx="1765549" cy="1807585"/>
          </a:xfrm>
          <a:custGeom>
            <a:avLst/>
            <a:gdLst>
              <a:gd name="T0" fmla="*/ 430 w 1237"/>
              <a:gd name="T1" fmla="*/ 1116 h 1169"/>
              <a:gd name="T2" fmla="*/ 334 w 1237"/>
              <a:gd name="T3" fmla="*/ 1116 h 1169"/>
              <a:gd name="T4" fmla="*/ 286 w 1237"/>
              <a:gd name="T5" fmla="*/ 1164 h 1169"/>
              <a:gd name="T6" fmla="*/ 187 w 1237"/>
              <a:gd name="T7" fmla="*/ 1083 h 1169"/>
              <a:gd name="T8" fmla="*/ 94 w 1237"/>
              <a:gd name="T9" fmla="*/ 1020 h 1169"/>
              <a:gd name="T10" fmla="*/ 94 w 1237"/>
              <a:gd name="T11" fmla="*/ 924 h 1169"/>
              <a:gd name="T12" fmla="*/ 94 w 1237"/>
              <a:gd name="T13" fmla="*/ 828 h 1169"/>
              <a:gd name="T14" fmla="*/ 46 w 1237"/>
              <a:gd name="T15" fmla="*/ 732 h 1169"/>
              <a:gd name="T16" fmla="*/ 12 w 1237"/>
              <a:gd name="T17" fmla="*/ 623 h 1169"/>
              <a:gd name="T18" fmla="*/ 12 w 1237"/>
              <a:gd name="T19" fmla="*/ 512 h 1169"/>
              <a:gd name="T20" fmla="*/ 83 w 1237"/>
              <a:gd name="T21" fmla="*/ 310 h 1169"/>
              <a:gd name="T22" fmla="*/ 297 w 1237"/>
              <a:gd name="T23" fmla="*/ 97 h 1169"/>
              <a:gd name="T24" fmla="*/ 650 w 1237"/>
              <a:gd name="T25" fmla="*/ 13 h 1169"/>
              <a:gd name="T26" fmla="*/ 1034 w 1237"/>
              <a:gd name="T27" fmla="*/ 177 h 1169"/>
              <a:gd name="T28" fmla="*/ 1208 w 1237"/>
              <a:gd name="T29" fmla="*/ 459 h 1169"/>
              <a:gd name="T30" fmla="*/ 1210 w 1237"/>
              <a:gd name="T31" fmla="*/ 614 h 1169"/>
              <a:gd name="T32" fmla="*/ 1150 w 1237"/>
              <a:gd name="T33" fmla="*/ 828 h 1169"/>
              <a:gd name="T34" fmla="*/ 1014 w 1237"/>
              <a:gd name="T35" fmla="*/ 981 h 1169"/>
              <a:gd name="T36" fmla="*/ 1102 w 1237"/>
              <a:gd name="T37" fmla="*/ 1068 h 1169"/>
              <a:gd name="T38" fmla="*/ 910 w 1237"/>
              <a:gd name="T39" fmla="*/ 1116 h 1169"/>
              <a:gd name="T40" fmla="*/ 670 w 1237"/>
              <a:gd name="T41" fmla="*/ 1116 h 1169"/>
              <a:gd name="T42" fmla="*/ 574 w 1237"/>
              <a:gd name="T43" fmla="*/ 1116 h 1169"/>
              <a:gd name="T44" fmla="*/ 430 w 1237"/>
              <a:gd name="T45" fmla="*/ 1116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37" h="1169">
                <a:moveTo>
                  <a:pt x="430" y="1116"/>
                </a:moveTo>
                <a:cubicBezTo>
                  <a:pt x="390" y="1116"/>
                  <a:pt x="358" y="1108"/>
                  <a:pt x="334" y="1116"/>
                </a:cubicBezTo>
                <a:cubicBezTo>
                  <a:pt x="310" y="1124"/>
                  <a:pt x="310" y="1169"/>
                  <a:pt x="286" y="1164"/>
                </a:cubicBezTo>
                <a:cubicBezTo>
                  <a:pt x="262" y="1159"/>
                  <a:pt x="219" y="1107"/>
                  <a:pt x="187" y="1083"/>
                </a:cubicBezTo>
                <a:cubicBezTo>
                  <a:pt x="155" y="1059"/>
                  <a:pt x="109" y="1046"/>
                  <a:pt x="94" y="1020"/>
                </a:cubicBezTo>
                <a:cubicBezTo>
                  <a:pt x="79" y="994"/>
                  <a:pt x="94" y="956"/>
                  <a:pt x="94" y="924"/>
                </a:cubicBezTo>
                <a:cubicBezTo>
                  <a:pt x="94" y="892"/>
                  <a:pt x="102" y="860"/>
                  <a:pt x="94" y="828"/>
                </a:cubicBezTo>
                <a:cubicBezTo>
                  <a:pt x="86" y="796"/>
                  <a:pt x="60" y="766"/>
                  <a:pt x="46" y="732"/>
                </a:cubicBezTo>
                <a:cubicBezTo>
                  <a:pt x="32" y="698"/>
                  <a:pt x="18" y="660"/>
                  <a:pt x="12" y="623"/>
                </a:cubicBezTo>
                <a:cubicBezTo>
                  <a:pt x="6" y="586"/>
                  <a:pt x="0" y="564"/>
                  <a:pt x="12" y="512"/>
                </a:cubicBezTo>
                <a:cubicBezTo>
                  <a:pt x="24" y="460"/>
                  <a:pt x="36" y="379"/>
                  <a:pt x="83" y="310"/>
                </a:cubicBezTo>
                <a:cubicBezTo>
                  <a:pt x="130" y="241"/>
                  <a:pt x="203" y="146"/>
                  <a:pt x="297" y="97"/>
                </a:cubicBezTo>
                <a:cubicBezTo>
                  <a:pt x="391" y="48"/>
                  <a:pt x="527" y="0"/>
                  <a:pt x="650" y="13"/>
                </a:cubicBezTo>
                <a:cubicBezTo>
                  <a:pt x="773" y="26"/>
                  <a:pt x="941" y="103"/>
                  <a:pt x="1034" y="177"/>
                </a:cubicBezTo>
                <a:cubicBezTo>
                  <a:pt x="1127" y="251"/>
                  <a:pt x="1179" y="386"/>
                  <a:pt x="1208" y="459"/>
                </a:cubicBezTo>
                <a:cubicBezTo>
                  <a:pt x="1237" y="532"/>
                  <a:pt x="1220" y="553"/>
                  <a:pt x="1210" y="614"/>
                </a:cubicBezTo>
                <a:cubicBezTo>
                  <a:pt x="1200" y="675"/>
                  <a:pt x="1183" y="767"/>
                  <a:pt x="1150" y="828"/>
                </a:cubicBezTo>
                <a:cubicBezTo>
                  <a:pt x="1117" y="889"/>
                  <a:pt x="1022" y="941"/>
                  <a:pt x="1014" y="981"/>
                </a:cubicBezTo>
                <a:cubicBezTo>
                  <a:pt x="1006" y="1021"/>
                  <a:pt x="1119" y="1046"/>
                  <a:pt x="1102" y="1068"/>
                </a:cubicBezTo>
                <a:cubicBezTo>
                  <a:pt x="1085" y="1090"/>
                  <a:pt x="982" y="1108"/>
                  <a:pt x="910" y="1116"/>
                </a:cubicBezTo>
                <a:cubicBezTo>
                  <a:pt x="838" y="1124"/>
                  <a:pt x="726" y="1116"/>
                  <a:pt x="670" y="1116"/>
                </a:cubicBezTo>
                <a:cubicBezTo>
                  <a:pt x="614" y="1116"/>
                  <a:pt x="614" y="1116"/>
                  <a:pt x="574" y="1116"/>
                </a:cubicBezTo>
                <a:cubicBezTo>
                  <a:pt x="534" y="1116"/>
                  <a:pt x="470" y="1116"/>
                  <a:pt x="430" y="111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80" y="424931"/>
            <a:ext cx="4290100" cy="572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6" y="1909892"/>
            <a:ext cx="3916503" cy="2696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902" y="646704"/>
            <a:ext cx="3817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Thermoregulation strategies</a:t>
            </a:r>
          </a:p>
          <a:p>
            <a:pPr algn="ctr"/>
            <a:r>
              <a:rPr lang="en-US" sz="2400" b="1" dirty="0" smtClean="0"/>
              <a:t>regulate time of activity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3122" y="6372972"/>
            <a:ext cx="241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et al., ‘79 Ecology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1232504" y="4783591"/>
            <a:ext cx="2306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Agama </a:t>
            </a:r>
            <a:r>
              <a:rPr lang="en-US" sz="2400" i="1" dirty="0" err="1"/>
              <a:t>aculeata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147114" y="3613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001512" y="646703"/>
            <a:ext cx="108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hottest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78769" y="4085726"/>
            <a:ext cx="3160105" cy="1493703"/>
            <a:chOff x="5278769" y="4085726"/>
            <a:chExt cx="3160105" cy="1493703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4811736" y="4650730"/>
              <a:ext cx="13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coldest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7510176" y="4552759"/>
              <a:ext cx="13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coldest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38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3232" y="479016"/>
            <a:ext cx="5938168" cy="7882871"/>
            <a:chOff x="791013" y="0"/>
            <a:chExt cx="5090441" cy="70807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451" y="0"/>
              <a:ext cx="5005003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1013" y="4745597"/>
              <a:ext cx="4957758" cy="2335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37900" y="6053677"/>
            <a:ext cx="29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Adoph</a:t>
            </a:r>
            <a:r>
              <a:rPr lang="en-US" i="1" dirty="0" smtClean="0"/>
              <a:t> &amp; Porter 1993 Am Nat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18041" y="1871503"/>
            <a:ext cx="1788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temperate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  site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8041" y="4051364"/>
            <a:ext cx="1116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desert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21642" y="3626895"/>
            <a:ext cx="4800786" cy="1051862"/>
            <a:chOff x="3921642" y="3626895"/>
            <a:chExt cx="4800786" cy="1051862"/>
          </a:xfrm>
        </p:grpSpPr>
        <p:sp>
          <p:nvSpPr>
            <p:cNvPr id="8" name="Oval 7"/>
            <p:cNvSpPr/>
            <p:nvPr/>
          </p:nvSpPr>
          <p:spPr>
            <a:xfrm>
              <a:off x="3921642" y="4166322"/>
              <a:ext cx="1180950" cy="51243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202861" y="3626895"/>
              <a:ext cx="3519567" cy="652837"/>
              <a:chOff x="5202861" y="3626895"/>
              <a:chExt cx="3519567" cy="65283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718041" y="3626895"/>
                <a:ext cx="2004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FF0000"/>
                    </a:solidFill>
                  </a:rPr>
                  <a:t>hours of restriction</a:t>
                </a:r>
                <a:endParaRPr lang="en-US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Straight Arrow Connector 14"/>
              <p:cNvCxnSpPr>
                <a:stCxn id="9" idx="1"/>
              </p:cNvCxnSpPr>
              <p:nvPr/>
            </p:nvCxnSpPr>
            <p:spPr>
              <a:xfrm flipH="1">
                <a:off x="5202861" y="3811561"/>
                <a:ext cx="1515180" cy="46817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2515861" y="3096892"/>
            <a:ext cx="39421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WINTER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             </a:t>
            </a:r>
            <a:r>
              <a:rPr lang="en-US" b="1" dirty="0" smtClean="0">
                <a:solidFill>
                  <a:srgbClr val="FF0000"/>
                </a:solidFill>
              </a:rPr>
              <a:t>SUMMER</a:t>
            </a:r>
            <a:r>
              <a:rPr lang="en-US" dirty="0" smtClean="0"/>
              <a:t>          </a:t>
            </a:r>
            <a:r>
              <a:rPr lang="en-US" b="1" dirty="0" smtClean="0">
                <a:solidFill>
                  <a:srgbClr val="0000FF"/>
                </a:solidFill>
              </a:rPr>
              <a:t>WINTER</a:t>
            </a:r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15861" y="5392836"/>
            <a:ext cx="39421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WINTER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             </a:t>
            </a:r>
            <a:r>
              <a:rPr lang="en-US" b="1" dirty="0" smtClean="0">
                <a:solidFill>
                  <a:srgbClr val="FF0000"/>
                </a:solidFill>
              </a:rPr>
              <a:t>SUMMER</a:t>
            </a:r>
            <a:r>
              <a:rPr lang="en-US" dirty="0" smtClean="0"/>
              <a:t>          </a:t>
            </a:r>
            <a:r>
              <a:rPr lang="en-US" b="1" dirty="0" smtClean="0">
                <a:solidFill>
                  <a:srgbClr val="0000FF"/>
                </a:solidFill>
              </a:rPr>
              <a:t>WINTER</a:t>
            </a:r>
            <a:r>
              <a:rPr lang="en-US" dirty="0" smtClean="0"/>
              <a:t>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9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925" y="345926"/>
            <a:ext cx="5586535" cy="160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Thermoregulation strategies</a:t>
            </a:r>
          </a:p>
          <a:p>
            <a:pPr algn="ctr"/>
            <a:r>
              <a:rPr lang="en-US" sz="2800" b="1" dirty="0" smtClean="0"/>
              <a:t>regulate frequency of basking in sun</a:t>
            </a:r>
          </a:p>
          <a:p>
            <a:pPr algn="ctr">
              <a:lnSpc>
                <a:spcPct val="80000"/>
              </a:lnSpc>
            </a:pPr>
            <a:endParaRPr lang="en-US" sz="2800" b="1" dirty="0" smtClean="0"/>
          </a:p>
          <a:p>
            <a:pPr algn="ctr"/>
            <a:r>
              <a:rPr lang="en-US" sz="2000" b="1" i="1" dirty="0" smtClean="0"/>
              <a:t>Anolis cristatellus</a:t>
            </a:r>
            <a:r>
              <a:rPr lang="en-US" sz="2000" b="1" dirty="0" smtClean="0"/>
              <a:t>, Puerto Rico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190" y="2239122"/>
            <a:ext cx="703494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High elevation               summer                winter</a:t>
            </a:r>
          </a:p>
          <a:p>
            <a:r>
              <a:rPr lang="en-US" sz="2800" dirty="0" smtClean="0"/>
              <a:t>    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% models in sun           29.3                       31.3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% lizards in sun             </a:t>
            </a:r>
            <a:r>
              <a:rPr lang="en-US" sz="2800" dirty="0" smtClean="0">
                <a:solidFill>
                  <a:srgbClr val="FF0000"/>
                </a:solidFill>
              </a:rPr>
              <a:t>83.5                       92.2</a:t>
            </a:r>
          </a:p>
          <a:p>
            <a:endParaRPr lang="en-US" sz="2800" dirty="0"/>
          </a:p>
          <a:p>
            <a:r>
              <a:rPr lang="en-US" sz="2800" dirty="0" smtClean="0"/>
              <a:t>Low elevation</a:t>
            </a:r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% models in sun           10.1                       21.0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% lizards in sun             </a:t>
            </a:r>
            <a:r>
              <a:rPr lang="en-US" sz="2800" dirty="0" smtClean="0">
                <a:solidFill>
                  <a:srgbClr val="FF0000"/>
                </a:solidFill>
              </a:rPr>
              <a:t>55.9                      66.7</a:t>
            </a:r>
          </a:p>
          <a:p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98190" y="2840677"/>
            <a:ext cx="6800577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98190" y="4983563"/>
            <a:ext cx="6800577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18310" y="6244001"/>
            <a:ext cx="203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Hertz 1992 Ecology</a:t>
            </a:r>
            <a:endParaRPr lang="en-US" i="1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77" y="241742"/>
            <a:ext cx="1810861" cy="27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2757" y="3631607"/>
            <a:ext cx="6940861" cy="36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2757" y="5694499"/>
            <a:ext cx="6940861" cy="36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909216"/>
            <a:ext cx="8928100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4813" y="179167"/>
            <a:ext cx="56524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A ‘classic’ thermoregulatory strategy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                  basking, </a:t>
            </a:r>
            <a:r>
              <a:rPr lang="en-US" sz="2800" b="1" dirty="0" err="1" smtClean="0">
                <a:solidFill>
                  <a:srgbClr val="0000FF"/>
                </a:solidFill>
              </a:rPr>
              <a:t>heliothermy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				</a:t>
            </a:r>
            <a:r>
              <a:rPr lang="en-US" sz="2800" b="1" dirty="0" err="1" smtClean="0">
                <a:solidFill>
                  <a:srgbClr val="0000FF"/>
                </a:solidFill>
              </a:rPr>
              <a:t>radiotelemetry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7038" y="6092101"/>
            <a:ext cx="4645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&amp; Slatkin 1976 QRB</a:t>
            </a:r>
          </a:p>
          <a:p>
            <a:r>
              <a:rPr lang="en-US" i="1" dirty="0" smtClean="0"/>
              <a:t>redrawn from </a:t>
            </a:r>
            <a:r>
              <a:rPr lang="en-US" b="1" i="1" dirty="0" smtClean="0"/>
              <a:t>Stebbins &amp; </a:t>
            </a:r>
            <a:r>
              <a:rPr lang="en-US" b="1" i="1" dirty="0" err="1" smtClean="0"/>
              <a:t>Barwick</a:t>
            </a:r>
            <a:r>
              <a:rPr lang="en-US" i="1" dirty="0" smtClean="0"/>
              <a:t> </a:t>
            </a:r>
            <a:r>
              <a:rPr lang="en-US" i="1" dirty="0" err="1" smtClean="0"/>
              <a:t>Copeia</a:t>
            </a:r>
            <a:r>
              <a:rPr lang="en-US" i="1" dirty="0" smtClean="0"/>
              <a:t> 1968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 rot="16582745">
            <a:off x="1028355" y="3119172"/>
            <a:ext cx="8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basking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500" y="222798"/>
            <a:ext cx="6537051" cy="64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4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847975"/>
            <a:ext cx="8483600" cy="2996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68" y="2627419"/>
            <a:ext cx="424366" cy="347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8" y="5844432"/>
            <a:ext cx="80264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1" y="225395"/>
            <a:ext cx="1957388" cy="262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8838" y="457200"/>
            <a:ext cx="43781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A ‘classic’ thermoconformer</a:t>
            </a:r>
          </a:p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r>
              <a:rPr lang="en-US" sz="2800" b="1" i="1" dirty="0" smtClean="0">
                <a:solidFill>
                  <a:srgbClr val="0000FF"/>
                </a:solidFill>
              </a:rPr>
              <a:t>does not bask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481" y="6461433"/>
            <a:ext cx="306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&amp; Webster 1976 Ecology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306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8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191" y="485130"/>
            <a:ext cx="3981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Punta Salinas, Puerto Rico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859280" y="1308854"/>
            <a:ext cx="141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habitat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5120" y="1276588"/>
            <a:ext cx="73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9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7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2400"/>
            <a:ext cx="30734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9" y="1656093"/>
            <a:ext cx="72517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071" y="152400"/>
            <a:ext cx="8078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Anolis cristatellus </a:t>
            </a:r>
            <a:r>
              <a:rPr lang="en-US" sz="2800" dirty="0" smtClean="0"/>
              <a:t>are </a:t>
            </a:r>
            <a:r>
              <a:rPr lang="en-US" sz="2800" b="1" dirty="0" smtClean="0">
                <a:solidFill>
                  <a:srgbClr val="0000FF"/>
                </a:solidFill>
              </a:rPr>
              <a:t>“</a:t>
            </a:r>
            <a:r>
              <a:rPr lang="en-US" sz="2800" b="1" dirty="0" err="1" smtClean="0">
                <a:solidFill>
                  <a:srgbClr val="0000FF"/>
                </a:solidFill>
              </a:rPr>
              <a:t>heliotherms</a:t>
            </a:r>
            <a:r>
              <a:rPr lang="en-US" sz="2800" b="1" dirty="0" smtClean="0">
                <a:solidFill>
                  <a:srgbClr val="0000FF"/>
                </a:solidFill>
              </a:rPr>
              <a:t>” </a:t>
            </a:r>
            <a:r>
              <a:rPr lang="en-US" sz="2800" dirty="0" smtClean="0"/>
              <a:t>(basking)</a:t>
            </a:r>
            <a:r>
              <a:rPr lang="en-US" sz="2800" dirty="0"/>
              <a:t> </a:t>
            </a:r>
            <a:r>
              <a:rPr lang="en-US" sz="2800" dirty="0" smtClean="0"/>
              <a:t>in open</a:t>
            </a:r>
            <a:endParaRPr lang="en-US" sz="2800" dirty="0"/>
          </a:p>
          <a:p>
            <a:r>
              <a:rPr lang="en-US" sz="2800" dirty="0" smtClean="0"/>
              <a:t>             are </a:t>
            </a:r>
            <a:r>
              <a:rPr lang="en-US" sz="2800" b="1" dirty="0" smtClean="0">
                <a:solidFill>
                  <a:srgbClr val="0000FF"/>
                </a:solidFill>
              </a:rPr>
              <a:t>“thermoconformers” </a:t>
            </a:r>
            <a:r>
              <a:rPr lang="en-US" sz="2800" dirty="0" smtClean="0"/>
              <a:t>in forest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79501" y="2622156"/>
            <a:ext cx="9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basking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8506" y="3179584"/>
            <a:ext cx="9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basking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39" y="813212"/>
            <a:ext cx="1810861" cy="27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1734" y="6247768"/>
            <a:ext cx="209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Science, 1974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359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46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1734" y="6247768"/>
            <a:ext cx="209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Science, 1974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4163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6200000">
              <a:off x="816466" y="3306784"/>
              <a:ext cx="2241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00FF"/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1960821" y="3887825"/>
            <a:ext cx="523629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795516" y="3887825"/>
            <a:ext cx="3212192" cy="0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95516" y="3676166"/>
            <a:ext cx="616332" cy="370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386503" y="4255441"/>
            <a:ext cx="1281218" cy="1114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5133" y="4946656"/>
            <a:ext cx="128653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habitat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microhabitat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selection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2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3400" y="1428402"/>
            <a:ext cx="65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Monagas                                              Punta Salinas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7837" y="39468"/>
            <a:ext cx="8584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Consequences of thermoregulation vs. thermoconformity</a:t>
            </a:r>
          </a:p>
          <a:p>
            <a:pPr algn="ctr"/>
            <a:r>
              <a:rPr lang="en-US" sz="2800" i="1" dirty="0" smtClean="0">
                <a:latin typeface="Arial"/>
                <a:cs typeface="Arial"/>
              </a:rPr>
              <a:t>T</a:t>
            </a:r>
            <a:r>
              <a:rPr lang="en-US" sz="2800" baseline="-25000" dirty="0" smtClean="0">
                <a:latin typeface="Arial"/>
                <a:cs typeface="Arial"/>
              </a:rPr>
              <a:t>b  </a:t>
            </a:r>
            <a:r>
              <a:rPr lang="en-US" sz="2800" dirty="0" smtClean="0"/>
              <a:t>in </a:t>
            </a:r>
            <a:r>
              <a:rPr lang="en-US" sz="2800" dirty="0" smtClean="0">
                <a:solidFill>
                  <a:srgbClr val="FF0000"/>
                </a:solidFill>
              </a:rPr>
              <a:t>open </a:t>
            </a:r>
            <a:r>
              <a:rPr lang="en-US" sz="2800" dirty="0" smtClean="0"/>
              <a:t>and in </a:t>
            </a:r>
            <a:r>
              <a:rPr lang="en-US" sz="2800" dirty="0" smtClean="0">
                <a:solidFill>
                  <a:srgbClr val="0000FF"/>
                </a:solidFill>
              </a:rPr>
              <a:t>forest</a:t>
            </a:r>
            <a:r>
              <a:rPr lang="en-US" sz="2800" dirty="0" smtClean="0"/>
              <a:t> habitats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419189"/>
            <a:ext cx="6057900" cy="5275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7520" y="6356171"/>
            <a:ext cx="2664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Otero, Huey, Gorman in prep.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06268" y="3192423"/>
            <a:ext cx="2716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Median </a:t>
            </a:r>
            <a:r>
              <a:rPr lang="en-US" sz="2800" i="1" dirty="0" smtClean="0">
                <a:latin typeface="Arial"/>
                <a:cs typeface="Arial"/>
              </a:rPr>
              <a:t>T</a:t>
            </a:r>
            <a:r>
              <a:rPr lang="en-US" sz="2800" baseline="-25000" dirty="0" smtClean="0">
                <a:latin typeface="Arial"/>
                <a:cs typeface="Arial"/>
              </a:rPr>
              <a:t>b</a:t>
            </a:r>
            <a:r>
              <a:rPr lang="en-US" sz="2800" dirty="0" smtClean="0">
                <a:latin typeface="Arial"/>
                <a:cs typeface="Arial"/>
              </a:rPr>
              <a:t>  (°C)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026" y="1189473"/>
            <a:ext cx="3275076" cy="4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8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837" y="166468"/>
            <a:ext cx="8584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Consequences of thermoregulation vs. thermoconformity</a:t>
            </a:r>
          </a:p>
          <a:p>
            <a:pPr algn="ctr"/>
            <a:r>
              <a:rPr lang="en-US" sz="2800" dirty="0" smtClean="0"/>
              <a:t>female reproduction in </a:t>
            </a:r>
            <a:r>
              <a:rPr lang="en-US" sz="2800" dirty="0" smtClean="0">
                <a:solidFill>
                  <a:srgbClr val="FF0000"/>
                </a:solidFill>
              </a:rPr>
              <a:t>open </a:t>
            </a:r>
            <a:r>
              <a:rPr lang="en-US" sz="2800" dirty="0" smtClean="0"/>
              <a:t>and in </a:t>
            </a:r>
            <a:r>
              <a:rPr lang="en-US" sz="2800" dirty="0" smtClean="0">
                <a:solidFill>
                  <a:srgbClr val="0000FF"/>
                </a:solidFill>
              </a:rPr>
              <a:t>forest</a:t>
            </a:r>
            <a:r>
              <a:rPr lang="en-US" sz="2800" dirty="0" smtClean="0"/>
              <a:t> habitats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37520" y="6356171"/>
            <a:ext cx="2664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Otero, Huey, Gorman in prep.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24" y="1257300"/>
            <a:ext cx="6671112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7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6200000">
              <a:off x="816466" y="3429323"/>
              <a:ext cx="2241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b="1" i="1" dirty="0" smtClean="0">
                  <a:solidFill>
                    <a:srgbClr val="0000FF"/>
                  </a:solidFill>
                </a:rPr>
                <a:t>morphology -size</a:t>
              </a:r>
              <a:endParaRPr lang="en-US" sz="20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795516" y="3676166"/>
            <a:ext cx="616332" cy="370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057" y="297934"/>
            <a:ext cx="7331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Body size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Temperature change and Operative temperature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597" y="1271519"/>
            <a:ext cx="4449931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i="1" dirty="0" smtClean="0"/>
              <a:t>Experiment</a:t>
            </a:r>
            <a:r>
              <a:rPr lang="en-US" sz="2400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take a small and a </a:t>
            </a:r>
            <a:r>
              <a:rPr lang="en-US" sz="2800" dirty="0" smtClean="0"/>
              <a:t>large</a:t>
            </a:r>
            <a:r>
              <a:rPr lang="en-US" sz="2400" dirty="0" smtClean="0"/>
              <a:t> lizard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		move from shade to sun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			monitor Tb over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2160" y="4167329"/>
            <a:ext cx="516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</a:t>
            </a:r>
            <a:r>
              <a:rPr lang="en-US" sz="2800" baseline="-25000" dirty="0" smtClean="0"/>
              <a:t>b</a:t>
            </a:r>
            <a:endParaRPr lang="en-US" sz="2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631521" y="5864678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511787" y="5513169"/>
            <a:ext cx="45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</a:t>
            </a:r>
            <a:r>
              <a:rPr lang="en-US" sz="2400" baseline="-25000" dirty="0" smtClean="0"/>
              <a:t>a</a:t>
            </a:r>
            <a:endParaRPr lang="en-US" sz="2400" baseline="-25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3025160" y="3490575"/>
            <a:ext cx="3359158" cy="2290465"/>
            <a:chOff x="3025160" y="3490575"/>
            <a:chExt cx="3359158" cy="2290465"/>
          </a:xfrm>
        </p:grpSpPr>
        <p:grpSp>
          <p:nvGrpSpPr>
            <p:cNvPr id="49" name="Group 48"/>
            <p:cNvGrpSpPr/>
            <p:nvPr/>
          </p:nvGrpSpPr>
          <p:grpSpPr>
            <a:xfrm>
              <a:off x="3025160" y="3677920"/>
              <a:ext cx="2946400" cy="2103120"/>
              <a:chOff x="3025160" y="3677920"/>
              <a:chExt cx="2946400" cy="2103120"/>
            </a:xfrm>
          </p:grpSpPr>
          <p:sp>
            <p:nvSpPr>
              <p:cNvPr id="13" name="TextBox 12"/>
              <p:cNvSpPr txBox="1"/>
              <p:nvPr/>
            </p:nvSpPr>
            <p:spPr>
              <a:xfrm rot="18596416">
                <a:off x="3180079" y="3982662"/>
                <a:ext cx="675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small</a:t>
                </a:r>
                <a:endParaRPr lang="en-US" dirty="0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3025160" y="3677920"/>
                <a:ext cx="2946400" cy="2103120"/>
              </a:xfrm>
              <a:custGeom>
                <a:avLst/>
                <a:gdLst>
                  <a:gd name="connsiteX0" fmla="*/ 0 w 3505200"/>
                  <a:gd name="connsiteY0" fmla="*/ 2103120 h 2103120"/>
                  <a:gd name="connsiteX1" fmla="*/ 264160 w 3505200"/>
                  <a:gd name="connsiteY1" fmla="*/ 1493520 h 2103120"/>
                  <a:gd name="connsiteX2" fmla="*/ 955040 w 3505200"/>
                  <a:gd name="connsiteY2" fmla="*/ 589280 h 2103120"/>
                  <a:gd name="connsiteX3" fmla="*/ 1899920 w 3505200"/>
                  <a:gd name="connsiteY3" fmla="*/ 142240 h 2103120"/>
                  <a:gd name="connsiteX4" fmla="*/ 3505200 w 3505200"/>
                  <a:gd name="connsiteY4" fmla="*/ 0 h 210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200" h="2103120">
                    <a:moveTo>
                      <a:pt x="0" y="2103120"/>
                    </a:moveTo>
                    <a:cubicBezTo>
                      <a:pt x="52493" y="1924473"/>
                      <a:pt x="104987" y="1745827"/>
                      <a:pt x="264160" y="1493520"/>
                    </a:cubicBezTo>
                    <a:cubicBezTo>
                      <a:pt x="423333" y="1241213"/>
                      <a:pt x="682413" y="814493"/>
                      <a:pt x="955040" y="589280"/>
                    </a:cubicBezTo>
                    <a:cubicBezTo>
                      <a:pt x="1227667" y="364067"/>
                      <a:pt x="1474893" y="240453"/>
                      <a:pt x="1899920" y="142240"/>
                    </a:cubicBezTo>
                    <a:cubicBezTo>
                      <a:pt x="2324947" y="44027"/>
                      <a:pt x="3505200" y="0"/>
                      <a:pt x="3505200" y="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917498" y="3490575"/>
              <a:ext cx="466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T</a:t>
              </a:r>
              <a:r>
                <a:rPr lang="en-US" sz="2400" i="1" baseline="-25000" dirty="0" smtClean="0"/>
                <a:t>?</a:t>
              </a:r>
              <a:endParaRPr lang="en-US" sz="2400" baseline="-25000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3017520" y="3302000"/>
            <a:ext cx="7640" cy="25182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97200" y="5820228"/>
            <a:ext cx="314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1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4000" y="304800"/>
            <a:ext cx="57094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“Animals usually have appropriate </a:t>
            </a:r>
            <a:br>
              <a:rPr lang="en-US" sz="2400" dirty="0" smtClean="0"/>
            </a:br>
            <a:r>
              <a:rPr lang="en-US" sz="2400" dirty="0" smtClean="0"/>
              <a:t>psychological</a:t>
            </a:r>
            <a:r>
              <a:rPr lang="en-US" sz="2400" dirty="0"/>
              <a:t> </a:t>
            </a:r>
            <a:r>
              <a:rPr lang="en-US" sz="2400" dirty="0" smtClean="0"/>
              <a:t>reactions by which they find</a:t>
            </a:r>
            <a:br>
              <a:rPr lang="en-US" sz="2400" dirty="0" smtClean="0"/>
            </a:br>
            <a:r>
              <a:rPr lang="en-US" sz="2400" dirty="0" smtClean="0"/>
              <a:t> a suitable habitat, </a:t>
            </a:r>
            <a:r>
              <a:rPr lang="en-US" sz="2400" i="1" dirty="0" smtClean="0"/>
              <a:t>so that…the ecologist</a:t>
            </a:r>
            <a:br>
              <a:rPr lang="en-US" sz="2400" i="1" dirty="0" smtClean="0"/>
            </a:br>
            <a:r>
              <a:rPr lang="en-US" sz="2400" i="1" dirty="0" smtClean="0"/>
              <a:t>does not need to concern himself </a:t>
            </a:r>
            <a:br>
              <a:rPr lang="en-US" sz="2400" i="1" dirty="0" smtClean="0"/>
            </a:br>
            <a:r>
              <a:rPr lang="en-US" sz="2400" i="1" dirty="0" smtClean="0"/>
              <a:t>very much with the physiological limits</a:t>
            </a:r>
            <a:br>
              <a:rPr lang="en-US" sz="2400" i="1" dirty="0" smtClean="0"/>
            </a:br>
            <a:r>
              <a:rPr lang="en-US" sz="2400" i="1" dirty="0" smtClean="0"/>
              <a:t>which animals can endure.</a:t>
            </a:r>
            <a:r>
              <a:rPr lang="en-US" sz="2400" dirty="0" smtClean="0"/>
              <a:t>”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dirty="0"/>
              <a:t> </a:t>
            </a:r>
            <a:r>
              <a:rPr lang="en-US" sz="2400" dirty="0" smtClean="0"/>
              <a:t> Charles Elton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</a:t>
            </a:r>
            <a:r>
              <a:rPr lang="en-US" sz="2400" i="1" dirty="0" smtClean="0"/>
              <a:t>Animal Ecology</a:t>
            </a:r>
            <a:r>
              <a:rPr lang="en-US" sz="2400" dirty="0" smtClean="0"/>
              <a:t>, 1927 P. 33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4" y="4064000"/>
            <a:ext cx="1222375" cy="17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24" y="165100"/>
            <a:ext cx="2512362" cy="3340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1086" y="4157010"/>
            <a:ext cx="5681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Los </a:t>
            </a:r>
            <a:r>
              <a:rPr lang="en-US" sz="2400" i="1" dirty="0" err="1"/>
              <a:t>animales</a:t>
            </a:r>
            <a:r>
              <a:rPr lang="en-US" sz="2400" i="1" dirty="0"/>
              <a:t> </a:t>
            </a:r>
            <a:r>
              <a:rPr lang="en-US" sz="2400" i="1" dirty="0" err="1"/>
              <a:t>suelen</a:t>
            </a:r>
            <a:r>
              <a:rPr lang="en-US" sz="2400" i="1" dirty="0"/>
              <a:t> </a:t>
            </a:r>
            <a:r>
              <a:rPr lang="en-US" sz="2400" i="1" dirty="0" err="1" smtClean="0"/>
              <a:t>tener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reacciones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apropiadas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psicológica</a:t>
            </a:r>
            <a:r>
              <a:rPr lang="en-US" sz="2400" i="1" dirty="0" smtClean="0"/>
              <a:t> </a:t>
            </a:r>
            <a:r>
              <a:rPr lang="en-US" sz="2400" i="1" dirty="0" err="1"/>
              <a:t>por</a:t>
            </a:r>
            <a:r>
              <a:rPr lang="en-US" sz="2400" i="1" dirty="0"/>
              <a:t> </a:t>
            </a:r>
            <a:r>
              <a:rPr lang="en-US" sz="2400" i="1" dirty="0" err="1"/>
              <a:t>las</a:t>
            </a:r>
            <a:r>
              <a:rPr lang="en-US" sz="2400" i="1" dirty="0"/>
              <a:t> </a:t>
            </a:r>
            <a:r>
              <a:rPr lang="en-US" sz="2400" i="1" dirty="0" err="1"/>
              <a:t>que</a:t>
            </a:r>
            <a:r>
              <a:rPr lang="en-US" sz="2400" i="1" dirty="0"/>
              <a:t> se </a:t>
            </a:r>
            <a:r>
              <a:rPr lang="en-US" sz="2400" i="1" dirty="0" err="1" smtClean="0"/>
              <a:t>encuentran</a:t>
            </a:r>
            <a:r>
              <a:rPr lang="en-US" sz="2400" i="1" dirty="0" smtClean="0"/>
              <a:t> </a:t>
            </a:r>
            <a:r>
              <a:rPr lang="en-US" sz="2400" i="1" dirty="0"/>
              <a:t>un </a:t>
            </a:r>
            <a:r>
              <a:rPr lang="en-US" sz="2400" i="1" dirty="0" err="1"/>
              <a:t>hábitat</a:t>
            </a:r>
            <a:r>
              <a:rPr lang="en-US" sz="2400" i="1" dirty="0"/>
              <a:t> </a:t>
            </a:r>
            <a:r>
              <a:rPr lang="en-US" sz="2400" i="1" dirty="0" err="1"/>
              <a:t>adecuado</a:t>
            </a:r>
            <a:r>
              <a:rPr lang="en-US" sz="2400" i="1" dirty="0"/>
              <a:t>, de </a:t>
            </a:r>
            <a:r>
              <a:rPr lang="en-US" sz="2400" i="1" dirty="0" err="1"/>
              <a:t>modo</a:t>
            </a:r>
            <a:r>
              <a:rPr lang="en-US" sz="2400" i="1" dirty="0"/>
              <a:t> </a:t>
            </a:r>
            <a:r>
              <a:rPr lang="en-US" sz="2400" i="1" dirty="0" err="1"/>
              <a:t>que</a:t>
            </a:r>
            <a:r>
              <a:rPr lang="en-US" sz="2400" i="1" dirty="0"/>
              <a:t> ... </a:t>
            </a:r>
            <a:r>
              <a:rPr lang="en-US" sz="2400" i="1" dirty="0" smtClean="0"/>
              <a:t>la </a:t>
            </a:r>
            <a:r>
              <a:rPr lang="en-US" sz="2400" i="1" dirty="0" err="1" smtClean="0"/>
              <a:t>ecologista</a:t>
            </a:r>
            <a:r>
              <a:rPr lang="en-US" sz="2400" i="1" dirty="0" smtClean="0"/>
              <a:t> </a:t>
            </a:r>
            <a:r>
              <a:rPr lang="en-US" sz="2400" i="1" dirty="0"/>
              <a:t>no </a:t>
            </a:r>
            <a:r>
              <a:rPr lang="en-US" sz="2400" i="1" dirty="0" err="1"/>
              <a:t>tiene</a:t>
            </a:r>
            <a:r>
              <a:rPr lang="en-US" sz="2400" i="1" dirty="0"/>
              <a:t> </a:t>
            </a:r>
            <a:r>
              <a:rPr lang="en-US" sz="2400" i="1" dirty="0" err="1"/>
              <a:t>por</a:t>
            </a:r>
            <a:r>
              <a:rPr lang="en-US" sz="2400" i="1" dirty="0"/>
              <a:t> </a:t>
            </a:r>
            <a:r>
              <a:rPr lang="en-US" sz="2400" i="1" dirty="0" err="1"/>
              <a:t>qué</a:t>
            </a:r>
            <a:r>
              <a:rPr lang="en-US" sz="2400" i="1" dirty="0"/>
              <a:t> </a:t>
            </a:r>
            <a:r>
              <a:rPr lang="en-US" sz="2400" i="1" dirty="0" err="1" smtClean="0"/>
              <a:t>preocuparse</a:t>
            </a:r>
            <a:r>
              <a:rPr lang="en-US" sz="2400" i="1" dirty="0" smtClean="0"/>
              <a:t> </a:t>
            </a:r>
            <a:r>
              <a:rPr lang="en-US" sz="2400" i="1" dirty="0"/>
              <a:t>mucho los </a:t>
            </a:r>
            <a:r>
              <a:rPr lang="en-US" sz="2400" i="1" dirty="0" err="1"/>
              <a:t>límites</a:t>
            </a:r>
            <a:r>
              <a:rPr lang="en-US" sz="2400" i="1" dirty="0"/>
              <a:t> </a:t>
            </a:r>
            <a:r>
              <a:rPr lang="en-US" sz="2400" i="1" dirty="0" err="1"/>
              <a:t>fisiológicos</a:t>
            </a:r>
            <a:r>
              <a:rPr lang="en-US" sz="2400" i="1" dirty="0"/>
              <a:t>? </a:t>
            </a:r>
            <a:r>
              <a:rPr lang="en-US" sz="2400" i="1" dirty="0" err="1"/>
              <a:t>qué</a:t>
            </a:r>
            <a:r>
              <a:rPr lang="en-US" sz="2400" i="1" dirty="0"/>
              <a:t> </a:t>
            </a:r>
            <a:r>
              <a:rPr lang="en-US" sz="2400" i="1" dirty="0" err="1"/>
              <a:t>animales</a:t>
            </a:r>
            <a:r>
              <a:rPr lang="en-US" sz="2400" i="1" dirty="0"/>
              <a:t> </a:t>
            </a:r>
            <a:r>
              <a:rPr lang="en-US" sz="2400" i="1" dirty="0" err="1"/>
              <a:t>pueden</a:t>
            </a:r>
            <a:r>
              <a:rPr lang="en-US" sz="2400" i="1" dirty="0"/>
              <a:t> </a:t>
            </a:r>
            <a:r>
              <a:rPr lang="en-US" sz="2400" i="1" dirty="0" err="1"/>
              <a:t>soportar</a:t>
            </a:r>
            <a:endParaRPr lang="en-US" sz="2400" i="1" dirty="0"/>
          </a:p>
        </p:txBody>
      </p:sp>
      <p:sp>
        <p:nvSpPr>
          <p:cNvPr id="4" name="&quot;No&quot; Symbol 3"/>
          <p:cNvSpPr/>
          <p:nvPr/>
        </p:nvSpPr>
        <p:spPr>
          <a:xfrm>
            <a:off x="4222451" y="304800"/>
            <a:ext cx="2116795" cy="2305959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057" y="297934"/>
            <a:ext cx="7331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Body size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Temperature change and Operative temperature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597" y="1271519"/>
            <a:ext cx="4449931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i="1" dirty="0" smtClean="0"/>
              <a:t>Experiment</a:t>
            </a:r>
            <a:r>
              <a:rPr lang="en-US" sz="2400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take a small and a </a:t>
            </a:r>
            <a:r>
              <a:rPr lang="en-US" sz="2800" dirty="0" smtClean="0"/>
              <a:t>large</a:t>
            </a:r>
            <a:r>
              <a:rPr lang="en-US" sz="2400" dirty="0" smtClean="0"/>
              <a:t> lizard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		move from shade to sun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			monitor Tb over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2160" y="4167329"/>
            <a:ext cx="516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T</a:t>
            </a:r>
            <a:r>
              <a:rPr lang="en-US" sz="2800" baseline="-25000" dirty="0" smtClean="0"/>
              <a:t>b</a:t>
            </a:r>
            <a:endParaRPr lang="en-US" sz="2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631521" y="5864678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</a:t>
            </a:r>
            <a:endParaRPr lang="en-US" sz="2800" dirty="0"/>
          </a:p>
        </p:txBody>
      </p:sp>
      <p:sp>
        <p:nvSpPr>
          <p:cNvPr id="22" name="Freeform 21"/>
          <p:cNvSpPr/>
          <p:nvPr/>
        </p:nvSpPr>
        <p:spPr>
          <a:xfrm>
            <a:off x="3017520" y="3892550"/>
            <a:ext cx="1747520" cy="1918970"/>
          </a:xfrm>
          <a:custGeom>
            <a:avLst/>
            <a:gdLst>
              <a:gd name="connsiteX0" fmla="*/ 0 w 1747520"/>
              <a:gd name="connsiteY0" fmla="*/ 1859280 h 1859280"/>
              <a:gd name="connsiteX1" fmla="*/ 670560 w 1747520"/>
              <a:gd name="connsiteY1" fmla="*/ 883920 h 1859280"/>
              <a:gd name="connsiteX2" fmla="*/ 1219200 w 1747520"/>
              <a:gd name="connsiteY2" fmla="*/ 345440 h 1859280"/>
              <a:gd name="connsiteX3" fmla="*/ 1747520 w 1747520"/>
              <a:gd name="connsiteY3" fmla="*/ 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7520" h="1859280">
                <a:moveTo>
                  <a:pt x="0" y="1859280"/>
                </a:moveTo>
                <a:cubicBezTo>
                  <a:pt x="233680" y="1497753"/>
                  <a:pt x="467360" y="1136227"/>
                  <a:pt x="670560" y="883920"/>
                </a:cubicBezTo>
                <a:cubicBezTo>
                  <a:pt x="873760" y="631613"/>
                  <a:pt x="1039707" y="492760"/>
                  <a:pt x="1219200" y="345440"/>
                </a:cubicBezTo>
                <a:cubicBezTo>
                  <a:pt x="1398693" y="198120"/>
                  <a:pt x="1747520" y="0"/>
                  <a:pt x="1747520" y="0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419600" y="3435350"/>
            <a:ext cx="1497898" cy="679450"/>
          </a:xfrm>
          <a:custGeom>
            <a:avLst/>
            <a:gdLst>
              <a:gd name="connsiteX0" fmla="*/ 0 w 1463040"/>
              <a:gd name="connsiteY0" fmla="*/ 568960 h 568960"/>
              <a:gd name="connsiteX1" fmla="*/ 416560 w 1463040"/>
              <a:gd name="connsiteY1" fmla="*/ 386080 h 568960"/>
              <a:gd name="connsiteX2" fmla="*/ 1046480 w 1463040"/>
              <a:gd name="connsiteY2" fmla="*/ 71120 h 568960"/>
              <a:gd name="connsiteX3" fmla="*/ 1463040 w 1463040"/>
              <a:gd name="connsiteY3" fmla="*/ 0 h 568960"/>
              <a:gd name="connsiteX0" fmla="*/ 0 w 1463040"/>
              <a:gd name="connsiteY0" fmla="*/ 568960 h 568960"/>
              <a:gd name="connsiteX1" fmla="*/ 396240 w 1463040"/>
              <a:gd name="connsiteY1" fmla="*/ 325120 h 568960"/>
              <a:gd name="connsiteX2" fmla="*/ 1046480 w 1463040"/>
              <a:gd name="connsiteY2" fmla="*/ 71120 h 568960"/>
              <a:gd name="connsiteX3" fmla="*/ 1463040 w 1463040"/>
              <a:gd name="connsiteY3" fmla="*/ 0 h 568960"/>
              <a:gd name="connsiteX0" fmla="*/ 16751 w 1479791"/>
              <a:gd name="connsiteY0" fmla="*/ 568960 h 595391"/>
              <a:gd name="connsiteX1" fmla="*/ 33684 w 1479791"/>
              <a:gd name="connsiteY1" fmla="*/ 579967 h 595391"/>
              <a:gd name="connsiteX2" fmla="*/ 412991 w 1479791"/>
              <a:gd name="connsiteY2" fmla="*/ 325120 h 595391"/>
              <a:gd name="connsiteX3" fmla="*/ 1063231 w 1479791"/>
              <a:gd name="connsiteY3" fmla="*/ 71120 h 595391"/>
              <a:gd name="connsiteX4" fmla="*/ 1479791 w 1479791"/>
              <a:gd name="connsiteY4" fmla="*/ 0 h 595391"/>
              <a:gd name="connsiteX0" fmla="*/ 16751 w 1479791"/>
              <a:gd name="connsiteY0" fmla="*/ 568960 h 595391"/>
              <a:gd name="connsiteX1" fmla="*/ 33684 w 1479791"/>
              <a:gd name="connsiteY1" fmla="*/ 579967 h 595391"/>
              <a:gd name="connsiteX2" fmla="*/ 438391 w 1479791"/>
              <a:gd name="connsiteY2" fmla="*/ 346287 h 595391"/>
              <a:gd name="connsiteX3" fmla="*/ 1063231 w 1479791"/>
              <a:gd name="connsiteY3" fmla="*/ 71120 h 595391"/>
              <a:gd name="connsiteX4" fmla="*/ 1479791 w 1479791"/>
              <a:gd name="connsiteY4" fmla="*/ 0 h 59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791" h="595391">
                <a:moveTo>
                  <a:pt x="16751" y="568960"/>
                </a:moveTo>
                <a:cubicBezTo>
                  <a:pt x="19573" y="567972"/>
                  <a:pt x="-32356" y="620607"/>
                  <a:pt x="33684" y="579967"/>
                </a:cubicBezTo>
                <a:cubicBezTo>
                  <a:pt x="99724" y="539327"/>
                  <a:pt x="266800" y="431095"/>
                  <a:pt x="438391" y="346287"/>
                </a:cubicBezTo>
                <a:cubicBezTo>
                  <a:pt x="609982" y="261479"/>
                  <a:pt x="889664" y="128835"/>
                  <a:pt x="1063231" y="71120"/>
                </a:cubicBezTo>
                <a:cubicBezTo>
                  <a:pt x="1236798" y="13406"/>
                  <a:pt x="1479791" y="0"/>
                  <a:pt x="1479791" y="0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11787" y="5513169"/>
            <a:ext cx="45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</a:t>
            </a:r>
            <a:r>
              <a:rPr lang="en-US" sz="2400" baseline="-25000" dirty="0" smtClean="0"/>
              <a:t>a</a:t>
            </a:r>
            <a:endParaRPr lang="en-US" sz="2400" baseline="-250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6384318" y="3677920"/>
            <a:ext cx="2221043" cy="2133600"/>
            <a:chOff x="6384318" y="3677920"/>
            <a:chExt cx="2221043" cy="2133600"/>
          </a:xfrm>
        </p:grpSpPr>
        <p:sp>
          <p:nvSpPr>
            <p:cNvPr id="27" name="TextBox 26"/>
            <p:cNvSpPr txBox="1"/>
            <p:nvPr/>
          </p:nvSpPr>
          <p:spPr>
            <a:xfrm>
              <a:off x="7085394" y="4438916"/>
              <a:ext cx="1519967" cy="636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“temperature</a:t>
              </a:r>
            </a:p>
            <a:p>
              <a:r>
                <a:rPr lang="en-US" i="1" dirty="0"/>
                <a:t>	</a:t>
              </a:r>
              <a:r>
                <a:rPr lang="en-US" i="1" dirty="0" smtClean="0"/>
                <a:t>excess”</a:t>
              </a:r>
              <a:endParaRPr lang="en-US" i="1" dirty="0"/>
            </a:p>
          </p:txBody>
        </p:sp>
        <p:sp>
          <p:nvSpPr>
            <p:cNvPr id="43" name="Right Brace 42"/>
            <p:cNvSpPr/>
            <p:nvPr/>
          </p:nvSpPr>
          <p:spPr>
            <a:xfrm>
              <a:off x="6384318" y="3677920"/>
              <a:ext cx="262467" cy="21336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25160" y="3490575"/>
            <a:ext cx="3359158" cy="2290465"/>
            <a:chOff x="3025160" y="3490575"/>
            <a:chExt cx="3359158" cy="2290465"/>
          </a:xfrm>
        </p:grpSpPr>
        <p:grpSp>
          <p:nvGrpSpPr>
            <p:cNvPr id="49" name="Group 48"/>
            <p:cNvGrpSpPr/>
            <p:nvPr/>
          </p:nvGrpSpPr>
          <p:grpSpPr>
            <a:xfrm>
              <a:off x="3025160" y="3677920"/>
              <a:ext cx="2946400" cy="2103120"/>
              <a:chOff x="3025160" y="3677920"/>
              <a:chExt cx="2946400" cy="2103120"/>
            </a:xfrm>
          </p:grpSpPr>
          <p:sp>
            <p:nvSpPr>
              <p:cNvPr id="13" name="TextBox 12"/>
              <p:cNvSpPr txBox="1"/>
              <p:nvPr/>
            </p:nvSpPr>
            <p:spPr>
              <a:xfrm rot="18596416">
                <a:off x="3180079" y="3982662"/>
                <a:ext cx="675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small</a:t>
                </a:r>
                <a:endParaRPr lang="en-US" dirty="0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3025160" y="3677920"/>
                <a:ext cx="2946400" cy="2103120"/>
              </a:xfrm>
              <a:custGeom>
                <a:avLst/>
                <a:gdLst>
                  <a:gd name="connsiteX0" fmla="*/ 0 w 3505200"/>
                  <a:gd name="connsiteY0" fmla="*/ 2103120 h 2103120"/>
                  <a:gd name="connsiteX1" fmla="*/ 264160 w 3505200"/>
                  <a:gd name="connsiteY1" fmla="*/ 1493520 h 2103120"/>
                  <a:gd name="connsiteX2" fmla="*/ 955040 w 3505200"/>
                  <a:gd name="connsiteY2" fmla="*/ 589280 h 2103120"/>
                  <a:gd name="connsiteX3" fmla="*/ 1899920 w 3505200"/>
                  <a:gd name="connsiteY3" fmla="*/ 142240 h 2103120"/>
                  <a:gd name="connsiteX4" fmla="*/ 3505200 w 3505200"/>
                  <a:gd name="connsiteY4" fmla="*/ 0 h 210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200" h="2103120">
                    <a:moveTo>
                      <a:pt x="0" y="2103120"/>
                    </a:moveTo>
                    <a:cubicBezTo>
                      <a:pt x="52493" y="1924473"/>
                      <a:pt x="104987" y="1745827"/>
                      <a:pt x="264160" y="1493520"/>
                    </a:cubicBezTo>
                    <a:cubicBezTo>
                      <a:pt x="423333" y="1241213"/>
                      <a:pt x="682413" y="814493"/>
                      <a:pt x="955040" y="589280"/>
                    </a:cubicBezTo>
                    <a:cubicBezTo>
                      <a:pt x="1227667" y="364067"/>
                      <a:pt x="1474893" y="240453"/>
                      <a:pt x="1899920" y="142240"/>
                    </a:cubicBezTo>
                    <a:cubicBezTo>
                      <a:pt x="2324947" y="44027"/>
                      <a:pt x="3505200" y="0"/>
                      <a:pt x="3505200" y="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917498" y="3490575"/>
              <a:ext cx="466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/>
                <a:t>T</a:t>
              </a:r>
              <a:r>
                <a:rPr lang="en-US" sz="2400" i="1" baseline="-25000" dirty="0" err="1" smtClean="0"/>
                <a:t>e</a:t>
              </a:r>
              <a:endParaRPr lang="en-US" sz="2400" baseline="-25000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3017520" y="3302000"/>
            <a:ext cx="7640" cy="25182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97200" y="5820228"/>
            <a:ext cx="314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3628078" y="3401675"/>
            <a:ext cx="3338983" cy="2409845"/>
            <a:chOff x="3628078" y="3401675"/>
            <a:chExt cx="3338983" cy="2409845"/>
          </a:xfrm>
        </p:grpSpPr>
        <p:sp>
          <p:nvSpPr>
            <p:cNvPr id="41" name="Right Brace 40"/>
            <p:cNvSpPr/>
            <p:nvPr/>
          </p:nvSpPr>
          <p:spPr>
            <a:xfrm>
              <a:off x="6670727" y="3401675"/>
              <a:ext cx="296334" cy="2374103"/>
            </a:xfrm>
            <a:prstGeom prst="rightBrace">
              <a:avLst/>
            </a:prstGeom>
            <a:ln w="762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3628078" y="4575106"/>
              <a:ext cx="2662656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3636656" y="4594156"/>
              <a:ext cx="0" cy="121736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3258747" y="4746556"/>
            <a:ext cx="3031987" cy="1937802"/>
            <a:chOff x="3258747" y="4746556"/>
            <a:chExt cx="3031987" cy="1937802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3530600" y="4750327"/>
              <a:ext cx="2760134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16200000">
              <a:off x="3033572" y="6089852"/>
              <a:ext cx="81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½ time</a:t>
              </a:r>
              <a:endParaRPr lang="en-US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3477906" y="4746556"/>
              <a:ext cx="0" cy="103448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555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8" y="931728"/>
            <a:ext cx="6134652" cy="5799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400" y="199109"/>
            <a:ext cx="764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Insects – data of </a:t>
            </a:r>
            <a:r>
              <a:rPr lang="en-US" sz="2800" dirty="0" err="1" smtClean="0">
                <a:solidFill>
                  <a:srgbClr val="0000FF"/>
                </a:solidFill>
              </a:rPr>
              <a:t>Willmer</a:t>
            </a:r>
            <a:r>
              <a:rPr lang="en-US" sz="2800" dirty="0" smtClean="0">
                <a:solidFill>
                  <a:srgbClr val="0000FF"/>
                </a:solidFill>
              </a:rPr>
              <a:t> &amp; </a:t>
            </a:r>
            <a:r>
              <a:rPr lang="en-US" sz="2800" dirty="0" err="1" smtClean="0">
                <a:solidFill>
                  <a:srgbClr val="0000FF"/>
                </a:solidFill>
              </a:rPr>
              <a:t>Unwin</a:t>
            </a:r>
            <a:r>
              <a:rPr lang="en-US" sz="2800" dirty="0" smtClean="0">
                <a:solidFill>
                  <a:srgbClr val="0000FF"/>
                </a:solidFill>
              </a:rPr>
              <a:t>, 1981 </a:t>
            </a:r>
            <a:r>
              <a:rPr lang="en-US" sz="2800" dirty="0" err="1" smtClean="0">
                <a:solidFill>
                  <a:srgbClr val="0000FF"/>
                </a:solidFill>
              </a:rPr>
              <a:t>Oecologia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5" name="Straight Connector 4"/>
          <p:cNvCxnSpPr>
            <a:endCxn id="2" idx="3"/>
          </p:cNvCxnSpPr>
          <p:nvPr/>
        </p:nvCxnSpPr>
        <p:spPr>
          <a:xfrm>
            <a:off x="6654800" y="2133600"/>
            <a:ext cx="0" cy="16977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" idx="3"/>
          </p:cNvCxnSpPr>
          <p:nvPr/>
        </p:nvCxnSpPr>
        <p:spPr>
          <a:xfrm>
            <a:off x="6654800" y="3831364"/>
            <a:ext cx="18161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680200" y="2197063"/>
            <a:ext cx="1638300" cy="1574837"/>
          </a:xfrm>
          <a:custGeom>
            <a:avLst/>
            <a:gdLst>
              <a:gd name="connsiteX0" fmla="*/ 0 w 1638300"/>
              <a:gd name="connsiteY0" fmla="*/ 1574837 h 1574837"/>
              <a:gd name="connsiteX1" fmla="*/ 101600 w 1638300"/>
              <a:gd name="connsiteY1" fmla="*/ 1219237 h 1574837"/>
              <a:gd name="connsiteX2" fmla="*/ 228600 w 1638300"/>
              <a:gd name="connsiteY2" fmla="*/ 800137 h 1574837"/>
              <a:gd name="connsiteX3" fmla="*/ 469900 w 1638300"/>
              <a:gd name="connsiteY3" fmla="*/ 482637 h 1574837"/>
              <a:gd name="connsiteX4" fmla="*/ 838200 w 1638300"/>
              <a:gd name="connsiteY4" fmla="*/ 165137 h 1574837"/>
              <a:gd name="connsiteX5" fmla="*/ 1193800 w 1638300"/>
              <a:gd name="connsiteY5" fmla="*/ 25437 h 1574837"/>
              <a:gd name="connsiteX6" fmla="*/ 1638300 w 1638300"/>
              <a:gd name="connsiteY6" fmla="*/ 37 h 157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8300" h="1574837">
                <a:moveTo>
                  <a:pt x="0" y="1574837"/>
                </a:moveTo>
                <a:cubicBezTo>
                  <a:pt x="31750" y="1461595"/>
                  <a:pt x="63500" y="1348354"/>
                  <a:pt x="101600" y="1219237"/>
                </a:cubicBezTo>
                <a:cubicBezTo>
                  <a:pt x="139700" y="1090120"/>
                  <a:pt x="167217" y="922904"/>
                  <a:pt x="228600" y="800137"/>
                </a:cubicBezTo>
                <a:cubicBezTo>
                  <a:pt x="289983" y="677370"/>
                  <a:pt x="368300" y="588470"/>
                  <a:pt x="469900" y="482637"/>
                </a:cubicBezTo>
                <a:cubicBezTo>
                  <a:pt x="571500" y="376804"/>
                  <a:pt x="717550" y="241337"/>
                  <a:pt x="838200" y="165137"/>
                </a:cubicBezTo>
                <a:cubicBezTo>
                  <a:pt x="958850" y="88937"/>
                  <a:pt x="1060450" y="52954"/>
                  <a:pt x="1193800" y="25437"/>
                </a:cubicBezTo>
                <a:cubicBezTo>
                  <a:pt x="1327150" y="-2080"/>
                  <a:pt x="1638300" y="37"/>
                  <a:pt x="1638300" y="3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985000" y="2955064"/>
            <a:ext cx="13335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964890" y="2955064"/>
            <a:ext cx="40220" cy="8763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6595270" y="4159451"/>
            <a:ext cx="81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½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8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811229"/>
            <a:ext cx="6390177" cy="5907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400" y="199109"/>
            <a:ext cx="764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Insects – data of </a:t>
            </a:r>
            <a:r>
              <a:rPr lang="en-US" sz="2800" dirty="0" err="1" smtClean="0">
                <a:solidFill>
                  <a:srgbClr val="0000FF"/>
                </a:solidFill>
              </a:rPr>
              <a:t>Willmer</a:t>
            </a:r>
            <a:r>
              <a:rPr lang="en-US" sz="2800" dirty="0" smtClean="0">
                <a:solidFill>
                  <a:srgbClr val="0000FF"/>
                </a:solidFill>
              </a:rPr>
              <a:t> &amp; </a:t>
            </a:r>
            <a:r>
              <a:rPr lang="en-US" sz="2800" dirty="0" err="1" smtClean="0">
                <a:solidFill>
                  <a:srgbClr val="0000FF"/>
                </a:solidFill>
              </a:rPr>
              <a:t>Unwin</a:t>
            </a:r>
            <a:r>
              <a:rPr lang="en-US" sz="2800" dirty="0" smtClean="0">
                <a:solidFill>
                  <a:srgbClr val="0000FF"/>
                </a:solidFill>
              </a:rPr>
              <a:t>, 1981 </a:t>
            </a:r>
            <a:r>
              <a:rPr lang="en-US" sz="2800" dirty="0" err="1" smtClean="0">
                <a:solidFill>
                  <a:srgbClr val="0000FF"/>
                </a:solidFill>
              </a:rPr>
              <a:t>Oecologia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85" y="1803400"/>
            <a:ext cx="8258547" cy="4458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541" y="589745"/>
            <a:ext cx="6414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Voluntary heating rates of lizards in nature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(from telemetry studies)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6292015"/>
            <a:ext cx="3347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Huey, Kearney, Otero, Porter, in prep.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387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7" y="1203278"/>
            <a:ext cx="7383338" cy="5165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0846" y="6368534"/>
            <a:ext cx="253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Stevenson, 1985 Am Nat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391565" y="119641"/>
            <a:ext cx="66313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But big ectotherms never reach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</a:t>
            </a:r>
            <a:r>
              <a:rPr lang="en-US" sz="2800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(because of thermal inertia and day length)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8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42591" y="4536420"/>
            <a:ext cx="3665399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42591" y="2281090"/>
            <a:ext cx="0" cy="225600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755291" y="2934198"/>
            <a:ext cx="1289409" cy="1577499"/>
          </a:xfrm>
          <a:custGeom>
            <a:avLst/>
            <a:gdLst>
              <a:gd name="connsiteX0" fmla="*/ 9498 w 1517133"/>
              <a:gd name="connsiteY0" fmla="*/ 2294990 h 2311672"/>
              <a:gd name="connsiteX1" fmla="*/ 87485 w 1517133"/>
              <a:gd name="connsiteY1" fmla="*/ 2038772 h 2311672"/>
              <a:gd name="connsiteX2" fmla="*/ 644537 w 1517133"/>
              <a:gd name="connsiteY2" fmla="*/ 412347 h 2311672"/>
              <a:gd name="connsiteX3" fmla="*/ 1424409 w 1517133"/>
              <a:gd name="connsiteY3" fmla="*/ 22451 h 2311672"/>
              <a:gd name="connsiteX4" fmla="*/ 1502396 w 1517133"/>
              <a:gd name="connsiteY4" fmla="*/ 44731 h 2311672"/>
              <a:gd name="connsiteX0" fmla="*/ 9498 w 1539651"/>
              <a:gd name="connsiteY0" fmla="*/ 2306308 h 2322990"/>
              <a:gd name="connsiteX1" fmla="*/ 87485 w 1539651"/>
              <a:gd name="connsiteY1" fmla="*/ 2050090 h 2322990"/>
              <a:gd name="connsiteX2" fmla="*/ 644537 w 1539651"/>
              <a:gd name="connsiteY2" fmla="*/ 423665 h 2322990"/>
              <a:gd name="connsiteX3" fmla="*/ 1424409 w 1539651"/>
              <a:gd name="connsiteY3" fmla="*/ 33769 h 2322990"/>
              <a:gd name="connsiteX4" fmla="*/ 1535441 w 1539651"/>
              <a:gd name="connsiteY4" fmla="*/ 20426 h 2322990"/>
              <a:gd name="connsiteX0" fmla="*/ 9498 w 1611445"/>
              <a:gd name="connsiteY0" fmla="*/ 2329684 h 2346366"/>
              <a:gd name="connsiteX1" fmla="*/ 87485 w 1611445"/>
              <a:gd name="connsiteY1" fmla="*/ 2073466 h 2346366"/>
              <a:gd name="connsiteX2" fmla="*/ 644537 w 1611445"/>
              <a:gd name="connsiteY2" fmla="*/ 447041 h 2346366"/>
              <a:gd name="connsiteX3" fmla="*/ 1424409 w 1611445"/>
              <a:gd name="connsiteY3" fmla="*/ 57145 h 2346366"/>
              <a:gd name="connsiteX4" fmla="*/ 1611445 w 1611445"/>
              <a:gd name="connsiteY4" fmla="*/ 2242 h 2346366"/>
              <a:gd name="connsiteX0" fmla="*/ 9498 w 1611445"/>
              <a:gd name="connsiteY0" fmla="*/ 2343273 h 2359955"/>
              <a:gd name="connsiteX1" fmla="*/ 87485 w 1611445"/>
              <a:gd name="connsiteY1" fmla="*/ 2087055 h 2359955"/>
              <a:gd name="connsiteX2" fmla="*/ 644537 w 1611445"/>
              <a:gd name="connsiteY2" fmla="*/ 460630 h 2359955"/>
              <a:gd name="connsiteX3" fmla="*/ 1421105 w 1611445"/>
              <a:gd name="connsiteY3" fmla="*/ 41049 h 2359955"/>
              <a:gd name="connsiteX4" fmla="*/ 1611445 w 1611445"/>
              <a:gd name="connsiteY4" fmla="*/ 15831 h 2359955"/>
              <a:gd name="connsiteX0" fmla="*/ 9498 w 1611445"/>
              <a:gd name="connsiteY0" fmla="*/ 2327442 h 2344124"/>
              <a:gd name="connsiteX1" fmla="*/ 87485 w 1611445"/>
              <a:gd name="connsiteY1" fmla="*/ 2071224 h 2344124"/>
              <a:gd name="connsiteX2" fmla="*/ 644537 w 1611445"/>
              <a:gd name="connsiteY2" fmla="*/ 444799 h 2344124"/>
              <a:gd name="connsiteX3" fmla="*/ 1026047 w 1611445"/>
              <a:gd name="connsiteY3" fmla="*/ 167709 h 2344124"/>
              <a:gd name="connsiteX4" fmla="*/ 1611445 w 1611445"/>
              <a:gd name="connsiteY4" fmla="*/ 0 h 2344124"/>
              <a:gd name="connsiteX0" fmla="*/ 9498 w 1253424"/>
              <a:gd name="connsiteY0" fmla="*/ 2191237 h 2207919"/>
              <a:gd name="connsiteX1" fmla="*/ 87485 w 1253424"/>
              <a:gd name="connsiteY1" fmla="*/ 1935019 h 2207919"/>
              <a:gd name="connsiteX2" fmla="*/ 644537 w 1253424"/>
              <a:gd name="connsiteY2" fmla="*/ 308594 h 2207919"/>
              <a:gd name="connsiteX3" fmla="*/ 1026047 w 1253424"/>
              <a:gd name="connsiteY3" fmla="*/ 31504 h 2207919"/>
              <a:gd name="connsiteX4" fmla="*/ 1253424 w 1253424"/>
              <a:gd name="connsiteY4" fmla="*/ 6286 h 2207919"/>
              <a:gd name="connsiteX0" fmla="*/ 9498 w 1253424"/>
              <a:gd name="connsiteY0" fmla="*/ 2206262 h 2222944"/>
              <a:gd name="connsiteX1" fmla="*/ 87485 w 1253424"/>
              <a:gd name="connsiteY1" fmla="*/ 1950044 h 2222944"/>
              <a:gd name="connsiteX2" fmla="*/ 644537 w 1253424"/>
              <a:gd name="connsiteY2" fmla="*/ 323619 h 2222944"/>
              <a:gd name="connsiteX3" fmla="*/ 1005471 w 1253424"/>
              <a:gd name="connsiteY3" fmla="*/ 22781 h 2222944"/>
              <a:gd name="connsiteX4" fmla="*/ 1253424 w 1253424"/>
              <a:gd name="connsiteY4" fmla="*/ 21311 h 2222944"/>
              <a:gd name="connsiteX0" fmla="*/ 9498 w 1253424"/>
              <a:gd name="connsiteY0" fmla="*/ 2195713 h 2212395"/>
              <a:gd name="connsiteX1" fmla="*/ 87485 w 1253424"/>
              <a:gd name="connsiteY1" fmla="*/ 1939495 h 2212395"/>
              <a:gd name="connsiteX2" fmla="*/ 644537 w 1253424"/>
              <a:gd name="connsiteY2" fmla="*/ 313070 h 2212395"/>
              <a:gd name="connsiteX3" fmla="*/ 1005471 w 1253424"/>
              <a:gd name="connsiteY3" fmla="*/ 12232 h 2212395"/>
              <a:gd name="connsiteX4" fmla="*/ 1253424 w 1253424"/>
              <a:gd name="connsiteY4" fmla="*/ 10762 h 221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424" h="2212395">
                <a:moveTo>
                  <a:pt x="9498" y="2195713"/>
                </a:moveTo>
                <a:cubicBezTo>
                  <a:pt x="-4429" y="2224491"/>
                  <a:pt x="-18355" y="2253269"/>
                  <a:pt x="87485" y="1939495"/>
                </a:cubicBezTo>
                <a:cubicBezTo>
                  <a:pt x="193325" y="1625721"/>
                  <a:pt x="491539" y="634281"/>
                  <a:pt x="644537" y="313070"/>
                </a:cubicBezTo>
                <a:cubicBezTo>
                  <a:pt x="797535" y="-8141"/>
                  <a:pt x="891644" y="38868"/>
                  <a:pt x="1005471" y="12232"/>
                </a:cubicBezTo>
                <a:cubicBezTo>
                  <a:pt x="1119298" y="-14404"/>
                  <a:pt x="1253424" y="10762"/>
                  <a:pt x="1253424" y="10762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42591" y="3182510"/>
            <a:ext cx="540067" cy="1282000"/>
          </a:xfrm>
          <a:custGeom>
            <a:avLst/>
            <a:gdLst>
              <a:gd name="connsiteX0" fmla="*/ 9498 w 1517133"/>
              <a:gd name="connsiteY0" fmla="*/ 2294990 h 2311672"/>
              <a:gd name="connsiteX1" fmla="*/ 87485 w 1517133"/>
              <a:gd name="connsiteY1" fmla="*/ 2038772 h 2311672"/>
              <a:gd name="connsiteX2" fmla="*/ 644537 w 1517133"/>
              <a:gd name="connsiteY2" fmla="*/ 412347 h 2311672"/>
              <a:gd name="connsiteX3" fmla="*/ 1424409 w 1517133"/>
              <a:gd name="connsiteY3" fmla="*/ 22451 h 2311672"/>
              <a:gd name="connsiteX4" fmla="*/ 1502396 w 1517133"/>
              <a:gd name="connsiteY4" fmla="*/ 44731 h 2311672"/>
              <a:gd name="connsiteX0" fmla="*/ 9498 w 1588225"/>
              <a:gd name="connsiteY0" fmla="*/ 2307694 h 2324376"/>
              <a:gd name="connsiteX1" fmla="*/ 87485 w 1588225"/>
              <a:gd name="connsiteY1" fmla="*/ 2051476 h 2324376"/>
              <a:gd name="connsiteX2" fmla="*/ 644537 w 1588225"/>
              <a:gd name="connsiteY2" fmla="*/ 425051 h 2324376"/>
              <a:gd name="connsiteX3" fmla="*/ 1424409 w 1588225"/>
              <a:gd name="connsiteY3" fmla="*/ 35155 h 2324376"/>
              <a:gd name="connsiteX4" fmla="*/ 1588225 w 1588225"/>
              <a:gd name="connsiteY4" fmla="*/ 18452 h 2324376"/>
              <a:gd name="connsiteX0" fmla="*/ 9498 w 1654983"/>
              <a:gd name="connsiteY0" fmla="*/ 2315118 h 2331800"/>
              <a:gd name="connsiteX1" fmla="*/ 87485 w 1654983"/>
              <a:gd name="connsiteY1" fmla="*/ 2058900 h 2331800"/>
              <a:gd name="connsiteX2" fmla="*/ 644537 w 1654983"/>
              <a:gd name="connsiteY2" fmla="*/ 432475 h 2331800"/>
              <a:gd name="connsiteX3" fmla="*/ 1424409 w 1654983"/>
              <a:gd name="connsiteY3" fmla="*/ 42579 h 2331800"/>
              <a:gd name="connsiteX4" fmla="*/ 1654983 w 1654983"/>
              <a:gd name="connsiteY4" fmla="*/ 10282 h 2331800"/>
              <a:gd name="connsiteX0" fmla="*/ 9498 w 1654983"/>
              <a:gd name="connsiteY0" fmla="*/ 2315118 h 2331800"/>
              <a:gd name="connsiteX1" fmla="*/ 87485 w 1654983"/>
              <a:gd name="connsiteY1" fmla="*/ 2058900 h 2331800"/>
              <a:gd name="connsiteX2" fmla="*/ 644537 w 1654983"/>
              <a:gd name="connsiteY2" fmla="*/ 432475 h 2331800"/>
              <a:gd name="connsiteX3" fmla="*/ 1262285 w 1654983"/>
              <a:gd name="connsiteY3" fmla="*/ 42579 h 2331800"/>
              <a:gd name="connsiteX4" fmla="*/ 1654983 w 1654983"/>
              <a:gd name="connsiteY4" fmla="*/ 10282 h 2331800"/>
              <a:gd name="connsiteX0" fmla="*/ 9498 w 1654983"/>
              <a:gd name="connsiteY0" fmla="*/ 2336730 h 2353412"/>
              <a:gd name="connsiteX1" fmla="*/ 87485 w 1654983"/>
              <a:gd name="connsiteY1" fmla="*/ 2080512 h 2353412"/>
              <a:gd name="connsiteX2" fmla="*/ 644537 w 1654983"/>
              <a:gd name="connsiteY2" fmla="*/ 454087 h 2353412"/>
              <a:gd name="connsiteX3" fmla="*/ 1262285 w 1654983"/>
              <a:gd name="connsiteY3" fmla="*/ 64191 h 2353412"/>
              <a:gd name="connsiteX4" fmla="*/ 1654983 w 1654983"/>
              <a:gd name="connsiteY4" fmla="*/ 709 h 2353412"/>
              <a:gd name="connsiteX0" fmla="*/ 9498 w 1654983"/>
              <a:gd name="connsiteY0" fmla="*/ 2344336 h 2361018"/>
              <a:gd name="connsiteX1" fmla="*/ 87485 w 1654983"/>
              <a:gd name="connsiteY1" fmla="*/ 2088118 h 2361018"/>
              <a:gd name="connsiteX2" fmla="*/ 644537 w 1654983"/>
              <a:gd name="connsiteY2" fmla="*/ 461693 h 2361018"/>
              <a:gd name="connsiteX3" fmla="*/ 1214604 w 1654983"/>
              <a:gd name="connsiteY3" fmla="*/ 48408 h 2361018"/>
              <a:gd name="connsiteX4" fmla="*/ 1654983 w 1654983"/>
              <a:gd name="connsiteY4" fmla="*/ 8315 h 236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983" h="2361018">
                <a:moveTo>
                  <a:pt x="9498" y="2344336"/>
                </a:moveTo>
                <a:cubicBezTo>
                  <a:pt x="-4429" y="2373114"/>
                  <a:pt x="-18355" y="2401892"/>
                  <a:pt x="87485" y="2088118"/>
                </a:cubicBezTo>
                <a:cubicBezTo>
                  <a:pt x="193325" y="1774344"/>
                  <a:pt x="456684" y="801645"/>
                  <a:pt x="644537" y="461693"/>
                </a:cubicBezTo>
                <a:cubicBezTo>
                  <a:pt x="832390" y="121741"/>
                  <a:pt x="1046196" y="123971"/>
                  <a:pt x="1214604" y="48408"/>
                </a:cubicBezTo>
                <a:cubicBezTo>
                  <a:pt x="1383012" y="-27155"/>
                  <a:pt x="1654983" y="8315"/>
                  <a:pt x="1654983" y="8315"/>
                </a:cubicBezTo>
              </a:path>
            </a:pathLst>
          </a:cu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42591" y="2406218"/>
            <a:ext cx="3514423" cy="2036013"/>
          </a:xfrm>
          <a:custGeom>
            <a:avLst/>
            <a:gdLst>
              <a:gd name="connsiteX0" fmla="*/ 0 w 2451027"/>
              <a:gd name="connsiteY0" fmla="*/ 2094301 h 2094301"/>
              <a:gd name="connsiteX1" fmla="*/ 490206 w 2451027"/>
              <a:gd name="connsiteY1" fmla="*/ 1459327 h 2094301"/>
              <a:gd name="connsiteX2" fmla="*/ 913565 w 2451027"/>
              <a:gd name="connsiteY2" fmla="*/ 924612 h 2094301"/>
              <a:gd name="connsiteX3" fmla="*/ 1303501 w 2451027"/>
              <a:gd name="connsiteY3" fmla="*/ 634974 h 2094301"/>
              <a:gd name="connsiteX4" fmla="*/ 1782565 w 2451027"/>
              <a:gd name="connsiteY4" fmla="*/ 233938 h 2094301"/>
              <a:gd name="connsiteX5" fmla="*/ 2451027 w 2451027"/>
              <a:gd name="connsiteY5" fmla="*/ 0 h 2094301"/>
              <a:gd name="connsiteX6" fmla="*/ 2451027 w 2451027"/>
              <a:gd name="connsiteY6" fmla="*/ 0 h 2094301"/>
              <a:gd name="connsiteX0" fmla="*/ 0 w 2451027"/>
              <a:gd name="connsiteY0" fmla="*/ 2094301 h 2094301"/>
              <a:gd name="connsiteX1" fmla="*/ 490206 w 2451027"/>
              <a:gd name="connsiteY1" fmla="*/ 1459327 h 2094301"/>
              <a:gd name="connsiteX2" fmla="*/ 913565 w 2451027"/>
              <a:gd name="connsiteY2" fmla="*/ 924612 h 2094301"/>
              <a:gd name="connsiteX3" fmla="*/ 1281219 w 2451027"/>
              <a:gd name="connsiteY3" fmla="*/ 556994 h 2094301"/>
              <a:gd name="connsiteX4" fmla="*/ 1782565 w 2451027"/>
              <a:gd name="connsiteY4" fmla="*/ 233938 h 2094301"/>
              <a:gd name="connsiteX5" fmla="*/ 2451027 w 2451027"/>
              <a:gd name="connsiteY5" fmla="*/ 0 h 2094301"/>
              <a:gd name="connsiteX6" fmla="*/ 2451027 w 2451027"/>
              <a:gd name="connsiteY6" fmla="*/ 0 h 2094301"/>
              <a:gd name="connsiteX0" fmla="*/ 0 w 3074924"/>
              <a:gd name="connsiteY0" fmla="*/ 2150001 h 2150001"/>
              <a:gd name="connsiteX1" fmla="*/ 490206 w 3074924"/>
              <a:gd name="connsiteY1" fmla="*/ 1515027 h 2150001"/>
              <a:gd name="connsiteX2" fmla="*/ 913565 w 3074924"/>
              <a:gd name="connsiteY2" fmla="*/ 980312 h 2150001"/>
              <a:gd name="connsiteX3" fmla="*/ 1281219 w 3074924"/>
              <a:gd name="connsiteY3" fmla="*/ 612694 h 2150001"/>
              <a:gd name="connsiteX4" fmla="*/ 1782565 w 3074924"/>
              <a:gd name="connsiteY4" fmla="*/ 289638 h 2150001"/>
              <a:gd name="connsiteX5" fmla="*/ 2451027 w 3074924"/>
              <a:gd name="connsiteY5" fmla="*/ 55700 h 2150001"/>
              <a:gd name="connsiteX6" fmla="*/ 3074924 w 3074924"/>
              <a:gd name="connsiteY6" fmla="*/ 0 h 2150001"/>
              <a:gd name="connsiteX0" fmla="*/ 0 w 3208617"/>
              <a:gd name="connsiteY0" fmla="*/ 2161141 h 2161141"/>
              <a:gd name="connsiteX1" fmla="*/ 490206 w 3208617"/>
              <a:gd name="connsiteY1" fmla="*/ 1526167 h 2161141"/>
              <a:gd name="connsiteX2" fmla="*/ 913565 w 3208617"/>
              <a:gd name="connsiteY2" fmla="*/ 991452 h 2161141"/>
              <a:gd name="connsiteX3" fmla="*/ 1281219 w 3208617"/>
              <a:gd name="connsiteY3" fmla="*/ 623834 h 2161141"/>
              <a:gd name="connsiteX4" fmla="*/ 1782565 w 3208617"/>
              <a:gd name="connsiteY4" fmla="*/ 300778 h 2161141"/>
              <a:gd name="connsiteX5" fmla="*/ 2451027 w 3208617"/>
              <a:gd name="connsiteY5" fmla="*/ 66840 h 2161141"/>
              <a:gd name="connsiteX6" fmla="*/ 3208617 w 3208617"/>
              <a:gd name="connsiteY6" fmla="*/ 0 h 2161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8617" h="2161141">
                <a:moveTo>
                  <a:pt x="0" y="2161141"/>
                </a:moveTo>
                <a:lnTo>
                  <a:pt x="490206" y="1526167"/>
                </a:lnTo>
                <a:cubicBezTo>
                  <a:pt x="642467" y="1331219"/>
                  <a:pt x="781730" y="1141841"/>
                  <a:pt x="913565" y="991452"/>
                </a:cubicBezTo>
                <a:cubicBezTo>
                  <a:pt x="1045401" y="841063"/>
                  <a:pt x="1136386" y="738946"/>
                  <a:pt x="1281219" y="623834"/>
                </a:cubicBezTo>
                <a:cubicBezTo>
                  <a:pt x="1426052" y="508722"/>
                  <a:pt x="1587597" y="393610"/>
                  <a:pt x="1782565" y="300778"/>
                </a:cubicBezTo>
                <a:cubicBezTo>
                  <a:pt x="1977533" y="207946"/>
                  <a:pt x="2213352" y="116970"/>
                  <a:pt x="2451027" y="66840"/>
                </a:cubicBezTo>
                <a:cubicBezTo>
                  <a:pt x="2688702" y="16710"/>
                  <a:pt x="3000651" y="18567"/>
                  <a:pt x="3208617" y="0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955" y="4731048"/>
            <a:ext cx="380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0              2               4              6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82658" y="5404005"/>
            <a:ext cx="220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Elapsed time in hours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3426" y="3018912"/>
            <a:ext cx="5643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T</a:t>
            </a:r>
            <a:r>
              <a:rPr lang="en-US" sz="3200" baseline="-25000" dirty="0" smtClean="0"/>
              <a:t>b</a:t>
            </a:r>
            <a:endParaRPr lang="en-US" sz="3200" baseline="-250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5211164" y="4523291"/>
            <a:ext cx="3665399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25691" y="2297402"/>
            <a:ext cx="0" cy="225600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5225691" y="2841175"/>
            <a:ext cx="3546173" cy="1617367"/>
          </a:xfrm>
          <a:custGeom>
            <a:avLst/>
            <a:gdLst>
              <a:gd name="connsiteX0" fmla="*/ 0 w 2451027"/>
              <a:gd name="connsiteY0" fmla="*/ 2094301 h 2094301"/>
              <a:gd name="connsiteX1" fmla="*/ 490206 w 2451027"/>
              <a:gd name="connsiteY1" fmla="*/ 1459327 h 2094301"/>
              <a:gd name="connsiteX2" fmla="*/ 913565 w 2451027"/>
              <a:gd name="connsiteY2" fmla="*/ 924612 h 2094301"/>
              <a:gd name="connsiteX3" fmla="*/ 1303501 w 2451027"/>
              <a:gd name="connsiteY3" fmla="*/ 634974 h 2094301"/>
              <a:gd name="connsiteX4" fmla="*/ 1782565 w 2451027"/>
              <a:gd name="connsiteY4" fmla="*/ 233938 h 2094301"/>
              <a:gd name="connsiteX5" fmla="*/ 2451027 w 2451027"/>
              <a:gd name="connsiteY5" fmla="*/ 0 h 2094301"/>
              <a:gd name="connsiteX6" fmla="*/ 2451027 w 2451027"/>
              <a:gd name="connsiteY6" fmla="*/ 0 h 2094301"/>
              <a:gd name="connsiteX0" fmla="*/ 0 w 2451027"/>
              <a:gd name="connsiteY0" fmla="*/ 2094301 h 2094301"/>
              <a:gd name="connsiteX1" fmla="*/ 490206 w 2451027"/>
              <a:gd name="connsiteY1" fmla="*/ 1459327 h 2094301"/>
              <a:gd name="connsiteX2" fmla="*/ 913565 w 2451027"/>
              <a:gd name="connsiteY2" fmla="*/ 924612 h 2094301"/>
              <a:gd name="connsiteX3" fmla="*/ 1281219 w 2451027"/>
              <a:gd name="connsiteY3" fmla="*/ 556994 h 2094301"/>
              <a:gd name="connsiteX4" fmla="*/ 1782565 w 2451027"/>
              <a:gd name="connsiteY4" fmla="*/ 233938 h 2094301"/>
              <a:gd name="connsiteX5" fmla="*/ 2451027 w 2451027"/>
              <a:gd name="connsiteY5" fmla="*/ 0 h 2094301"/>
              <a:gd name="connsiteX6" fmla="*/ 2451027 w 2451027"/>
              <a:gd name="connsiteY6" fmla="*/ 0 h 2094301"/>
              <a:gd name="connsiteX0" fmla="*/ 0 w 3074924"/>
              <a:gd name="connsiteY0" fmla="*/ 2150001 h 2150001"/>
              <a:gd name="connsiteX1" fmla="*/ 490206 w 3074924"/>
              <a:gd name="connsiteY1" fmla="*/ 1515027 h 2150001"/>
              <a:gd name="connsiteX2" fmla="*/ 913565 w 3074924"/>
              <a:gd name="connsiteY2" fmla="*/ 980312 h 2150001"/>
              <a:gd name="connsiteX3" fmla="*/ 1281219 w 3074924"/>
              <a:gd name="connsiteY3" fmla="*/ 612694 h 2150001"/>
              <a:gd name="connsiteX4" fmla="*/ 1782565 w 3074924"/>
              <a:gd name="connsiteY4" fmla="*/ 289638 h 2150001"/>
              <a:gd name="connsiteX5" fmla="*/ 2451027 w 3074924"/>
              <a:gd name="connsiteY5" fmla="*/ 55700 h 2150001"/>
              <a:gd name="connsiteX6" fmla="*/ 3074924 w 3074924"/>
              <a:gd name="connsiteY6" fmla="*/ 0 h 2150001"/>
              <a:gd name="connsiteX0" fmla="*/ 0 w 3208617"/>
              <a:gd name="connsiteY0" fmla="*/ 2161141 h 2161141"/>
              <a:gd name="connsiteX1" fmla="*/ 490206 w 3208617"/>
              <a:gd name="connsiteY1" fmla="*/ 1526167 h 2161141"/>
              <a:gd name="connsiteX2" fmla="*/ 913565 w 3208617"/>
              <a:gd name="connsiteY2" fmla="*/ 991452 h 2161141"/>
              <a:gd name="connsiteX3" fmla="*/ 1281219 w 3208617"/>
              <a:gd name="connsiteY3" fmla="*/ 623834 h 2161141"/>
              <a:gd name="connsiteX4" fmla="*/ 1782565 w 3208617"/>
              <a:gd name="connsiteY4" fmla="*/ 300778 h 2161141"/>
              <a:gd name="connsiteX5" fmla="*/ 2451027 w 3208617"/>
              <a:gd name="connsiteY5" fmla="*/ 66840 h 2161141"/>
              <a:gd name="connsiteX6" fmla="*/ 3208617 w 3208617"/>
              <a:gd name="connsiteY6" fmla="*/ 0 h 2161141"/>
              <a:gd name="connsiteX0" fmla="*/ 0 w 3208617"/>
              <a:gd name="connsiteY0" fmla="*/ 2161141 h 2161141"/>
              <a:gd name="connsiteX1" fmla="*/ 490206 w 3208617"/>
              <a:gd name="connsiteY1" fmla="*/ 1526167 h 2161141"/>
              <a:gd name="connsiteX2" fmla="*/ 913565 w 3208617"/>
              <a:gd name="connsiteY2" fmla="*/ 991452 h 2161141"/>
              <a:gd name="connsiteX3" fmla="*/ 1281219 w 3208617"/>
              <a:gd name="connsiteY3" fmla="*/ 623834 h 2161141"/>
              <a:gd name="connsiteX4" fmla="*/ 2072438 w 3208617"/>
              <a:gd name="connsiteY4" fmla="*/ 516466 h 2161141"/>
              <a:gd name="connsiteX5" fmla="*/ 2451027 w 3208617"/>
              <a:gd name="connsiteY5" fmla="*/ 66840 h 2161141"/>
              <a:gd name="connsiteX6" fmla="*/ 3208617 w 3208617"/>
              <a:gd name="connsiteY6" fmla="*/ 0 h 2161141"/>
              <a:gd name="connsiteX0" fmla="*/ 0 w 3208617"/>
              <a:gd name="connsiteY0" fmla="*/ 2161141 h 2161141"/>
              <a:gd name="connsiteX1" fmla="*/ 490206 w 3208617"/>
              <a:gd name="connsiteY1" fmla="*/ 1526167 h 2161141"/>
              <a:gd name="connsiteX2" fmla="*/ 913565 w 3208617"/>
              <a:gd name="connsiteY2" fmla="*/ 991452 h 2161141"/>
              <a:gd name="connsiteX3" fmla="*/ 1281219 w 3208617"/>
              <a:gd name="connsiteY3" fmla="*/ 623834 h 2161141"/>
              <a:gd name="connsiteX4" fmla="*/ 2072438 w 3208617"/>
              <a:gd name="connsiteY4" fmla="*/ 516466 h 2161141"/>
              <a:gd name="connsiteX5" fmla="*/ 2717710 w 3208617"/>
              <a:gd name="connsiteY5" fmla="*/ 457775 h 2161141"/>
              <a:gd name="connsiteX6" fmla="*/ 3208617 w 3208617"/>
              <a:gd name="connsiteY6" fmla="*/ 0 h 2161141"/>
              <a:gd name="connsiteX0" fmla="*/ 0 w 3359351"/>
              <a:gd name="connsiteY0" fmla="*/ 1708499 h 1708499"/>
              <a:gd name="connsiteX1" fmla="*/ 490206 w 3359351"/>
              <a:gd name="connsiteY1" fmla="*/ 1073525 h 1708499"/>
              <a:gd name="connsiteX2" fmla="*/ 913565 w 3359351"/>
              <a:gd name="connsiteY2" fmla="*/ 538810 h 1708499"/>
              <a:gd name="connsiteX3" fmla="*/ 1281219 w 3359351"/>
              <a:gd name="connsiteY3" fmla="*/ 171192 h 1708499"/>
              <a:gd name="connsiteX4" fmla="*/ 2072438 w 3359351"/>
              <a:gd name="connsiteY4" fmla="*/ 63824 h 1708499"/>
              <a:gd name="connsiteX5" fmla="*/ 2717710 w 3359351"/>
              <a:gd name="connsiteY5" fmla="*/ 5133 h 1708499"/>
              <a:gd name="connsiteX6" fmla="*/ 3359351 w 3359351"/>
              <a:gd name="connsiteY6" fmla="*/ 194422 h 1708499"/>
              <a:gd name="connsiteX0" fmla="*/ 0 w 3359351"/>
              <a:gd name="connsiteY0" fmla="*/ 1715427 h 1715427"/>
              <a:gd name="connsiteX1" fmla="*/ 490206 w 3359351"/>
              <a:gd name="connsiteY1" fmla="*/ 1080453 h 1715427"/>
              <a:gd name="connsiteX2" fmla="*/ 913565 w 3359351"/>
              <a:gd name="connsiteY2" fmla="*/ 545738 h 1715427"/>
              <a:gd name="connsiteX3" fmla="*/ 1281219 w 3359351"/>
              <a:gd name="connsiteY3" fmla="*/ 178120 h 1715427"/>
              <a:gd name="connsiteX4" fmla="*/ 2072438 w 3359351"/>
              <a:gd name="connsiteY4" fmla="*/ 70752 h 1715427"/>
              <a:gd name="connsiteX5" fmla="*/ 2717710 w 3359351"/>
              <a:gd name="connsiteY5" fmla="*/ 12061 h 1715427"/>
              <a:gd name="connsiteX6" fmla="*/ 3125157 w 3359351"/>
              <a:gd name="connsiteY6" fmla="*/ 312560 h 1715427"/>
              <a:gd name="connsiteX7" fmla="*/ 3359351 w 3359351"/>
              <a:gd name="connsiteY7" fmla="*/ 201350 h 1715427"/>
              <a:gd name="connsiteX0" fmla="*/ 0 w 3359351"/>
              <a:gd name="connsiteY0" fmla="*/ 1715427 h 1715427"/>
              <a:gd name="connsiteX1" fmla="*/ 490206 w 3359351"/>
              <a:gd name="connsiteY1" fmla="*/ 1080453 h 1715427"/>
              <a:gd name="connsiteX2" fmla="*/ 913565 w 3359351"/>
              <a:gd name="connsiteY2" fmla="*/ 545738 h 1715427"/>
              <a:gd name="connsiteX3" fmla="*/ 1281219 w 3359351"/>
              <a:gd name="connsiteY3" fmla="*/ 178120 h 1715427"/>
              <a:gd name="connsiteX4" fmla="*/ 2072438 w 3359351"/>
              <a:gd name="connsiteY4" fmla="*/ 70752 h 1715427"/>
              <a:gd name="connsiteX5" fmla="*/ 2717710 w 3359351"/>
              <a:gd name="connsiteY5" fmla="*/ 12061 h 1715427"/>
              <a:gd name="connsiteX6" fmla="*/ 3125157 w 3359351"/>
              <a:gd name="connsiteY6" fmla="*/ 312560 h 1715427"/>
              <a:gd name="connsiteX7" fmla="*/ 3359351 w 3359351"/>
              <a:gd name="connsiteY7" fmla="*/ 201350 h 1715427"/>
              <a:gd name="connsiteX0" fmla="*/ 0 w 3359351"/>
              <a:gd name="connsiteY0" fmla="*/ 1718053 h 1718053"/>
              <a:gd name="connsiteX1" fmla="*/ 490206 w 3359351"/>
              <a:gd name="connsiteY1" fmla="*/ 1083079 h 1718053"/>
              <a:gd name="connsiteX2" fmla="*/ 913565 w 3359351"/>
              <a:gd name="connsiteY2" fmla="*/ 548364 h 1718053"/>
              <a:gd name="connsiteX3" fmla="*/ 1281219 w 3359351"/>
              <a:gd name="connsiteY3" fmla="*/ 180746 h 1718053"/>
              <a:gd name="connsiteX4" fmla="*/ 2072438 w 3359351"/>
              <a:gd name="connsiteY4" fmla="*/ 73378 h 1718053"/>
              <a:gd name="connsiteX5" fmla="*/ 2717710 w 3359351"/>
              <a:gd name="connsiteY5" fmla="*/ 14687 h 1718053"/>
              <a:gd name="connsiteX6" fmla="*/ 3148347 w 3359351"/>
              <a:gd name="connsiteY6" fmla="*/ 119719 h 1718053"/>
              <a:gd name="connsiteX7" fmla="*/ 3359351 w 3359351"/>
              <a:gd name="connsiteY7" fmla="*/ 203976 h 1718053"/>
              <a:gd name="connsiteX0" fmla="*/ 0 w 3359351"/>
              <a:gd name="connsiteY0" fmla="*/ 1704366 h 1704366"/>
              <a:gd name="connsiteX1" fmla="*/ 490206 w 3359351"/>
              <a:gd name="connsiteY1" fmla="*/ 1069392 h 1704366"/>
              <a:gd name="connsiteX2" fmla="*/ 913565 w 3359351"/>
              <a:gd name="connsiteY2" fmla="*/ 534677 h 1704366"/>
              <a:gd name="connsiteX3" fmla="*/ 1281219 w 3359351"/>
              <a:gd name="connsiteY3" fmla="*/ 167059 h 1704366"/>
              <a:gd name="connsiteX4" fmla="*/ 2072438 w 3359351"/>
              <a:gd name="connsiteY4" fmla="*/ 59691 h 1704366"/>
              <a:gd name="connsiteX5" fmla="*/ 2717710 w 3359351"/>
              <a:gd name="connsiteY5" fmla="*/ 1000 h 1704366"/>
              <a:gd name="connsiteX6" fmla="*/ 3148347 w 3359351"/>
              <a:gd name="connsiteY6" fmla="*/ 106032 h 1704366"/>
              <a:gd name="connsiteX7" fmla="*/ 3359351 w 3359351"/>
              <a:gd name="connsiteY7" fmla="*/ 190289 h 1704366"/>
              <a:gd name="connsiteX0" fmla="*/ 0 w 3359351"/>
              <a:gd name="connsiteY0" fmla="*/ 1723157 h 1723157"/>
              <a:gd name="connsiteX1" fmla="*/ 490206 w 3359351"/>
              <a:gd name="connsiteY1" fmla="*/ 1088183 h 1723157"/>
              <a:gd name="connsiteX2" fmla="*/ 913565 w 3359351"/>
              <a:gd name="connsiteY2" fmla="*/ 553468 h 1723157"/>
              <a:gd name="connsiteX3" fmla="*/ 1281219 w 3359351"/>
              <a:gd name="connsiteY3" fmla="*/ 185850 h 1723157"/>
              <a:gd name="connsiteX4" fmla="*/ 2072438 w 3359351"/>
              <a:gd name="connsiteY4" fmla="*/ 78482 h 1723157"/>
              <a:gd name="connsiteX5" fmla="*/ 2717710 w 3359351"/>
              <a:gd name="connsiteY5" fmla="*/ 19791 h 1723157"/>
              <a:gd name="connsiteX6" fmla="*/ 3159942 w 3359351"/>
              <a:gd name="connsiteY6" fmla="*/ 70901 h 1723157"/>
              <a:gd name="connsiteX7" fmla="*/ 3359351 w 3359351"/>
              <a:gd name="connsiteY7" fmla="*/ 209080 h 1723157"/>
              <a:gd name="connsiteX0" fmla="*/ 0 w 3359351"/>
              <a:gd name="connsiteY0" fmla="*/ 1705217 h 1705217"/>
              <a:gd name="connsiteX1" fmla="*/ 490206 w 3359351"/>
              <a:gd name="connsiteY1" fmla="*/ 1070243 h 1705217"/>
              <a:gd name="connsiteX2" fmla="*/ 913565 w 3359351"/>
              <a:gd name="connsiteY2" fmla="*/ 535528 h 1705217"/>
              <a:gd name="connsiteX3" fmla="*/ 1281219 w 3359351"/>
              <a:gd name="connsiteY3" fmla="*/ 167910 h 1705217"/>
              <a:gd name="connsiteX4" fmla="*/ 2072438 w 3359351"/>
              <a:gd name="connsiteY4" fmla="*/ 60542 h 1705217"/>
              <a:gd name="connsiteX5" fmla="*/ 2717710 w 3359351"/>
              <a:gd name="connsiteY5" fmla="*/ 1851 h 1705217"/>
              <a:gd name="connsiteX6" fmla="*/ 3159942 w 3359351"/>
              <a:gd name="connsiteY6" fmla="*/ 52961 h 1705217"/>
              <a:gd name="connsiteX7" fmla="*/ 3359351 w 3359351"/>
              <a:gd name="connsiteY7" fmla="*/ 191140 h 1705217"/>
              <a:gd name="connsiteX0" fmla="*/ 0 w 3359351"/>
              <a:gd name="connsiteY0" fmla="*/ 1714526 h 1714526"/>
              <a:gd name="connsiteX1" fmla="*/ 490206 w 3359351"/>
              <a:gd name="connsiteY1" fmla="*/ 1079552 h 1714526"/>
              <a:gd name="connsiteX2" fmla="*/ 913565 w 3359351"/>
              <a:gd name="connsiteY2" fmla="*/ 544837 h 1714526"/>
              <a:gd name="connsiteX3" fmla="*/ 1281219 w 3359351"/>
              <a:gd name="connsiteY3" fmla="*/ 177219 h 1714526"/>
              <a:gd name="connsiteX4" fmla="*/ 2055045 w 3359351"/>
              <a:gd name="connsiteY4" fmla="*/ 15929 h 1714526"/>
              <a:gd name="connsiteX5" fmla="*/ 2717710 w 3359351"/>
              <a:gd name="connsiteY5" fmla="*/ 11160 h 1714526"/>
              <a:gd name="connsiteX6" fmla="*/ 3159942 w 3359351"/>
              <a:gd name="connsiteY6" fmla="*/ 62270 h 1714526"/>
              <a:gd name="connsiteX7" fmla="*/ 3359351 w 3359351"/>
              <a:gd name="connsiteY7" fmla="*/ 200449 h 1714526"/>
              <a:gd name="connsiteX0" fmla="*/ 0 w 3359351"/>
              <a:gd name="connsiteY0" fmla="*/ 1714888 h 1714888"/>
              <a:gd name="connsiteX1" fmla="*/ 490206 w 3359351"/>
              <a:gd name="connsiteY1" fmla="*/ 1079914 h 1714888"/>
              <a:gd name="connsiteX2" fmla="*/ 913565 w 3359351"/>
              <a:gd name="connsiteY2" fmla="*/ 545199 h 1714888"/>
              <a:gd name="connsiteX3" fmla="*/ 1281219 w 3359351"/>
              <a:gd name="connsiteY3" fmla="*/ 177581 h 1714888"/>
              <a:gd name="connsiteX4" fmla="*/ 2055045 w 3359351"/>
              <a:gd name="connsiteY4" fmla="*/ 16291 h 1714888"/>
              <a:gd name="connsiteX5" fmla="*/ 2717710 w 3359351"/>
              <a:gd name="connsiteY5" fmla="*/ 11522 h 1714888"/>
              <a:gd name="connsiteX6" fmla="*/ 3067183 w 3359351"/>
              <a:gd name="connsiteY6" fmla="*/ 69373 h 1714888"/>
              <a:gd name="connsiteX7" fmla="*/ 3359351 w 3359351"/>
              <a:gd name="connsiteY7" fmla="*/ 200811 h 1714888"/>
              <a:gd name="connsiteX0" fmla="*/ 0 w 3237604"/>
              <a:gd name="connsiteY0" fmla="*/ 1714888 h 1714888"/>
              <a:gd name="connsiteX1" fmla="*/ 490206 w 3237604"/>
              <a:gd name="connsiteY1" fmla="*/ 1079914 h 1714888"/>
              <a:gd name="connsiteX2" fmla="*/ 913565 w 3237604"/>
              <a:gd name="connsiteY2" fmla="*/ 545199 h 1714888"/>
              <a:gd name="connsiteX3" fmla="*/ 1281219 w 3237604"/>
              <a:gd name="connsiteY3" fmla="*/ 177581 h 1714888"/>
              <a:gd name="connsiteX4" fmla="*/ 2055045 w 3237604"/>
              <a:gd name="connsiteY4" fmla="*/ 16291 h 1714888"/>
              <a:gd name="connsiteX5" fmla="*/ 2717710 w 3237604"/>
              <a:gd name="connsiteY5" fmla="*/ 11522 h 1714888"/>
              <a:gd name="connsiteX6" fmla="*/ 3067183 w 3237604"/>
              <a:gd name="connsiteY6" fmla="*/ 69373 h 1714888"/>
              <a:gd name="connsiteX7" fmla="*/ 3237604 w 3237604"/>
              <a:gd name="connsiteY7" fmla="*/ 160369 h 1714888"/>
              <a:gd name="connsiteX0" fmla="*/ 0 w 3237604"/>
              <a:gd name="connsiteY0" fmla="*/ 1716766 h 1716766"/>
              <a:gd name="connsiteX1" fmla="*/ 490206 w 3237604"/>
              <a:gd name="connsiteY1" fmla="*/ 1081792 h 1716766"/>
              <a:gd name="connsiteX2" fmla="*/ 913565 w 3237604"/>
              <a:gd name="connsiteY2" fmla="*/ 547077 h 1716766"/>
              <a:gd name="connsiteX3" fmla="*/ 1333396 w 3237604"/>
              <a:gd name="connsiteY3" fmla="*/ 206420 h 1716766"/>
              <a:gd name="connsiteX4" fmla="*/ 2055045 w 3237604"/>
              <a:gd name="connsiteY4" fmla="*/ 18169 h 1716766"/>
              <a:gd name="connsiteX5" fmla="*/ 2717710 w 3237604"/>
              <a:gd name="connsiteY5" fmla="*/ 13400 h 1716766"/>
              <a:gd name="connsiteX6" fmla="*/ 3067183 w 3237604"/>
              <a:gd name="connsiteY6" fmla="*/ 71251 h 1716766"/>
              <a:gd name="connsiteX7" fmla="*/ 3237604 w 3237604"/>
              <a:gd name="connsiteY7" fmla="*/ 162247 h 171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7604" h="1716766">
                <a:moveTo>
                  <a:pt x="0" y="1716766"/>
                </a:moveTo>
                <a:lnTo>
                  <a:pt x="490206" y="1081792"/>
                </a:lnTo>
                <a:cubicBezTo>
                  <a:pt x="642467" y="886844"/>
                  <a:pt x="773033" y="692972"/>
                  <a:pt x="913565" y="547077"/>
                </a:cubicBezTo>
                <a:cubicBezTo>
                  <a:pt x="1054097" y="401182"/>
                  <a:pt x="1143149" y="294571"/>
                  <a:pt x="1333396" y="206420"/>
                </a:cubicBezTo>
                <a:cubicBezTo>
                  <a:pt x="1523643" y="118269"/>
                  <a:pt x="1824326" y="50339"/>
                  <a:pt x="2055045" y="18169"/>
                </a:cubicBezTo>
                <a:cubicBezTo>
                  <a:pt x="2285764" y="-14001"/>
                  <a:pt x="2549020" y="4553"/>
                  <a:pt x="2717710" y="13400"/>
                </a:cubicBezTo>
                <a:cubicBezTo>
                  <a:pt x="2886400" y="22247"/>
                  <a:pt x="2867484" y="6002"/>
                  <a:pt x="3067183" y="71251"/>
                </a:cubicBezTo>
                <a:cubicBezTo>
                  <a:pt x="3174123" y="102799"/>
                  <a:pt x="3225626" y="160561"/>
                  <a:pt x="3237604" y="162247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96055" y="4747360"/>
            <a:ext cx="400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1000      1200       1400      1600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6381127" y="5483817"/>
            <a:ext cx="123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of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507626" y="3098724"/>
            <a:ext cx="5643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T</a:t>
            </a:r>
            <a:r>
              <a:rPr lang="en-US" sz="3200" baseline="-25000" dirty="0" smtClean="0"/>
              <a:t>b</a:t>
            </a:r>
            <a:endParaRPr lang="en-US" sz="3200" baseline="-25000" dirty="0"/>
          </a:p>
        </p:txBody>
      </p:sp>
      <p:sp>
        <p:nvSpPr>
          <p:cNvPr id="33" name="Freeform 32"/>
          <p:cNvSpPr/>
          <p:nvPr/>
        </p:nvSpPr>
        <p:spPr>
          <a:xfrm>
            <a:off x="5251049" y="2848419"/>
            <a:ext cx="1289409" cy="1577499"/>
          </a:xfrm>
          <a:custGeom>
            <a:avLst/>
            <a:gdLst>
              <a:gd name="connsiteX0" fmla="*/ 9498 w 1517133"/>
              <a:gd name="connsiteY0" fmla="*/ 2294990 h 2311672"/>
              <a:gd name="connsiteX1" fmla="*/ 87485 w 1517133"/>
              <a:gd name="connsiteY1" fmla="*/ 2038772 h 2311672"/>
              <a:gd name="connsiteX2" fmla="*/ 644537 w 1517133"/>
              <a:gd name="connsiteY2" fmla="*/ 412347 h 2311672"/>
              <a:gd name="connsiteX3" fmla="*/ 1424409 w 1517133"/>
              <a:gd name="connsiteY3" fmla="*/ 22451 h 2311672"/>
              <a:gd name="connsiteX4" fmla="*/ 1502396 w 1517133"/>
              <a:gd name="connsiteY4" fmla="*/ 44731 h 2311672"/>
              <a:gd name="connsiteX0" fmla="*/ 9498 w 1539651"/>
              <a:gd name="connsiteY0" fmla="*/ 2306308 h 2322990"/>
              <a:gd name="connsiteX1" fmla="*/ 87485 w 1539651"/>
              <a:gd name="connsiteY1" fmla="*/ 2050090 h 2322990"/>
              <a:gd name="connsiteX2" fmla="*/ 644537 w 1539651"/>
              <a:gd name="connsiteY2" fmla="*/ 423665 h 2322990"/>
              <a:gd name="connsiteX3" fmla="*/ 1424409 w 1539651"/>
              <a:gd name="connsiteY3" fmla="*/ 33769 h 2322990"/>
              <a:gd name="connsiteX4" fmla="*/ 1535441 w 1539651"/>
              <a:gd name="connsiteY4" fmla="*/ 20426 h 2322990"/>
              <a:gd name="connsiteX0" fmla="*/ 9498 w 1611445"/>
              <a:gd name="connsiteY0" fmla="*/ 2329684 h 2346366"/>
              <a:gd name="connsiteX1" fmla="*/ 87485 w 1611445"/>
              <a:gd name="connsiteY1" fmla="*/ 2073466 h 2346366"/>
              <a:gd name="connsiteX2" fmla="*/ 644537 w 1611445"/>
              <a:gd name="connsiteY2" fmla="*/ 447041 h 2346366"/>
              <a:gd name="connsiteX3" fmla="*/ 1424409 w 1611445"/>
              <a:gd name="connsiteY3" fmla="*/ 57145 h 2346366"/>
              <a:gd name="connsiteX4" fmla="*/ 1611445 w 1611445"/>
              <a:gd name="connsiteY4" fmla="*/ 2242 h 2346366"/>
              <a:gd name="connsiteX0" fmla="*/ 9498 w 1611445"/>
              <a:gd name="connsiteY0" fmla="*/ 2343273 h 2359955"/>
              <a:gd name="connsiteX1" fmla="*/ 87485 w 1611445"/>
              <a:gd name="connsiteY1" fmla="*/ 2087055 h 2359955"/>
              <a:gd name="connsiteX2" fmla="*/ 644537 w 1611445"/>
              <a:gd name="connsiteY2" fmla="*/ 460630 h 2359955"/>
              <a:gd name="connsiteX3" fmla="*/ 1421105 w 1611445"/>
              <a:gd name="connsiteY3" fmla="*/ 41049 h 2359955"/>
              <a:gd name="connsiteX4" fmla="*/ 1611445 w 1611445"/>
              <a:gd name="connsiteY4" fmla="*/ 15831 h 2359955"/>
              <a:gd name="connsiteX0" fmla="*/ 9498 w 1611445"/>
              <a:gd name="connsiteY0" fmla="*/ 2327442 h 2344124"/>
              <a:gd name="connsiteX1" fmla="*/ 87485 w 1611445"/>
              <a:gd name="connsiteY1" fmla="*/ 2071224 h 2344124"/>
              <a:gd name="connsiteX2" fmla="*/ 644537 w 1611445"/>
              <a:gd name="connsiteY2" fmla="*/ 444799 h 2344124"/>
              <a:gd name="connsiteX3" fmla="*/ 1026047 w 1611445"/>
              <a:gd name="connsiteY3" fmla="*/ 167709 h 2344124"/>
              <a:gd name="connsiteX4" fmla="*/ 1611445 w 1611445"/>
              <a:gd name="connsiteY4" fmla="*/ 0 h 2344124"/>
              <a:gd name="connsiteX0" fmla="*/ 9498 w 1253424"/>
              <a:gd name="connsiteY0" fmla="*/ 2191237 h 2207919"/>
              <a:gd name="connsiteX1" fmla="*/ 87485 w 1253424"/>
              <a:gd name="connsiteY1" fmla="*/ 1935019 h 2207919"/>
              <a:gd name="connsiteX2" fmla="*/ 644537 w 1253424"/>
              <a:gd name="connsiteY2" fmla="*/ 308594 h 2207919"/>
              <a:gd name="connsiteX3" fmla="*/ 1026047 w 1253424"/>
              <a:gd name="connsiteY3" fmla="*/ 31504 h 2207919"/>
              <a:gd name="connsiteX4" fmla="*/ 1253424 w 1253424"/>
              <a:gd name="connsiteY4" fmla="*/ 6286 h 2207919"/>
              <a:gd name="connsiteX0" fmla="*/ 9498 w 1253424"/>
              <a:gd name="connsiteY0" fmla="*/ 2206262 h 2222944"/>
              <a:gd name="connsiteX1" fmla="*/ 87485 w 1253424"/>
              <a:gd name="connsiteY1" fmla="*/ 1950044 h 2222944"/>
              <a:gd name="connsiteX2" fmla="*/ 644537 w 1253424"/>
              <a:gd name="connsiteY2" fmla="*/ 323619 h 2222944"/>
              <a:gd name="connsiteX3" fmla="*/ 1005471 w 1253424"/>
              <a:gd name="connsiteY3" fmla="*/ 22781 h 2222944"/>
              <a:gd name="connsiteX4" fmla="*/ 1253424 w 1253424"/>
              <a:gd name="connsiteY4" fmla="*/ 21311 h 2222944"/>
              <a:gd name="connsiteX0" fmla="*/ 9498 w 1253424"/>
              <a:gd name="connsiteY0" fmla="*/ 2195713 h 2212395"/>
              <a:gd name="connsiteX1" fmla="*/ 87485 w 1253424"/>
              <a:gd name="connsiteY1" fmla="*/ 1939495 h 2212395"/>
              <a:gd name="connsiteX2" fmla="*/ 644537 w 1253424"/>
              <a:gd name="connsiteY2" fmla="*/ 313070 h 2212395"/>
              <a:gd name="connsiteX3" fmla="*/ 1005471 w 1253424"/>
              <a:gd name="connsiteY3" fmla="*/ 12232 h 2212395"/>
              <a:gd name="connsiteX4" fmla="*/ 1253424 w 1253424"/>
              <a:gd name="connsiteY4" fmla="*/ 10762 h 221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424" h="2212395">
                <a:moveTo>
                  <a:pt x="9498" y="2195713"/>
                </a:moveTo>
                <a:cubicBezTo>
                  <a:pt x="-4429" y="2224491"/>
                  <a:pt x="-18355" y="2253269"/>
                  <a:pt x="87485" y="1939495"/>
                </a:cubicBezTo>
                <a:cubicBezTo>
                  <a:pt x="193325" y="1625721"/>
                  <a:pt x="491539" y="634281"/>
                  <a:pt x="644537" y="313070"/>
                </a:cubicBezTo>
                <a:cubicBezTo>
                  <a:pt x="797535" y="-8141"/>
                  <a:pt x="891644" y="38868"/>
                  <a:pt x="1005471" y="12232"/>
                </a:cubicBezTo>
                <a:cubicBezTo>
                  <a:pt x="1119298" y="-14404"/>
                  <a:pt x="1253424" y="10762"/>
                  <a:pt x="1253424" y="10762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238349" y="3096731"/>
            <a:ext cx="540067" cy="1282000"/>
          </a:xfrm>
          <a:custGeom>
            <a:avLst/>
            <a:gdLst>
              <a:gd name="connsiteX0" fmla="*/ 9498 w 1517133"/>
              <a:gd name="connsiteY0" fmla="*/ 2294990 h 2311672"/>
              <a:gd name="connsiteX1" fmla="*/ 87485 w 1517133"/>
              <a:gd name="connsiteY1" fmla="*/ 2038772 h 2311672"/>
              <a:gd name="connsiteX2" fmla="*/ 644537 w 1517133"/>
              <a:gd name="connsiteY2" fmla="*/ 412347 h 2311672"/>
              <a:gd name="connsiteX3" fmla="*/ 1424409 w 1517133"/>
              <a:gd name="connsiteY3" fmla="*/ 22451 h 2311672"/>
              <a:gd name="connsiteX4" fmla="*/ 1502396 w 1517133"/>
              <a:gd name="connsiteY4" fmla="*/ 44731 h 2311672"/>
              <a:gd name="connsiteX0" fmla="*/ 9498 w 1588225"/>
              <a:gd name="connsiteY0" fmla="*/ 2307694 h 2324376"/>
              <a:gd name="connsiteX1" fmla="*/ 87485 w 1588225"/>
              <a:gd name="connsiteY1" fmla="*/ 2051476 h 2324376"/>
              <a:gd name="connsiteX2" fmla="*/ 644537 w 1588225"/>
              <a:gd name="connsiteY2" fmla="*/ 425051 h 2324376"/>
              <a:gd name="connsiteX3" fmla="*/ 1424409 w 1588225"/>
              <a:gd name="connsiteY3" fmla="*/ 35155 h 2324376"/>
              <a:gd name="connsiteX4" fmla="*/ 1588225 w 1588225"/>
              <a:gd name="connsiteY4" fmla="*/ 18452 h 2324376"/>
              <a:gd name="connsiteX0" fmla="*/ 9498 w 1654983"/>
              <a:gd name="connsiteY0" fmla="*/ 2315118 h 2331800"/>
              <a:gd name="connsiteX1" fmla="*/ 87485 w 1654983"/>
              <a:gd name="connsiteY1" fmla="*/ 2058900 h 2331800"/>
              <a:gd name="connsiteX2" fmla="*/ 644537 w 1654983"/>
              <a:gd name="connsiteY2" fmla="*/ 432475 h 2331800"/>
              <a:gd name="connsiteX3" fmla="*/ 1424409 w 1654983"/>
              <a:gd name="connsiteY3" fmla="*/ 42579 h 2331800"/>
              <a:gd name="connsiteX4" fmla="*/ 1654983 w 1654983"/>
              <a:gd name="connsiteY4" fmla="*/ 10282 h 2331800"/>
              <a:gd name="connsiteX0" fmla="*/ 9498 w 1654983"/>
              <a:gd name="connsiteY0" fmla="*/ 2315118 h 2331800"/>
              <a:gd name="connsiteX1" fmla="*/ 87485 w 1654983"/>
              <a:gd name="connsiteY1" fmla="*/ 2058900 h 2331800"/>
              <a:gd name="connsiteX2" fmla="*/ 644537 w 1654983"/>
              <a:gd name="connsiteY2" fmla="*/ 432475 h 2331800"/>
              <a:gd name="connsiteX3" fmla="*/ 1262285 w 1654983"/>
              <a:gd name="connsiteY3" fmla="*/ 42579 h 2331800"/>
              <a:gd name="connsiteX4" fmla="*/ 1654983 w 1654983"/>
              <a:gd name="connsiteY4" fmla="*/ 10282 h 2331800"/>
              <a:gd name="connsiteX0" fmla="*/ 9498 w 1654983"/>
              <a:gd name="connsiteY0" fmla="*/ 2336730 h 2353412"/>
              <a:gd name="connsiteX1" fmla="*/ 87485 w 1654983"/>
              <a:gd name="connsiteY1" fmla="*/ 2080512 h 2353412"/>
              <a:gd name="connsiteX2" fmla="*/ 644537 w 1654983"/>
              <a:gd name="connsiteY2" fmla="*/ 454087 h 2353412"/>
              <a:gd name="connsiteX3" fmla="*/ 1262285 w 1654983"/>
              <a:gd name="connsiteY3" fmla="*/ 64191 h 2353412"/>
              <a:gd name="connsiteX4" fmla="*/ 1654983 w 1654983"/>
              <a:gd name="connsiteY4" fmla="*/ 709 h 2353412"/>
              <a:gd name="connsiteX0" fmla="*/ 9498 w 1654983"/>
              <a:gd name="connsiteY0" fmla="*/ 2344336 h 2361018"/>
              <a:gd name="connsiteX1" fmla="*/ 87485 w 1654983"/>
              <a:gd name="connsiteY1" fmla="*/ 2088118 h 2361018"/>
              <a:gd name="connsiteX2" fmla="*/ 644537 w 1654983"/>
              <a:gd name="connsiteY2" fmla="*/ 461693 h 2361018"/>
              <a:gd name="connsiteX3" fmla="*/ 1214604 w 1654983"/>
              <a:gd name="connsiteY3" fmla="*/ 48408 h 2361018"/>
              <a:gd name="connsiteX4" fmla="*/ 1654983 w 1654983"/>
              <a:gd name="connsiteY4" fmla="*/ 8315 h 236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983" h="2361018">
                <a:moveTo>
                  <a:pt x="9498" y="2344336"/>
                </a:moveTo>
                <a:cubicBezTo>
                  <a:pt x="-4429" y="2373114"/>
                  <a:pt x="-18355" y="2401892"/>
                  <a:pt x="87485" y="2088118"/>
                </a:cubicBezTo>
                <a:cubicBezTo>
                  <a:pt x="193325" y="1774344"/>
                  <a:pt x="456684" y="801645"/>
                  <a:pt x="644537" y="461693"/>
                </a:cubicBezTo>
                <a:cubicBezTo>
                  <a:pt x="832390" y="121741"/>
                  <a:pt x="1046196" y="123971"/>
                  <a:pt x="1214604" y="48408"/>
                </a:cubicBezTo>
                <a:cubicBezTo>
                  <a:pt x="1383012" y="-27155"/>
                  <a:pt x="1654983" y="8315"/>
                  <a:pt x="1654983" y="8315"/>
                </a:cubicBezTo>
              </a:path>
            </a:pathLst>
          </a:cu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170437" y="1022505"/>
            <a:ext cx="2542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Heating rate in lab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“shade” to “sun”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54850" y="1003610"/>
            <a:ext cx="3002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Heating rate in nature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“shade” to sun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6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04909"/>
            <a:ext cx="9144000" cy="4486542"/>
            <a:chOff x="0" y="1181100"/>
            <a:chExt cx="9144000" cy="448654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6200000">
              <a:off x="816466" y="3306784"/>
              <a:ext cx="2241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 -size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795516" y="3712151"/>
            <a:ext cx="616332" cy="370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5133" y="4982641"/>
            <a:ext cx="128653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habitat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microhabitat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selection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4329842" y="-880052"/>
            <a:ext cx="3471983" cy="4439771"/>
            <a:chOff x="405095" y="289908"/>
            <a:chExt cx="4262996" cy="5881596"/>
          </a:xfrm>
        </p:grpSpPr>
        <p:sp>
          <p:nvSpPr>
            <p:cNvPr id="7" name="TextBox 6"/>
            <p:cNvSpPr txBox="1"/>
            <p:nvPr/>
          </p:nvSpPr>
          <p:spPr>
            <a:xfrm>
              <a:off x="405095" y="289908"/>
              <a:ext cx="33904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Climate change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9" name="Data 8"/>
            <p:cNvSpPr/>
            <p:nvPr/>
          </p:nvSpPr>
          <p:spPr>
            <a:xfrm flipH="1">
              <a:off x="1583351" y="531421"/>
              <a:ext cx="3084740" cy="5640083"/>
            </a:xfrm>
            <a:prstGeom prst="flowChartInputOutput">
              <a:avLst/>
            </a:prstGeom>
            <a:solidFill>
              <a:schemeClr val="accent6">
                <a:alpha val="3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411848" y="4622148"/>
            <a:ext cx="3186334" cy="720986"/>
          </a:xfrm>
          <a:prstGeom prst="rect">
            <a:avLst/>
          </a:prstGeom>
          <a:solidFill>
            <a:srgbClr val="3366FF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3145" y="-1512058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198262" y="5451296"/>
            <a:ext cx="3505706" cy="1227211"/>
            <a:chOff x="4198262" y="4694964"/>
            <a:chExt cx="3505706" cy="1227211"/>
          </a:xfrm>
        </p:grpSpPr>
        <p:sp>
          <p:nvSpPr>
            <p:cNvPr id="18" name="TextBox 17"/>
            <p:cNvSpPr txBox="1"/>
            <p:nvPr/>
          </p:nvSpPr>
          <p:spPr>
            <a:xfrm>
              <a:off x="6461445" y="4694964"/>
              <a:ext cx="12425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Range </a:t>
              </a:r>
            </a:p>
            <a:p>
              <a:r>
                <a:rPr lang="en-US" sz="2000" dirty="0" smtClean="0"/>
                <a:t>Expansion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98262" y="4694964"/>
              <a:ext cx="1227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/>
                <a:t>Range </a:t>
              </a:r>
            </a:p>
            <a:p>
              <a:pPr algn="r"/>
              <a:r>
                <a:rPr lang="en-US" sz="2000" dirty="0" smtClean="0"/>
                <a:t>Extinction</a:t>
              </a:r>
              <a:endParaRPr lang="en-US" sz="2000" dirty="0"/>
            </a:p>
          </p:txBody>
        </p:sp>
        <p:sp>
          <p:nvSpPr>
            <p:cNvPr id="20" name="Left-Right-Up Arrow 19"/>
            <p:cNvSpPr/>
            <p:nvPr/>
          </p:nvSpPr>
          <p:spPr>
            <a:xfrm flipV="1">
              <a:off x="5504406" y="4694964"/>
              <a:ext cx="822960" cy="822960"/>
            </a:xfrm>
            <a:prstGeom prst="leftRightUp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26383" y="5522065"/>
              <a:ext cx="1347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/>
                <a:t>Adaptation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10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1802 L 0.29955 -0.1802 C 0.43509 -0.1802 0.60205 -0.08813 0.60205 -0.01365 L 0.60205 0.1531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5" y="16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453297"/>
            <a:ext cx="6146800" cy="4757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3123" y="845098"/>
            <a:ext cx="5388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N citations to “critical thermal maximum”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5-year intervals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3800" y="6406634"/>
            <a:ext cx="379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Otero, Kearney, Porter., in prep.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376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049"/>
            <a:ext cx="9144000" cy="4686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7318" y="248166"/>
            <a:ext cx="7381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Papers on marine climate change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as a percentage of all marine ecological literature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819" y="6173232"/>
            <a:ext cx="278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Harley et al., </a:t>
            </a:r>
            <a:r>
              <a:rPr lang="en-US" i="1" dirty="0" err="1" smtClean="0"/>
              <a:t>Ecol</a:t>
            </a:r>
            <a:r>
              <a:rPr lang="en-US" i="1" dirty="0" smtClean="0"/>
              <a:t> </a:t>
            </a:r>
            <a:r>
              <a:rPr lang="en-US" i="1" dirty="0" err="1" smtClean="0"/>
              <a:t>Lett</a:t>
            </a:r>
            <a:r>
              <a:rPr lang="en-US" i="1" dirty="0" smtClean="0"/>
              <a:t> 2006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605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80" y="424931"/>
            <a:ext cx="4290100" cy="572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6" y="1909892"/>
            <a:ext cx="3916503" cy="2696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504" y="646704"/>
            <a:ext cx="2422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Seasonal changes </a:t>
            </a:r>
          </a:p>
          <a:p>
            <a:pPr algn="ctr"/>
            <a:r>
              <a:rPr lang="en-US" sz="2400" b="1" dirty="0" smtClean="0"/>
              <a:t>in time of activity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3122" y="6372972"/>
            <a:ext cx="241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et al., ‘79 Ecology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1232504" y="4783591"/>
            <a:ext cx="2306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Agama </a:t>
            </a:r>
            <a:r>
              <a:rPr lang="en-US" sz="2400" i="1" dirty="0" err="1"/>
              <a:t>aculeata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147114" y="3613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1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45" y="3337094"/>
            <a:ext cx="6045200" cy="339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9304" y="3220594"/>
            <a:ext cx="1071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75%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1121" y="5390668"/>
            <a:ext cx="1071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25%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82448" y="3220594"/>
            <a:ext cx="4299497" cy="2873779"/>
            <a:chOff x="3582448" y="3220594"/>
            <a:chExt cx="4299497" cy="2873779"/>
          </a:xfrm>
        </p:grpSpPr>
        <p:sp>
          <p:nvSpPr>
            <p:cNvPr id="8" name="TextBox 7"/>
            <p:cNvSpPr txBox="1"/>
            <p:nvPr/>
          </p:nvSpPr>
          <p:spPr>
            <a:xfrm>
              <a:off x="6810618" y="3220594"/>
              <a:ext cx="10713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</a:rPr>
                <a:t>38%</a:t>
              </a:r>
              <a:endParaRPr lang="en-US" sz="4000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2448" y="5386487"/>
              <a:ext cx="10713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FF"/>
                  </a:solidFill>
                </a:rPr>
                <a:t>62%</a:t>
              </a:r>
              <a:endParaRPr lang="en-US" sz="4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2595" y="2103340"/>
            <a:ext cx="29500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Trachylepis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sparsa</a:t>
            </a:r>
            <a:endParaRPr lang="en-US" sz="2800" i="1" dirty="0" smtClean="0"/>
          </a:p>
          <a:p>
            <a:endParaRPr lang="en-US" sz="2800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147962" y="207772"/>
            <a:ext cx="48655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Seasonal Changes in</a:t>
            </a:r>
          </a:p>
          <a:p>
            <a:pPr algn="ctr"/>
            <a:r>
              <a:rPr lang="en-US" sz="2800" dirty="0" smtClean="0"/>
              <a:t>percentage of lizards up in trees </a:t>
            </a:r>
          </a:p>
          <a:p>
            <a:pPr algn="ctr"/>
            <a:r>
              <a:rPr lang="en-US" sz="2800" dirty="0" smtClean="0"/>
              <a:t>OR </a:t>
            </a:r>
          </a:p>
          <a:p>
            <a:pPr algn="ctr"/>
            <a:r>
              <a:rPr lang="en-US" sz="2800" dirty="0" smtClean="0"/>
              <a:t>on ground/logs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summer</a:t>
            </a:r>
            <a:r>
              <a:rPr lang="en-US" sz="2800" dirty="0" smtClean="0"/>
              <a:t> versus </a:t>
            </a:r>
            <a:r>
              <a:rPr lang="en-US" sz="2800" dirty="0" smtClean="0">
                <a:solidFill>
                  <a:srgbClr val="0000FF"/>
                </a:solidFill>
              </a:rPr>
              <a:t>winter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7844" y="6260228"/>
            <a:ext cx="265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Huey et al., ‘79 Ecology</a:t>
            </a:r>
          </a:p>
          <a:p>
            <a:endParaRPr lang="en-US" sz="20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95" y="207772"/>
            <a:ext cx="2908299" cy="18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1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1097</Words>
  <Application>Microsoft Macintosh PowerPoint</Application>
  <PresentationFormat>On-screen Show (4:3)</PresentationFormat>
  <Paragraphs>326</Paragraphs>
  <Slides>56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performance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Huey</dc:creator>
  <cp:lastModifiedBy>Raymond Huey</cp:lastModifiedBy>
  <cp:revision>166</cp:revision>
  <dcterms:created xsi:type="dcterms:W3CDTF">2013-09-01T16:39:39Z</dcterms:created>
  <dcterms:modified xsi:type="dcterms:W3CDTF">2013-09-12T02:01:49Z</dcterms:modified>
</cp:coreProperties>
</file>