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333" r:id="rId2"/>
    <p:sldId id="334" r:id="rId3"/>
    <p:sldId id="264" r:id="rId4"/>
    <p:sldId id="265" r:id="rId5"/>
    <p:sldId id="337" r:id="rId6"/>
    <p:sldId id="335" r:id="rId7"/>
    <p:sldId id="336" r:id="rId8"/>
    <p:sldId id="266" r:id="rId9"/>
    <p:sldId id="332" r:id="rId10"/>
    <p:sldId id="437" r:id="rId11"/>
    <p:sldId id="438" r:id="rId12"/>
    <p:sldId id="396" r:id="rId13"/>
    <p:sldId id="257" r:id="rId14"/>
    <p:sldId id="359" r:id="rId15"/>
    <p:sldId id="360" r:id="rId16"/>
    <p:sldId id="350" r:id="rId17"/>
    <p:sldId id="384" r:id="rId18"/>
    <p:sldId id="434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41" r:id="rId29"/>
    <p:sldId id="442" r:id="rId30"/>
    <p:sldId id="410" r:id="rId31"/>
    <p:sldId id="407" r:id="rId32"/>
    <p:sldId id="408" r:id="rId33"/>
    <p:sldId id="439" r:id="rId34"/>
    <p:sldId id="443" r:id="rId35"/>
    <p:sldId id="440" r:id="rId36"/>
    <p:sldId id="381" r:id="rId37"/>
    <p:sldId id="411" r:id="rId38"/>
    <p:sldId id="430" r:id="rId39"/>
    <p:sldId id="444" r:id="rId40"/>
    <p:sldId id="436" r:id="rId41"/>
    <p:sldId id="435" r:id="rId42"/>
    <p:sldId id="413" r:id="rId43"/>
    <p:sldId id="433" r:id="rId44"/>
    <p:sldId id="386" r:id="rId45"/>
    <p:sldId id="419" r:id="rId46"/>
    <p:sldId id="387" r:id="rId47"/>
    <p:sldId id="361" r:id="rId48"/>
    <p:sldId id="426" r:id="rId49"/>
    <p:sldId id="423" r:id="rId50"/>
    <p:sldId id="393" r:id="rId51"/>
    <p:sldId id="424" r:id="rId52"/>
    <p:sldId id="425" r:id="rId53"/>
    <p:sldId id="445" r:id="rId54"/>
    <p:sldId id="394" r:id="rId55"/>
    <p:sldId id="427" r:id="rId56"/>
    <p:sldId id="428" r:id="rId57"/>
    <p:sldId id="429" r:id="rId58"/>
    <p:sldId id="358" r:id="rId59"/>
    <p:sldId id="415" r:id="rId60"/>
    <p:sldId id="43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610" autoAdjust="0"/>
    <p:restoredTop sz="86567" autoAdjust="0"/>
  </p:normalViewPr>
  <p:slideViewPr>
    <p:cSldViewPr snapToGrid="0" snapToObjects="1" showGuides="1">
      <p:cViewPr varScale="1">
        <p:scale>
          <a:sx n="60" d="100"/>
          <a:sy n="60" d="100"/>
        </p:scale>
        <p:origin x="-2056" y="-68"/>
      </p:cViewPr>
      <p:guideLst>
        <p:guide orient="horz" pos="4319"/>
        <p:guide pos="109"/>
      </p:guideLst>
    </p:cSldViewPr>
  </p:slideViewPr>
  <p:outlineViewPr>
    <p:cViewPr>
      <p:scale>
        <a:sx n="33" d="100"/>
        <a:sy n="33" d="100"/>
      </p:scale>
      <p:origin x="0" y="3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BF4D0-1CED-9149-8BA8-5565A76EA24C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40A03-AA32-3E41-B22D-959A17ABD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0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B98B72-451C-F345-AB96-65ABA42EB1F7}" type="slidenum">
              <a:rPr lang="en-US" sz="120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AF5ED9-E78C-7D41-A334-4DA13B12B0F9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Blue=</a:t>
            </a:r>
            <a:r>
              <a:rPr lang="en-AU" dirty="0" err="1" smtClean="0"/>
              <a:t>environm</a:t>
            </a:r>
            <a:r>
              <a:rPr lang="en-AU" baseline="0" dirty="0" smtClean="0"/>
              <a:t> temp 1</a:t>
            </a:r>
          </a:p>
          <a:p>
            <a:r>
              <a:rPr lang="en-AU" baseline="0" dirty="0" err="1" smtClean="0"/>
              <a:t>Green+an</a:t>
            </a:r>
            <a:r>
              <a:rPr lang="en-AU" baseline="0" dirty="0" smtClean="0"/>
              <a:t> </a:t>
            </a:r>
            <a:r>
              <a:rPr lang="en-AU" baseline="0" dirty="0" err="1" smtClean="0"/>
              <a:t>increse</a:t>
            </a:r>
            <a:endParaRPr lang="en-AU" baseline="0" dirty="0" smtClean="0"/>
          </a:p>
          <a:p>
            <a:r>
              <a:rPr lang="en-AU" baseline="0" dirty="0" smtClean="0"/>
              <a:t>red=even more</a:t>
            </a:r>
          </a:p>
          <a:p>
            <a:r>
              <a:rPr lang="en-AU" baseline="0" dirty="0" smtClean="0"/>
              <a:t>SPECIALISTS HAVE NARROWER THERMAL TOLERANCE</a:t>
            </a:r>
          </a:p>
          <a:p>
            <a:r>
              <a:rPr lang="en-AU" baseline="0" dirty="0" smtClean="0"/>
              <a:t>HIGH LAT SP, MORE GENERALSITS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0A03-AA32-3E41-B22D-959A17ABD8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8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C91A62-7651-214A-87D0-2859AAAD0BE3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7CA2B2-AB00-6E46-8231-588853F15B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92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FE8C94-F015-294D-8A19-7C0FB8447C53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D723B9-4DBD-F443-8B49-3DC0FFB45A12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WHAT IS THE CAUSE?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99FA58-6AE7-B44D-9261-8FCE244131E8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510611-6DD7-874E-A003-D4B4C0637D6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440681-8A07-AC4B-8C71-7C73722B856E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AED0104-9DC9-4543-91E0-82B43013CA7E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440681-8A07-AC4B-8C71-7C73722B856E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NEED TO KNOW HOW warming will influence operative or equilib temps of animals and plants, not just of mean annual air temperature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Need to know  what kinds of animals and plants are most sensitive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And need to know where they live.   Will argue that they occur  mainly in lowland tropical forests.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B27A9A-36AE-D54B-8DF9-884CB1E7AE3B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23C92B-FDB0-144D-B398-3CA1F2D13473}" type="slidenum">
              <a:rPr lang="en-US" sz="1200"/>
              <a:pPr/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5A67A6-7333-1B48-9AE1-B406C561D0E8}" type="slidenum">
              <a:rPr lang="en-US" sz="1200"/>
              <a:pPr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8332-C290-AA47-A499-E4388FDEA3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6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8332-C290-AA47-A499-E4388FDEA3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97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F19A8D-723C-A343-A413-83BF43918CE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0A03-AA32-3E41-B22D-959A17ABD8D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04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7CA2B2-AB00-6E46-8231-588853F15B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37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931EFD-640D-5141-A02B-97CAF9F0401F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440681-8A07-AC4B-8C71-7C73722B856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785623-3279-0242-BB10-317FDCA361D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AF5ED9-E78C-7D41-A334-4DA13B12B0F9}" type="slidenum">
              <a:rPr lang="en-US" sz="120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822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724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45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448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160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975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52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202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985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0434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11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01780-50AC-0045-AF47-E43297F15439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BA4AE-B626-984D-A043-5E94A973A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ater 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4" y="1554362"/>
            <a:ext cx="4165600" cy="838200"/>
          </a:xfrm>
          <a:prstGeom prst="rect">
            <a:avLst/>
          </a:prstGeom>
        </p:spPr>
      </p:pic>
      <p:pic>
        <p:nvPicPr>
          <p:cNvPr id="7" name="Picture 6" descr="geic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0015" y="1426803"/>
            <a:ext cx="1371600" cy="2755900"/>
          </a:xfrm>
          <a:prstGeom prst="rect">
            <a:avLst/>
          </a:prstGeom>
        </p:spPr>
      </p:pic>
      <p:pic>
        <p:nvPicPr>
          <p:cNvPr id="8" name="Picture 7" descr="geico lying down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45" y="1794433"/>
            <a:ext cx="2172170" cy="1150926"/>
          </a:xfrm>
          <a:prstGeom prst="rect">
            <a:avLst/>
          </a:prstGeom>
        </p:spPr>
      </p:pic>
      <p:pic>
        <p:nvPicPr>
          <p:cNvPr id="9" name="Picture 8" descr="toaster bott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69896"/>
            <a:ext cx="4191000" cy="4051300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273791" y="5043877"/>
            <a:ext cx="58404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 smtClean="0"/>
              <a:t>Or, are tropical lizards toast?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95884" y="5887229"/>
            <a:ext cx="358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i="1" dirty="0" smtClean="0"/>
              <a:t>Graphic:  Barry Sinervo</a:t>
            </a:r>
            <a:endParaRPr lang="en-US" sz="2400" i="1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923585" y="168978"/>
            <a:ext cx="7055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Vulnerability of tropical ectotherms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to climate change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2027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3"/>
          <p:cNvSpPr txBox="1">
            <a:spLocks noChangeArrowheads="1"/>
          </p:cNvSpPr>
          <p:nvPr/>
        </p:nvSpPr>
        <p:spPr bwMode="auto">
          <a:xfrm>
            <a:off x="4932363" y="6229350"/>
            <a:ext cx="3671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Battisti &amp; Naylor, Science 2009</a:t>
            </a:r>
          </a:p>
        </p:txBody>
      </p:sp>
      <p:grpSp>
        <p:nvGrpSpPr>
          <p:cNvPr id="182274" name="Group 5"/>
          <p:cNvGrpSpPr>
            <a:grpSpLocks/>
          </p:cNvGrpSpPr>
          <p:nvPr/>
        </p:nvGrpSpPr>
        <p:grpSpPr bwMode="auto">
          <a:xfrm>
            <a:off x="762000" y="1981200"/>
            <a:ext cx="7620000" cy="4191000"/>
            <a:chOff x="0" y="480"/>
            <a:chExt cx="5760" cy="3409"/>
          </a:xfrm>
        </p:grpSpPr>
        <p:pic>
          <p:nvPicPr>
            <p:cNvPr id="18227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" y="480"/>
              <a:ext cx="5678" cy="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277" name="Rectangle 4"/>
            <p:cNvSpPr>
              <a:spLocks noChangeArrowheads="1"/>
            </p:cNvSpPr>
            <p:nvPr/>
          </p:nvSpPr>
          <p:spPr bwMode="auto">
            <a:xfrm>
              <a:off x="0" y="528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2275" name="Text Box 6"/>
          <p:cNvSpPr txBox="1">
            <a:spLocks noChangeArrowheads="1"/>
          </p:cNvSpPr>
          <p:nvPr/>
        </p:nvSpPr>
        <p:spPr bwMode="auto">
          <a:xfrm>
            <a:off x="1526909" y="228600"/>
            <a:ext cx="59854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</a:rPr>
              <a:t>Probability </a:t>
            </a:r>
            <a:r>
              <a:rPr lang="en-US" sz="2000" b="1" i="1" dirty="0">
                <a:solidFill>
                  <a:srgbClr val="FF0000"/>
                </a:solidFill>
              </a:rPr>
              <a:t>mean</a:t>
            </a:r>
            <a:r>
              <a:rPr lang="en-US" sz="2000" b="1" dirty="0">
                <a:solidFill>
                  <a:srgbClr val="FF0000"/>
                </a:solidFill>
              </a:rPr>
              <a:t> growing-season temperatures</a:t>
            </a:r>
          </a:p>
          <a:p>
            <a:pPr algn="ctr" eaLnBrk="1" hangingPunct="1"/>
            <a:r>
              <a:rPr lang="en-US" sz="2000" dirty="0"/>
              <a:t>(at the next century</a:t>
            </a:r>
            <a:r>
              <a:rPr lang="ja-JP" altLang="en-US" sz="2000" dirty="0"/>
              <a:t>’</a:t>
            </a:r>
            <a:r>
              <a:rPr lang="en-US" altLang="ja-JP" sz="2000" dirty="0"/>
              <a:t>s end) will exceed</a:t>
            </a:r>
          </a:p>
          <a:p>
            <a:pPr algn="ctr" eaLnBrk="1" hangingPunct="1"/>
            <a:r>
              <a:rPr lang="en-US" sz="2000" dirty="0"/>
              <a:t> the </a:t>
            </a:r>
            <a:r>
              <a:rPr lang="en-US" sz="2000" b="1" dirty="0">
                <a:solidFill>
                  <a:srgbClr val="FF0000"/>
                </a:solidFill>
              </a:rPr>
              <a:t>warmest</a:t>
            </a:r>
            <a:r>
              <a:rPr lang="en-US" sz="2000" dirty="0"/>
              <a:t> temperatures ever recorded </a:t>
            </a:r>
          </a:p>
          <a:p>
            <a:pPr algn="ctr" eaLnBrk="1" hangingPunct="1"/>
            <a:r>
              <a:rPr lang="en-US" sz="2000" dirty="0"/>
              <a:t>during the last century (1900-2006) !</a:t>
            </a:r>
          </a:p>
        </p:txBody>
      </p:sp>
    </p:spTree>
    <p:extLst>
      <p:ext uri="{BB962C8B-B14F-4D97-AF65-F5344CB8AC3E}">
        <p14:creationId xmlns:p14="http://schemas.microsoft.com/office/powerpoint/2010/main" val="2453665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4" y="3048000"/>
            <a:ext cx="36576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0325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4931" name="Straight Connector 3"/>
          <p:cNvCxnSpPr>
            <a:cxnSpLocks noChangeShapeType="1"/>
          </p:cNvCxnSpPr>
          <p:nvPr/>
        </p:nvCxnSpPr>
        <p:spPr bwMode="auto">
          <a:xfrm>
            <a:off x="2944811" y="2768600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932" name="Straight Connector 4"/>
          <p:cNvCxnSpPr>
            <a:cxnSpLocks noChangeShapeType="1"/>
          </p:cNvCxnSpPr>
          <p:nvPr/>
        </p:nvCxnSpPr>
        <p:spPr bwMode="auto">
          <a:xfrm flipH="1">
            <a:off x="2944811" y="52832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933" name="Freeform 7"/>
          <p:cNvSpPr>
            <a:spLocks/>
          </p:cNvSpPr>
          <p:nvPr/>
        </p:nvSpPr>
        <p:spPr bwMode="auto">
          <a:xfrm>
            <a:off x="4660900" y="2095500"/>
            <a:ext cx="1506538" cy="914400"/>
          </a:xfrm>
          <a:custGeom>
            <a:avLst/>
            <a:gdLst>
              <a:gd name="T0" fmla="*/ 0 w 1506668"/>
              <a:gd name="T1" fmla="*/ 914400 h 914400"/>
              <a:gd name="T2" fmla="*/ 1485388 w 1506668"/>
              <a:gd name="T3" fmla="*/ 0 h 9144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06668" h="914400">
                <a:moveTo>
                  <a:pt x="0" y="914400"/>
                </a:moveTo>
                <a:cubicBezTo>
                  <a:pt x="824441" y="842433"/>
                  <a:pt x="1648883" y="770467"/>
                  <a:pt x="148590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8"/>
          <p:cNvSpPr>
            <a:spLocks/>
          </p:cNvSpPr>
          <p:nvPr/>
        </p:nvSpPr>
        <p:spPr bwMode="auto">
          <a:xfrm>
            <a:off x="4508500" y="4191000"/>
            <a:ext cx="863600" cy="423863"/>
          </a:xfrm>
          <a:custGeom>
            <a:avLst/>
            <a:gdLst>
              <a:gd name="T0" fmla="*/ 0 w 863600"/>
              <a:gd name="T1" fmla="*/ 408737 h 423256"/>
              <a:gd name="T2" fmla="*/ 317500 w 863600"/>
              <a:gd name="T3" fmla="*/ 408737 h 423256"/>
              <a:gd name="T4" fmla="*/ 355600 w 863600"/>
              <a:gd name="T5" fmla="*/ 383190 h 423256"/>
              <a:gd name="T6" fmla="*/ 406400 w 863600"/>
              <a:gd name="T7" fmla="*/ 357644 h 423256"/>
              <a:gd name="T8" fmla="*/ 546100 w 863600"/>
              <a:gd name="T9" fmla="*/ 293780 h 423256"/>
              <a:gd name="T10" fmla="*/ 596900 w 863600"/>
              <a:gd name="T11" fmla="*/ 255460 h 423256"/>
              <a:gd name="T12" fmla="*/ 685800 w 863600"/>
              <a:gd name="T13" fmla="*/ 204368 h 423256"/>
              <a:gd name="T14" fmla="*/ 800100 w 863600"/>
              <a:gd name="T15" fmla="*/ 102184 h 423256"/>
              <a:gd name="T16" fmla="*/ 812800 w 863600"/>
              <a:gd name="T17" fmla="*/ 63864 h 423256"/>
              <a:gd name="T18" fmla="*/ 863600 w 863600"/>
              <a:gd name="T19" fmla="*/ 0 h 4232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63600" h="423256">
                <a:moveTo>
                  <a:pt x="0" y="406400"/>
                </a:moveTo>
                <a:cubicBezTo>
                  <a:pt x="133471" y="425467"/>
                  <a:pt x="137994" y="432044"/>
                  <a:pt x="317500" y="406400"/>
                </a:cubicBezTo>
                <a:cubicBezTo>
                  <a:pt x="332610" y="404241"/>
                  <a:pt x="342348" y="388573"/>
                  <a:pt x="355600" y="381000"/>
                </a:cubicBezTo>
                <a:cubicBezTo>
                  <a:pt x="372038" y="371607"/>
                  <a:pt x="388999" y="363058"/>
                  <a:pt x="406400" y="355600"/>
                </a:cubicBezTo>
                <a:cubicBezTo>
                  <a:pt x="471122" y="327862"/>
                  <a:pt x="458828" y="357554"/>
                  <a:pt x="546100" y="292100"/>
                </a:cubicBezTo>
                <a:cubicBezTo>
                  <a:pt x="563033" y="279400"/>
                  <a:pt x="579042" y="265364"/>
                  <a:pt x="596900" y="254000"/>
                </a:cubicBezTo>
                <a:cubicBezTo>
                  <a:pt x="625694" y="235676"/>
                  <a:pt x="657738" y="222627"/>
                  <a:pt x="685800" y="203200"/>
                </a:cubicBezTo>
                <a:cubicBezTo>
                  <a:pt x="734549" y="169451"/>
                  <a:pt x="761028" y="140672"/>
                  <a:pt x="800100" y="101600"/>
                </a:cubicBezTo>
                <a:cubicBezTo>
                  <a:pt x="804333" y="88900"/>
                  <a:pt x="806158" y="75123"/>
                  <a:pt x="812800" y="63500"/>
                </a:cubicBezTo>
                <a:cubicBezTo>
                  <a:pt x="831330" y="31073"/>
                  <a:pt x="842484" y="21116"/>
                  <a:pt x="863600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8" name="TextBox 49"/>
          <p:cNvSpPr txBox="1">
            <a:spLocks noChangeArrowheads="1"/>
          </p:cNvSpPr>
          <p:nvPr/>
        </p:nvSpPr>
        <p:spPr bwMode="auto">
          <a:xfrm>
            <a:off x="3173411" y="5283200"/>
            <a:ext cx="1795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FF"/>
                </a:solidFill>
              </a:rPr>
              <a:t>summer temp</a:t>
            </a:r>
            <a:br>
              <a:rPr lang="en-US" sz="2000">
                <a:solidFill>
                  <a:srgbClr val="0033FF"/>
                </a:solidFill>
              </a:rPr>
            </a:br>
            <a:r>
              <a:rPr lang="en-US" sz="2000">
                <a:solidFill>
                  <a:srgbClr val="0033FF"/>
                </a:solidFill>
              </a:rPr>
              <a:t>1900-2000</a:t>
            </a:r>
          </a:p>
        </p:txBody>
      </p:sp>
      <p:sp>
        <p:nvSpPr>
          <p:cNvPr id="124939" name="TextBox 51"/>
          <p:cNvSpPr txBox="1">
            <a:spLocks noChangeArrowheads="1"/>
          </p:cNvSpPr>
          <p:nvPr/>
        </p:nvSpPr>
        <p:spPr bwMode="auto">
          <a:xfrm rot="-5400000">
            <a:off x="1904206" y="3759994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Probability</a:t>
            </a:r>
          </a:p>
        </p:txBody>
      </p:sp>
      <p:sp>
        <p:nvSpPr>
          <p:cNvPr id="124940" name="TextBox 53"/>
          <p:cNvSpPr txBox="1">
            <a:spLocks noChangeArrowheads="1"/>
          </p:cNvSpPr>
          <p:nvPr/>
        </p:nvSpPr>
        <p:spPr bwMode="auto">
          <a:xfrm>
            <a:off x="4760911" y="5283200"/>
            <a:ext cx="1795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FF0000"/>
                </a:solidFill>
              </a:rPr>
              <a:t>summer temp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2080-2100</a:t>
            </a:r>
          </a:p>
        </p:txBody>
      </p:sp>
    </p:spTree>
    <p:extLst>
      <p:ext uri="{BB962C8B-B14F-4D97-AF65-F5344CB8AC3E}">
        <p14:creationId xmlns:p14="http://schemas.microsoft.com/office/powerpoint/2010/main" val="230581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905000"/>
            <a:ext cx="89154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b="1" dirty="0">
                <a:solidFill>
                  <a:schemeClr val="accent2"/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b="1" dirty="0">
                <a:solidFill>
                  <a:schemeClr val="accent2"/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>If an organism is</a:t>
            </a:r>
            <a:r>
              <a:rPr lang="en-US" sz="2400" b="1" dirty="0">
                <a:latin typeface="Comic Sans MS" charset="0"/>
                <a:ea typeface="ＭＳ Ｐゴシック" charset="0"/>
                <a:cs typeface="Comic Sans MS" charset="0"/>
              </a:rPr>
              <a:t> physiologically sensitive </a:t>
            </a: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>to</a:t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>temperature</a:t>
            </a:r>
            <a: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</a:br>
            <a:endParaRPr lang="en-US" sz="2400" dirty="0"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5867400"/>
            <a:ext cx="699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Where do ectotherms with those traits live?</a:t>
            </a:r>
            <a:endParaRPr lang="en-US" b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990600" y="681038"/>
            <a:ext cx="7543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Biological factors making ectotherms vulnerable to climate warming</a:t>
            </a:r>
            <a:endParaRPr lang="en-US" sz="28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4" name="Rectangle 2"/>
          <p:cNvSpPr txBox="1">
            <a:spLocks noChangeArrowheads="1"/>
          </p:cNvSpPr>
          <p:nvPr/>
        </p:nvSpPr>
        <p:spPr bwMode="auto">
          <a:xfrm>
            <a:off x="1143000" y="434848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omic Sans MS" charset="0"/>
                <a:cs typeface="Comic Sans MS" charset="0"/>
              </a:rPr>
              <a:t/>
            </a:r>
            <a:br>
              <a:rPr lang="en-US" b="1" dirty="0">
                <a:latin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cs typeface="Comic Sans MS" charset="0"/>
              </a:rPr>
              <a:t/>
            </a:r>
            <a:br>
              <a:rPr lang="en-US" dirty="0">
                <a:latin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cs typeface="Comic Sans MS" charset="0"/>
              </a:rPr>
              <a:t/>
            </a:r>
            <a:br>
              <a:rPr lang="en-US" dirty="0">
                <a:latin typeface="Comic Sans MS" charset="0"/>
                <a:cs typeface="Comic Sans MS" charset="0"/>
              </a:rPr>
            </a:br>
            <a:r>
              <a:rPr lang="en-US" i="1" dirty="0">
                <a:latin typeface="Comic Sans MS" charset="0"/>
                <a:cs typeface="Comic Sans MS" charset="0"/>
              </a:rPr>
              <a:t>If </a:t>
            </a:r>
            <a:r>
              <a:rPr lang="ja-JP" altLang="en-US" i="1" dirty="0">
                <a:latin typeface="Comic Sans MS" charset="0"/>
                <a:cs typeface="Comic Sans MS" charset="0"/>
              </a:rPr>
              <a:t>“</a:t>
            </a:r>
            <a:r>
              <a:rPr lang="en-US" altLang="ja-JP" i="1" dirty="0">
                <a:latin typeface="Comic Sans MS" charset="0"/>
                <a:cs typeface="Comic Sans MS" charset="0"/>
              </a:rPr>
              <a:t>environmental</a:t>
            </a:r>
            <a:r>
              <a:rPr lang="ja-JP" altLang="en-US" i="1" dirty="0">
                <a:latin typeface="Comic Sans MS" charset="0"/>
                <a:cs typeface="Comic Sans MS" charset="0"/>
              </a:rPr>
              <a:t>”</a:t>
            </a:r>
            <a:r>
              <a:rPr lang="en-US" altLang="ja-JP" i="1" dirty="0">
                <a:latin typeface="Comic Sans MS" charset="0"/>
                <a:cs typeface="Comic Sans MS" charset="0"/>
              </a:rPr>
              <a:t> temperatures are </a:t>
            </a:r>
            <a:r>
              <a:rPr lang="en-US" altLang="ja-JP" b="1" i="1" dirty="0">
                <a:latin typeface="Comic Sans MS" charset="0"/>
                <a:cs typeface="Comic Sans MS" charset="0"/>
              </a:rPr>
              <a:t>already warm</a:t>
            </a:r>
          </a:p>
          <a:p>
            <a:pPr eaLnBrk="1" hangingPunct="1"/>
            <a:r>
              <a:rPr lang="en-US" i="1" dirty="0">
                <a:latin typeface="Comic Sans MS" charset="0"/>
                <a:cs typeface="Comic Sans MS" charset="0"/>
              </a:rPr>
              <a:t>relative to the an organism</a:t>
            </a:r>
            <a:r>
              <a:rPr lang="ja-JP" altLang="en-US" i="1" dirty="0">
                <a:latin typeface="Comic Sans MS" charset="0"/>
                <a:cs typeface="Comic Sans MS" charset="0"/>
              </a:rPr>
              <a:t>’</a:t>
            </a:r>
            <a:r>
              <a:rPr lang="en-US" altLang="ja-JP" i="1" dirty="0">
                <a:latin typeface="Comic Sans MS" charset="0"/>
                <a:cs typeface="Comic Sans MS" charset="0"/>
              </a:rPr>
              <a:t>s </a:t>
            </a:r>
            <a:r>
              <a:rPr lang="en-US" altLang="ja-JP" b="1" i="1" dirty="0">
                <a:latin typeface="Comic Sans MS" charset="0"/>
                <a:cs typeface="Comic Sans MS" charset="0"/>
              </a:rPr>
              <a:t>optimal</a:t>
            </a:r>
            <a:r>
              <a:rPr lang="en-US" altLang="ja-JP" i="1" dirty="0">
                <a:latin typeface="Comic Sans MS" charset="0"/>
                <a:cs typeface="Comic Sans MS" charset="0"/>
              </a:rPr>
              <a:t> temperature</a:t>
            </a:r>
            <a:br>
              <a:rPr lang="en-US" altLang="ja-JP" i="1" dirty="0">
                <a:latin typeface="Comic Sans MS" charset="0"/>
                <a:cs typeface="Comic Sans MS" charset="0"/>
              </a:rPr>
            </a:br>
            <a:r>
              <a:rPr lang="en-US" altLang="ja-JP" i="1" dirty="0">
                <a:latin typeface="Comic Sans MS" charset="0"/>
                <a:cs typeface="Comic Sans MS" charset="0"/>
              </a:rPr>
              <a:t/>
            </a:r>
            <a:br>
              <a:rPr lang="en-US" altLang="ja-JP" i="1" dirty="0">
                <a:latin typeface="Comic Sans MS" charset="0"/>
                <a:cs typeface="Comic Sans MS" charset="0"/>
              </a:rPr>
            </a:br>
            <a:r>
              <a:rPr lang="en-US" altLang="ja-JP" i="1" dirty="0">
                <a:latin typeface="Comic Sans MS" charset="0"/>
                <a:cs typeface="Comic Sans MS" charset="0"/>
              </a:rPr>
              <a:t/>
            </a:r>
            <a:br>
              <a:rPr lang="en-US" altLang="ja-JP" i="1" dirty="0">
                <a:latin typeface="Comic Sans MS" charset="0"/>
                <a:cs typeface="Comic Sans MS" charset="0"/>
              </a:rPr>
            </a:br>
            <a:endParaRPr lang="en-US" dirty="0">
              <a:latin typeface="Comic Sans MS" charset="0"/>
              <a:cs typeface="Comic Sans MS" charset="0"/>
            </a:endParaRP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1143000" y="3276600"/>
            <a:ext cx="6764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Comic Sans MS" charset="0"/>
                <a:cs typeface="Comic Sans MS" charset="0"/>
              </a:rPr>
              <a:t>If an organism is </a:t>
            </a:r>
            <a:r>
              <a:rPr lang="en-US" b="1" i="1" dirty="0">
                <a:latin typeface="Comic Sans MS" charset="0"/>
                <a:cs typeface="Comic Sans MS" charset="0"/>
              </a:rPr>
              <a:t>unable to use behaviors </a:t>
            </a:r>
            <a:r>
              <a:rPr lang="en-US" i="1" dirty="0">
                <a:latin typeface="Comic Sans MS" charset="0"/>
                <a:cs typeface="Comic Sans MS" charset="0"/>
              </a:rPr>
              <a:t>to</a:t>
            </a:r>
            <a:br>
              <a:rPr lang="en-US" i="1" dirty="0">
                <a:latin typeface="Comic Sans MS" charset="0"/>
                <a:cs typeface="Comic Sans MS" charset="0"/>
              </a:rPr>
            </a:br>
            <a:r>
              <a:rPr lang="en-US" i="1" dirty="0">
                <a:latin typeface="Comic Sans MS" charset="0"/>
                <a:cs typeface="Comic Sans MS" charset="0"/>
              </a:rPr>
              <a:t>buffer or evade warming?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58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026" descr="Am Nat Janz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5" y="1018118"/>
            <a:ext cx="4692775" cy="467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878" y="878417"/>
            <a:ext cx="4230786" cy="4826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6966" y="5861903"/>
            <a:ext cx="264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 Janzen lecturing 1967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67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3700"/>
            <a:ext cx="85598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833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81000"/>
            <a:ext cx="85598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1" y="3056453"/>
            <a:ext cx="8229600" cy="2277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Comic Sans MS"/>
                <a:cs typeface="Comic Sans MS"/>
              </a:rPr>
              <a:t>…it is the </a:t>
            </a:r>
            <a:r>
              <a:rPr lang="en-US" sz="24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temperature gradient</a:t>
            </a:r>
            <a:r>
              <a:rPr lang="en-US" sz="2400" b="1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Comic Sans MS"/>
                <a:cs typeface="Comic Sans MS"/>
              </a:rPr>
              <a:t>across a mountain</a:t>
            </a:r>
            <a:br>
              <a:rPr lang="en-US" sz="2400" dirty="0" smtClean="0">
                <a:latin typeface="Comic Sans MS"/>
                <a:cs typeface="Comic Sans MS"/>
              </a:rPr>
            </a:br>
            <a:r>
              <a:rPr lang="en-US" sz="2400" dirty="0" smtClean="0">
                <a:latin typeface="Comic Sans MS"/>
                <a:cs typeface="Comic Sans MS"/>
              </a:rPr>
              <a:t>range which determines its effectiveness as a barrier,</a:t>
            </a:r>
            <a:br>
              <a:rPr lang="en-US" sz="2400" dirty="0" smtClean="0">
                <a:latin typeface="Comic Sans MS"/>
                <a:cs typeface="Comic Sans MS"/>
              </a:rPr>
            </a:br>
            <a:r>
              <a:rPr lang="en-US" sz="2400" dirty="0" smtClean="0">
                <a:latin typeface="Comic Sans MS"/>
                <a:cs typeface="Comic Sans MS"/>
              </a:rPr>
              <a:t>rather than the </a:t>
            </a:r>
            <a:r>
              <a:rPr lang="en-US" sz="24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absolute height</a:t>
            </a:r>
            <a:r>
              <a:rPr lang="en-US" sz="2400" dirty="0" smtClean="0">
                <a:latin typeface="Comic Sans MS"/>
                <a:cs typeface="Comic Sans MS"/>
              </a:rPr>
              <a:t>…”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79413" y="304800"/>
            <a:ext cx="57912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9781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685800" y="2457450"/>
            <a:ext cx="0" cy="3011488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685800" y="5468938"/>
            <a:ext cx="3886200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43000" y="5648325"/>
            <a:ext cx="3038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>
                <a:latin typeface="+mj-lt"/>
                <a:ea typeface="ＭＳ Ｐゴシック" charset="-128"/>
                <a:cs typeface="ＭＳ Ｐゴシック" charset="-128"/>
              </a:rPr>
              <a:t>Body temperature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09600" y="474663"/>
            <a:ext cx="196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endParaRPr lang="en-US" b="1" i="1" baseline="-2500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5029200" y="2457450"/>
            <a:ext cx="0" cy="3011488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5029200" y="5468938"/>
            <a:ext cx="3886200" cy="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267325" y="5648325"/>
            <a:ext cx="3038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>
                <a:latin typeface="+mj-lt"/>
                <a:ea typeface="ＭＳ Ｐゴシック" charset="-128"/>
                <a:cs typeface="ＭＳ Ｐゴシック" charset="-128"/>
              </a:rPr>
              <a:t>Body temperature</a:t>
            </a:r>
          </a:p>
        </p:txBody>
      </p: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038725" y="2447925"/>
            <a:ext cx="3400425" cy="3027363"/>
            <a:chOff x="5038725" y="2071688"/>
            <a:chExt cx="3400425" cy="3027362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>
              <a:off x="5038725" y="3748087"/>
              <a:ext cx="3352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>
              <a:off x="5086350" y="2751138"/>
              <a:ext cx="2466975" cy="15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>
              <a:off x="5086350" y="2071688"/>
              <a:ext cx="2847975" cy="952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 flipV="1">
              <a:off x="5343525" y="2147888"/>
              <a:ext cx="0" cy="51911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5800725" y="2125663"/>
              <a:ext cx="12700" cy="15462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7573963" y="2695576"/>
              <a:ext cx="6350" cy="237489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 flipV="1">
              <a:off x="8437563" y="3673475"/>
              <a:ext cx="1587" cy="13763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7985125" y="2085976"/>
              <a:ext cx="31750" cy="301307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8" name="Text Box 22"/>
          <p:cNvSpPr txBox="1">
            <a:spLocks noChangeArrowheads="1"/>
          </p:cNvSpPr>
          <p:nvPr/>
        </p:nvSpPr>
        <p:spPr bwMode="auto">
          <a:xfrm rot="16200000">
            <a:off x="-754856" y="3559969"/>
            <a:ext cx="2271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>
                <a:latin typeface="+mj-lt"/>
                <a:ea typeface="ＭＳ Ｐゴシック" charset="-128"/>
                <a:cs typeface="ＭＳ Ｐゴシック" charset="-128"/>
              </a:rPr>
              <a:t>Relative fitness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676275" y="2447925"/>
            <a:ext cx="3403600" cy="3013075"/>
            <a:chOff x="676275" y="2071688"/>
            <a:chExt cx="3403600" cy="3013075"/>
          </a:xfrm>
        </p:grpSpPr>
        <p:sp>
          <p:nvSpPr>
            <p:cNvPr id="20" name="Line 4"/>
            <p:cNvSpPr>
              <a:spLocks noChangeShapeType="1"/>
            </p:cNvSpPr>
            <p:nvPr/>
          </p:nvSpPr>
          <p:spPr bwMode="auto">
            <a:xfrm flipH="1" flipV="1">
              <a:off x="3213100" y="2246313"/>
              <a:ext cx="1588" cy="28098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 flipH="1" flipV="1">
              <a:off x="685800" y="2071688"/>
              <a:ext cx="2844800" cy="127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H="1" flipV="1">
              <a:off x="4038600" y="2376488"/>
              <a:ext cx="41275" cy="26590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3625850" y="2071688"/>
              <a:ext cx="31750" cy="301307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676275" y="2403476"/>
              <a:ext cx="3354388" cy="79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685800" y="2286001"/>
              <a:ext cx="2466975" cy="15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85800" y="15240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i="1"/>
              <a:t>Generalist (temperate zone)</a:t>
            </a:r>
            <a:endParaRPr lang="en-US"/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486400" y="1535113"/>
            <a:ext cx="2144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i="1"/>
              <a:t>Specialist  (tropics)</a:t>
            </a:r>
            <a:endParaRPr lang="en-US"/>
          </a:p>
        </p:txBody>
      </p:sp>
      <p:sp>
        <p:nvSpPr>
          <p:cNvPr id="28" name="Freeform 26"/>
          <p:cNvSpPr>
            <a:spLocks/>
          </p:cNvSpPr>
          <p:nvPr/>
        </p:nvSpPr>
        <p:spPr bwMode="auto">
          <a:xfrm>
            <a:off x="762000" y="2457450"/>
            <a:ext cx="3657600" cy="2955925"/>
          </a:xfrm>
          <a:custGeom>
            <a:avLst/>
            <a:gdLst>
              <a:gd name="T0" fmla="*/ 0 w 2304"/>
              <a:gd name="T1" fmla="*/ 2147483647 h 1862"/>
              <a:gd name="T2" fmla="*/ 2147483647 w 2304"/>
              <a:gd name="T3" fmla="*/ 2147483647 h 1862"/>
              <a:gd name="T4" fmla="*/ 2147483647 w 2304"/>
              <a:gd name="T5" fmla="*/ 2147483647 h 1862"/>
              <a:gd name="T6" fmla="*/ 2147483647 w 2304"/>
              <a:gd name="T7" fmla="*/ 2147483647 h 1862"/>
              <a:gd name="T8" fmla="*/ 2147483647 w 2304"/>
              <a:gd name="T9" fmla="*/ 2147483647 h 1862"/>
              <a:gd name="T10" fmla="*/ 2147483647 w 2304"/>
              <a:gd name="T11" fmla="*/ 2147483647 h 1862"/>
              <a:gd name="T12" fmla="*/ 2147483647 w 2304"/>
              <a:gd name="T13" fmla="*/ 2147483647 h 1862"/>
              <a:gd name="T14" fmla="*/ 2147483647 w 2304"/>
              <a:gd name="T15" fmla="*/ 2147483647 h 18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04"/>
              <a:gd name="T25" fmla="*/ 0 h 1862"/>
              <a:gd name="T26" fmla="*/ 2304 w 2304"/>
              <a:gd name="T27" fmla="*/ 1862 h 18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04" h="1862">
                <a:moveTo>
                  <a:pt x="0" y="1855"/>
                </a:moveTo>
                <a:cubicBezTo>
                  <a:pt x="68" y="1807"/>
                  <a:pt x="246" y="1732"/>
                  <a:pt x="407" y="1568"/>
                </a:cubicBezTo>
                <a:cubicBezTo>
                  <a:pt x="568" y="1404"/>
                  <a:pt x="785" y="1103"/>
                  <a:pt x="964" y="872"/>
                </a:cubicBezTo>
                <a:cubicBezTo>
                  <a:pt x="1143" y="641"/>
                  <a:pt x="1341" y="325"/>
                  <a:pt x="1479" y="180"/>
                </a:cubicBezTo>
                <a:cubicBezTo>
                  <a:pt x="1617" y="35"/>
                  <a:pt x="1690" y="2"/>
                  <a:pt x="1790" y="1"/>
                </a:cubicBezTo>
                <a:cubicBezTo>
                  <a:pt x="1890" y="0"/>
                  <a:pt x="2009" y="36"/>
                  <a:pt x="2077" y="177"/>
                </a:cubicBezTo>
                <a:cubicBezTo>
                  <a:pt x="2145" y="318"/>
                  <a:pt x="2160" y="565"/>
                  <a:pt x="2198" y="846"/>
                </a:cubicBezTo>
                <a:cubicBezTo>
                  <a:pt x="2236" y="1127"/>
                  <a:pt x="2282" y="1650"/>
                  <a:pt x="2304" y="1862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Freeform 27"/>
          <p:cNvSpPr>
            <a:spLocks/>
          </p:cNvSpPr>
          <p:nvPr/>
        </p:nvSpPr>
        <p:spPr bwMode="auto">
          <a:xfrm>
            <a:off x="6400800" y="2433638"/>
            <a:ext cx="2125663" cy="2973387"/>
          </a:xfrm>
          <a:custGeom>
            <a:avLst/>
            <a:gdLst>
              <a:gd name="T0" fmla="*/ 0 w 1339"/>
              <a:gd name="T1" fmla="*/ 2147483647 h 1873"/>
              <a:gd name="T2" fmla="*/ 2147483647 w 1339"/>
              <a:gd name="T3" fmla="*/ 2147483647 h 1873"/>
              <a:gd name="T4" fmla="*/ 2147483647 w 1339"/>
              <a:gd name="T5" fmla="*/ 2147483647 h 1873"/>
              <a:gd name="T6" fmla="*/ 2147483647 w 1339"/>
              <a:gd name="T7" fmla="*/ 2147483647 h 1873"/>
              <a:gd name="T8" fmla="*/ 2147483647 w 1339"/>
              <a:gd name="T9" fmla="*/ 2147483647 h 1873"/>
              <a:gd name="T10" fmla="*/ 2147483647 w 1339"/>
              <a:gd name="T11" fmla="*/ 2147483647 h 1873"/>
              <a:gd name="T12" fmla="*/ 2147483647 w 1339"/>
              <a:gd name="T13" fmla="*/ 2147483647 h 1873"/>
              <a:gd name="T14" fmla="*/ 2147483647 w 1339"/>
              <a:gd name="T15" fmla="*/ 2147483647 h 1873"/>
              <a:gd name="T16" fmla="*/ 2147483647 w 1339"/>
              <a:gd name="T17" fmla="*/ 2147483647 h 1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39"/>
              <a:gd name="T28" fmla="*/ 0 h 1873"/>
              <a:gd name="T29" fmla="*/ 1339 w 1339"/>
              <a:gd name="T30" fmla="*/ 1873 h 1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39" h="1873">
                <a:moveTo>
                  <a:pt x="0" y="1873"/>
                </a:moveTo>
                <a:cubicBezTo>
                  <a:pt x="51" y="1828"/>
                  <a:pt x="206" y="1752"/>
                  <a:pt x="305" y="1603"/>
                </a:cubicBezTo>
                <a:cubicBezTo>
                  <a:pt x="404" y="1454"/>
                  <a:pt x="527" y="1141"/>
                  <a:pt x="592" y="977"/>
                </a:cubicBezTo>
                <a:cubicBezTo>
                  <a:pt x="657" y="813"/>
                  <a:pt x="660" y="752"/>
                  <a:pt x="696" y="620"/>
                </a:cubicBezTo>
                <a:cubicBezTo>
                  <a:pt x="732" y="488"/>
                  <a:pt x="755" y="288"/>
                  <a:pt x="807" y="186"/>
                </a:cubicBezTo>
                <a:cubicBezTo>
                  <a:pt x="859" y="84"/>
                  <a:pt x="946" y="0"/>
                  <a:pt x="1007" y="7"/>
                </a:cubicBezTo>
                <a:cubicBezTo>
                  <a:pt x="1068" y="14"/>
                  <a:pt x="1130" y="87"/>
                  <a:pt x="1171" y="227"/>
                </a:cubicBezTo>
                <a:cubicBezTo>
                  <a:pt x="1212" y="366"/>
                  <a:pt x="1227" y="570"/>
                  <a:pt x="1255" y="843"/>
                </a:cubicBezTo>
                <a:cubicBezTo>
                  <a:pt x="1283" y="1116"/>
                  <a:pt x="1322" y="1656"/>
                  <a:pt x="1339" y="1869"/>
                </a:cubicBezTo>
              </a:path>
            </a:pathLst>
          </a:cu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213103" y="217282"/>
            <a:ext cx="8507747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b="1" dirty="0"/>
              <a:t>Tropical ectotherms are </a:t>
            </a:r>
            <a:r>
              <a:rPr lang="en-US" b="1" dirty="0" smtClean="0"/>
              <a:t>thermal specialists</a:t>
            </a:r>
            <a:endParaRPr lang="en-US" b="1" dirty="0"/>
          </a:p>
          <a:p>
            <a:pPr algn="ctr">
              <a:spcBef>
                <a:spcPct val="20000"/>
              </a:spcBef>
            </a:pPr>
            <a:r>
              <a:rPr lang="en-US" dirty="0"/>
              <a:t>Janzen 1967 </a:t>
            </a:r>
          </a:p>
        </p:txBody>
      </p:sp>
    </p:spTree>
    <p:extLst>
      <p:ext uri="{BB962C8B-B14F-4D97-AF65-F5344CB8AC3E}">
        <p14:creationId xmlns:p14="http://schemas.microsoft.com/office/powerpoint/2010/main" val="1113708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" descr="LizTolZone80809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1988"/>
            <a:ext cx="8018463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5943600" y="6248400"/>
            <a:ext cx="2676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Huey et al. 2009, PRSB</a:t>
            </a:r>
          </a:p>
        </p:txBody>
      </p:sp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171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2" name="Straight Arrow Connector 5"/>
          <p:cNvCxnSpPr>
            <a:cxnSpLocks noChangeShapeType="1"/>
          </p:cNvCxnSpPr>
          <p:nvPr/>
        </p:nvCxnSpPr>
        <p:spPr bwMode="auto">
          <a:xfrm>
            <a:off x="7086600" y="1066800"/>
            <a:ext cx="12954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20641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32" y="1058863"/>
            <a:ext cx="5074068" cy="480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3429000" y="6172200"/>
            <a:ext cx="4887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Sunday, Bates, Dulvy, 2010 - Proc Roy Soc B 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752600" y="228600"/>
            <a:ext cx="685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7010400" y="228600"/>
            <a:ext cx="685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95400" y="228600"/>
            <a:ext cx="685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accent2"/>
                </a:solidFill>
              </a:rPr>
              <a:t>Thermal tolerance breadth of terrestrial ectotherms increases with latitude</a:t>
            </a:r>
          </a:p>
        </p:txBody>
      </p:sp>
    </p:spTree>
    <p:extLst>
      <p:ext uri="{BB962C8B-B14F-4D97-AF65-F5344CB8AC3E}">
        <p14:creationId xmlns:p14="http://schemas.microsoft.com/office/powerpoint/2010/main" val="2639581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2992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938213" y="381000"/>
            <a:ext cx="7675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33CC"/>
                </a:solidFill>
              </a:rPr>
              <a:t>Sensitivity of metabolic rate to temperature change</a:t>
            </a:r>
          </a:p>
          <a:p>
            <a:pPr algn="ctr" eaLnBrk="1" hangingPunct="1"/>
            <a:r>
              <a:rPr lang="en-US" b="1">
                <a:solidFill>
                  <a:srgbClr val="0033CC"/>
                </a:solidFill>
              </a:rPr>
              <a:t>Increases with temperature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2768600" y="2552700"/>
            <a:ext cx="4241800" cy="2946400"/>
            <a:chOff x="2768600" y="2552701"/>
            <a:chExt cx="4241800" cy="2946399"/>
          </a:xfrm>
        </p:grpSpPr>
        <p:cxnSp>
          <p:nvCxnSpPr>
            <p:cNvPr id="49156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2768600" y="5487988"/>
              <a:ext cx="1955800" cy="1111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57" name="Straight Arrow Connector 16"/>
            <p:cNvCxnSpPr>
              <a:cxnSpLocks noChangeShapeType="1"/>
            </p:cNvCxnSpPr>
            <p:nvPr/>
          </p:nvCxnSpPr>
          <p:spPr bwMode="auto">
            <a:xfrm>
              <a:off x="6172200" y="3822700"/>
              <a:ext cx="8382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58" name="Straight Arrow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6380164" y="3155950"/>
              <a:ext cx="1208088" cy="1589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59" name="Straight Arrow Connector 25"/>
            <p:cNvCxnSpPr>
              <a:cxnSpLocks noChangeShapeType="1"/>
            </p:cNvCxnSpPr>
            <p:nvPr/>
          </p:nvCxnSpPr>
          <p:spPr bwMode="auto">
            <a:xfrm rot="5400000" flipH="1" flipV="1">
              <a:off x="4437064" y="5187950"/>
              <a:ext cx="573088" cy="1589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9705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7"/>
          <p:cNvSpPr txBox="1">
            <a:spLocks noChangeArrowheads="1"/>
          </p:cNvSpPr>
          <p:nvPr/>
        </p:nvSpPr>
        <p:spPr bwMode="auto">
          <a:xfrm>
            <a:off x="2032000" y="6019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16100" y="952500"/>
            <a:ext cx="723900" cy="55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3388"/>
            <a:ext cx="700405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724025" y="582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08175" y="604838"/>
            <a:ext cx="7239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648200" y="6247606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err="1"/>
              <a:t>Girvetz</a:t>
            </a:r>
            <a:r>
              <a:rPr lang="en-US" i="1" dirty="0"/>
              <a:t> et al., 2009 </a:t>
            </a:r>
            <a:r>
              <a:rPr lang="en-US" i="1" dirty="0" err="1"/>
              <a:t>PLoS</a:t>
            </a:r>
            <a:r>
              <a:rPr lang="en-US" i="1" dirty="0"/>
              <a:t> ONE</a:t>
            </a:r>
          </a:p>
        </p:txBody>
      </p:sp>
    </p:spTree>
    <p:extLst>
      <p:ext uri="{BB962C8B-B14F-4D97-AF65-F5344CB8AC3E}">
        <p14:creationId xmlns:p14="http://schemas.microsoft.com/office/powerpoint/2010/main" val="248958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29718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9718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6"/>
          <p:cNvSpPr txBox="1">
            <a:spLocks noChangeArrowheads="1"/>
          </p:cNvSpPr>
          <p:nvPr/>
        </p:nvSpPr>
        <p:spPr bwMode="auto">
          <a:xfrm>
            <a:off x="685800" y="2286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map observed </a:t>
            </a:r>
            <a:r>
              <a:rPr lang="en-US" b="1" i="1"/>
              <a:t>temperature</a:t>
            </a:r>
            <a:r>
              <a:rPr lang="en-US" i="1"/>
              <a:t> </a:t>
            </a:r>
            <a:r>
              <a:rPr lang="en-US"/>
              <a:t>change to</a:t>
            </a:r>
          </a:p>
          <a:p>
            <a:pPr eaLnBrk="1" hangingPunct="1"/>
            <a:r>
              <a:rPr lang="en-US"/>
              <a:t>		predicted</a:t>
            </a:r>
            <a:r>
              <a:rPr lang="en-US" b="1" i="1"/>
              <a:t> </a:t>
            </a:r>
            <a:r>
              <a:rPr lang="en-US"/>
              <a:t>change in </a:t>
            </a:r>
            <a:r>
              <a:rPr lang="en-US" b="1"/>
              <a:t>metabolism</a:t>
            </a:r>
          </a:p>
        </p:txBody>
      </p:sp>
    </p:spTree>
    <p:extLst>
      <p:ext uri="{BB962C8B-B14F-4D97-AF65-F5344CB8AC3E}">
        <p14:creationId xmlns:p14="http://schemas.microsoft.com/office/powerpoint/2010/main" val="2251471795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521811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2" name="Straight Arrow Connector 16"/>
          <p:cNvCxnSpPr>
            <a:cxnSpLocks noChangeShapeType="1"/>
          </p:cNvCxnSpPr>
          <p:nvPr/>
        </p:nvCxnSpPr>
        <p:spPr bwMode="auto">
          <a:xfrm rot="5400000">
            <a:off x="4235450" y="2887663"/>
            <a:ext cx="1052513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Arrow Connector 18"/>
          <p:cNvCxnSpPr>
            <a:cxnSpLocks noChangeShapeType="1"/>
          </p:cNvCxnSpPr>
          <p:nvPr/>
        </p:nvCxnSpPr>
        <p:spPr bwMode="auto">
          <a:xfrm rot="16200000" flipH="1">
            <a:off x="5251450" y="4857750"/>
            <a:ext cx="406400" cy="12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608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29718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9718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1524000" y="228600"/>
            <a:ext cx="784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u="sng"/>
              <a:t>Goal</a:t>
            </a:r>
            <a:r>
              <a:rPr lang="en-US" b="1"/>
              <a:t>:  </a:t>
            </a:r>
          </a:p>
          <a:p>
            <a:pPr eaLnBrk="1" hangingPunct="1"/>
            <a:r>
              <a:rPr lang="en-US"/>
              <a:t>map observed </a:t>
            </a:r>
            <a:r>
              <a:rPr lang="en-US" b="1" i="1"/>
              <a:t>temperature</a:t>
            </a:r>
            <a:r>
              <a:rPr lang="en-US" i="1"/>
              <a:t> </a:t>
            </a:r>
            <a:r>
              <a:rPr lang="en-US"/>
              <a:t>change to</a:t>
            </a:r>
          </a:p>
          <a:p>
            <a:pPr eaLnBrk="1" hangingPunct="1"/>
            <a:r>
              <a:rPr lang="en-US"/>
              <a:t>		predicted </a:t>
            </a:r>
            <a:r>
              <a:rPr lang="en-US" b="1" i="1"/>
              <a:t>physiological </a:t>
            </a:r>
            <a:r>
              <a:rPr lang="en-US"/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49650046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3"/>
          <p:cNvSpPr txBox="1">
            <a:spLocks noChangeArrowheads="1"/>
          </p:cNvSpPr>
          <p:nvPr/>
        </p:nvSpPr>
        <p:spPr bwMode="auto">
          <a:xfrm>
            <a:off x="2438400" y="457200"/>
            <a:ext cx="429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33FF"/>
                </a:solidFill>
              </a:rPr>
              <a:t>Methods -- weather data</a:t>
            </a:r>
            <a:endParaRPr lang="en-US" b="1">
              <a:solidFill>
                <a:srgbClr val="0033FF"/>
              </a:solidFill>
            </a:endParaRPr>
          </a:p>
        </p:txBody>
      </p:sp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698500" y="1371600"/>
            <a:ext cx="6656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Obtained </a:t>
            </a:r>
            <a:r>
              <a:rPr lang="en-US" sz="2000" b="1"/>
              <a:t>hourly </a:t>
            </a:r>
            <a:r>
              <a:rPr lang="en-US" sz="2000"/>
              <a:t>temperature records for 22,423 stations</a:t>
            </a:r>
          </a:p>
          <a:p>
            <a:pPr eaLnBrk="1" hangingPunct="1"/>
            <a:r>
              <a:rPr lang="en-US" sz="2000"/>
              <a:t>	</a:t>
            </a:r>
            <a:r>
              <a:rPr lang="en-US" sz="2000" i="1"/>
              <a:t>(NOAA isd-lite data)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698500" y="2590800"/>
            <a:ext cx="680085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Selected stations with data covering 1961 to 31 Dec. 2009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		          with </a:t>
            </a:r>
            <a:r>
              <a:rPr lang="en-US" sz="2000" i="1"/>
              <a:t>all seasons</a:t>
            </a:r>
            <a:r>
              <a:rPr lang="en-US" sz="2000"/>
              <a:t> represented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		          with records at least </a:t>
            </a:r>
            <a:r>
              <a:rPr lang="en-US" sz="2000" i="1"/>
              <a:t>every 6 hours</a:t>
            </a:r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 b="1"/>
              <a:t>Final analysis included </a:t>
            </a:r>
            <a:r>
              <a:rPr lang="en-US" sz="2000" b="1">
                <a:solidFill>
                  <a:srgbClr val="A80000"/>
                </a:solidFill>
              </a:rPr>
              <a:t>3186</a:t>
            </a:r>
            <a:r>
              <a:rPr lang="en-US" sz="2000" b="1"/>
              <a:t> weather stations</a:t>
            </a: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736600" y="5473700"/>
            <a:ext cx="851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Stations grouped into 5° x 5° cells, averaged, and area corrected 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4876800" y="6248400"/>
            <a:ext cx="354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Dillon, Wang, Huey 2010 Nature</a:t>
            </a:r>
          </a:p>
        </p:txBody>
      </p:sp>
    </p:spTree>
    <p:extLst>
      <p:ext uri="{BB962C8B-B14F-4D97-AF65-F5344CB8AC3E}">
        <p14:creationId xmlns:p14="http://schemas.microsoft.com/office/powerpoint/2010/main" val="362358973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4423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2743200" y="304800"/>
            <a:ext cx="487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Main data set = 3186 stations</a:t>
            </a:r>
          </a:p>
          <a:p>
            <a:pPr eaLnBrk="1" hangingPunct="1"/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819400" y="5029200"/>
            <a:ext cx="5715000" cy="1600200"/>
            <a:chOff x="2895600" y="5257800"/>
            <a:chExt cx="5715000" cy="1600200"/>
          </a:xfrm>
        </p:grpSpPr>
        <p:pic>
          <p:nvPicPr>
            <p:cNvPr id="5018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49208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TextBox 5"/>
            <p:cNvSpPr txBox="1">
              <a:spLocks noChangeArrowheads="1"/>
            </p:cNvSpPr>
            <p:nvPr/>
          </p:nvSpPr>
          <p:spPr bwMode="auto">
            <a:xfrm>
              <a:off x="6477000" y="5791200"/>
              <a:ext cx="2133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5561 stations</a:t>
              </a:r>
            </a:p>
            <a:p>
              <a:pPr eaLnBrk="1" hangingPunct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776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33" y="473689"/>
            <a:ext cx="5774871" cy="5799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8211" y="6273186"/>
            <a:ext cx="326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Dillon, Wang, Huey 2010 Nature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382561" y="98564"/>
            <a:ext cx="6437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Observed temperature change</a:t>
            </a:r>
          </a:p>
          <a:p>
            <a:pPr algn="ctr"/>
            <a:r>
              <a:rPr lang="en-US" sz="2800" dirty="0" smtClean="0"/>
              <a:t>in different latitudinal regions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6915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ChangeArrowheads="1"/>
          </p:cNvSpPr>
          <p:nvPr/>
        </p:nvSpPr>
        <p:spPr bwMode="auto">
          <a:xfrm>
            <a:off x="1447800" y="1981200"/>
            <a:ext cx="6451600" cy="12207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933575" y="533400"/>
            <a:ext cx="535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2800" i="1"/>
              <a:t>“</a:t>
            </a:r>
            <a:r>
              <a:rPr lang="en-US" altLang="ja-JP" sz="2800" i="1"/>
              <a:t>Fundamental</a:t>
            </a:r>
            <a:r>
              <a:rPr lang="ja-JP" altLang="en-US" sz="2800" i="1"/>
              <a:t>”</a:t>
            </a:r>
            <a:r>
              <a:rPr lang="en-US" altLang="ja-JP" sz="2800" i="1"/>
              <a:t> Equation From </a:t>
            </a:r>
          </a:p>
          <a:p>
            <a:pPr algn="ctr" eaLnBrk="1" hangingPunct="1"/>
            <a:r>
              <a:rPr lang="en-US" sz="2800" i="1"/>
              <a:t>the Metabolic Theory of Ecology</a:t>
            </a:r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057400" y="2286000"/>
            <a:ext cx="5084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accent2"/>
                </a:solidFill>
              </a:rPr>
              <a:t>metabolic rate = b</a:t>
            </a:r>
            <a:r>
              <a:rPr lang="en-US" sz="2800" b="1" baseline="-25000">
                <a:solidFill>
                  <a:schemeClr val="accent2"/>
                </a:solidFill>
              </a:rPr>
              <a:t>o</a:t>
            </a:r>
            <a:r>
              <a:rPr lang="en-US" sz="2800" b="1">
                <a:solidFill>
                  <a:schemeClr val="accent2"/>
                </a:solidFill>
              </a:rPr>
              <a:t> m</a:t>
            </a:r>
            <a:r>
              <a:rPr lang="en-US" sz="2800" b="1" baseline="30000">
                <a:solidFill>
                  <a:schemeClr val="accent2"/>
                </a:solidFill>
              </a:rPr>
              <a:t>3/4</a:t>
            </a:r>
            <a:r>
              <a:rPr lang="en-US" sz="2800" b="1">
                <a:solidFill>
                  <a:schemeClr val="accent2"/>
                </a:solidFill>
              </a:rPr>
              <a:t> e</a:t>
            </a:r>
            <a:r>
              <a:rPr lang="en-US" sz="2800" b="1" baseline="30000">
                <a:solidFill>
                  <a:schemeClr val="accent2"/>
                </a:solidFill>
              </a:rPr>
              <a:t>-E/k</a:t>
            </a:r>
            <a:r>
              <a:rPr lang="en-US" sz="3200" b="1" baseline="30000">
                <a:solidFill>
                  <a:srgbClr val="A80000"/>
                </a:solidFill>
              </a:rPr>
              <a:t>T</a:t>
            </a:r>
            <a:r>
              <a:rPr lang="en-US" sz="2800" b="1" baseline="30000">
                <a:solidFill>
                  <a:schemeClr val="accent2"/>
                </a:solidFill>
              </a:rPr>
              <a:t> 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286000" y="3657600"/>
            <a:ext cx="489585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/>
              <a:t>b</a:t>
            </a:r>
            <a:r>
              <a:rPr lang="en-US" sz="2000" baseline="-25000"/>
              <a:t>o </a:t>
            </a:r>
            <a:r>
              <a:rPr lang="en-US" sz="2000"/>
              <a:t>= taxon-specific normalization constant</a:t>
            </a:r>
            <a:endParaRPr lang="en-US" sz="1800"/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r>
              <a:rPr lang="en-US" sz="2000"/>
              <a:t>m = mass 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r>
              <a:rPr lang="en-US" sz="2000"/>
              <a:t>E = activation energy  </a:t>
            </a:r>
            <a:r>
              <a:rPr lang="en-US" sz="1800"/>
              <a:t>(0.63)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r>
              <a:rPr lang="en-US" sz="2000"/>
              <a:t>k = Boltzmann</a:t>
            </a:r>
            <a:r>
              <a:rPr lang="ja-JP" altLang="en-US" sz="2000"/>
              <a:t>’</a:t>
            </a:r>
            <a:r>
              <a:rPr lang="en-US" altLang="ja-JP" sz="2000"/>
              <a:t>s constant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r>
              <a:rPr lang="en-US" sz="2000" b="1">
                <a:solidFill>
                  <a:srgbClr val="A80000"/>
                </a:solidFill>
              </a:rPr>
              <a:t>T</a:t>
            </a:r>
            <a:r>
              <a:rPr lang="en-US" sz="2000"/>
              <a:t> </a:t>
            </a:r>
            <a:r>
              <a:rPr lang="en-US" sz="2000">
                <a:solidFill>
                  <a:srgbClr val="A80000"/>
                </a:solidFill>
              </a:rPr>
              <a:t>= absolute temperature</a:t>
            </a:r>
            <a:r>
              <a:rPr lang="en-US" sz="2000"/>
              <a:t> (Kelvin)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2667000" y="6324600"/>
            <a:ext cx="5978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Gillooly</a:t>
            </a:r>
            <a:r>
              <a:rPr sz="1800" i="1" noProof="1"/>
              <a:t>, Brown, West,Savage, &amp; Charnov, 2001, </a:t>
            </a:r>
            <a:r>
              <a:rPr sz="1800" noProof="1"/>
              <a:t>Science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127551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0913"/>
            <a:ext cx="8686800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946150" y="609600"/>
            <a:ext cx="299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/>
              <a:t>Observed change </a:t>
            </a:r>
          </a:p>
          <a:p>
            <a:pPr algn="ctr" eaLnBrk="1" hangingPunct="1"/>
            <a:r>
              <a:rPr lang="en-US" sz="2000"/>
              <a:t>in </a:t>
            </a:r>
            <a:r>
              <a:rPr lang="en-US" sz="2000" b="1"/>
              <a:t>ambient temperature</a:t>
            </a:r>
            <a:r>
              <a:rPr lang="en-US" sz="2000"/>
              <a:t> 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5599113" y="609600"/>
            <a:ext cx="2195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/>
              <a:t>Predicted change </a:t>
            </a:r>
          </a:p>
          <a:p>
            <a:pPr algn="ctr" eaLnBrk="1" hangingPunct="1"/>
            <a:r>
              <a:rPr lang="en-US" sz="2000"/>
              <a:t>in </a:t>
            </a:r>
            <a:r>
              <a:rPr lang="en-US" sz="2000" b="1"/>
              <a:t>metabolic rate</a:t>
            </a:r>
            <a:r>
              <a:rPr lang="en-US" sz="2000"/>
              <a:t/>
            </a:r>
            <a:br>
              <a:rPr lang="en-US" sz="2000"/>
            </a:br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4608513" y="355600"/>
            <a:ext cx="4306887" cy="595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33717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ChangeArrowheads="1"/>
          </p:cNvSpPr>
          <p:nvPr/>
        </p:nvSpPr>
        <p:spPr bwMode="auto">
          <a:xfrm>
            <a:off x="2057400" y="6096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0" y="33528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5734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0913"/>
            <a:ext cx="8686800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946150" y="609600"/>
            <a:ext cx="299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/>
              <a:t>Observed change </a:t>
            </a:r>
          </a:p>
          <a:p>
            <a:pPr algn="ctr" eaLnBrk="1" hangingPunct="1"/>
            <a:r>
              <a:rPr lang="en-US" sz="2000"/>
              <a:t>in </a:t>
            </a:r>
            <a:r>
              <a:rPr lang="en-US" sz="2000" b="1"/>
              <a:t>ambient temperature</a:t>
            </a:r>
            <a:r>
              <a:rPr lang="en-US" sz="2000"/>
              <a:t>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599113" y="609600"/>
            <a:ext cx="2195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/>
              <a:t>Predicted change </a:t>
            </a:r>
          </a:p>
          <a:p>
            <a:pPr algn="ctr" eaLnBrk="1" hangingPunct="1"/>
            <a:r>
              <a:rPr lang="en-US" sz="2000"/>
              <a:t>in </a:t>
            </a:r>
            <a:r>
              <a:rPr lang="en-US" sz="2000" b="1"/>
              <a:t>metabolic rate</a:t>
            </a:r>
            <a:r>
              <a:rPr lang="en-US" sz="2000"/>
              <a:t/>
            </a:r>
            <a:br>
              <a:rPr lang="en-US" sz="2000"/>
            </a:br>
            <a:endParaRPr lang="en-US" sz="2000"/>
          </a:p>
        </p:txBody>
      </p:sp>
      <p:cxnSp>
        <p:nvCxnSpPr>
          <p:cNvPr id="57350" name="Straight Arrow Connector 12"/>
          <p:cNvCxnSpPr>
            <a:cxnSpLocks noChangeShapeType="1"/>
          </p:cNvCxnSpPr>
          <p:nvPr/>
        </p:nvCxnSpPr>
        <p:spPr bwMode="auto">
          <a:xfrm>
            <a:off x="3962400" y="2971800"/>
            <a:ext cx="3124200" cy="1219200"/>
          </a:xfrm>
          <a:prstGeom prst="straightConnector1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1" name="Straight Arrow Connector 14"/>
          <p:cNvCxnSpPr>
            <a:cxnSpLocks noChangeShapeType="1"/>
          </p:cNvCxnSpPr>
          <p:nvPr/>
        </p:nvCxnSpPr>
        <p:spPr bwMode="auto">
          <a:xfrm flipV="1">
            <a:off x="4038600" y="2895600"/>
            <a:ext cx="3048000" cy="1219200"/>
          </a:xfrm>
          <a:prstGeom prst="straightConnector1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5338819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184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990600" y="1676400"/>
            <a:ext cx="533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257800" y="163513"/>
            <a:ext cx="318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accent2"/>
                </a:solidFill>
              </a:rPr>
              <a:t>metabolic rate = b</a:t>
            </a:r>
            <a:r>
              <a:rPr lang="en-US" sz="1800" i="1" baseline="-25000">
                <a:solidFill>
                  <a:schemeClr val="accent2"/>
                </a:solidFill>
              </a:rPr>
              <a:t>o</a:t>
            </a:r>
            <a:r>
              <a:rPr lang="en-US" sz="1800" i="1">
                <a:solidFill>
                  <a:schemeClr val="accent2"/>
                </a:solidFill>
              </a:rPr>
              <a:t> m</a:t>
            </a:r>
            <a:r>
              <a:rPr lang="en-US" sz="1800" i="1" baseline="30000">
                <a:solidFill>
                  <a:schemeClr val="accent2"/>
                </a:solidFill>
              </a:rPr>
              <a:t>3/4</a:t>
            </a:r>
            <a:r>
              <a:rPr lang="en-US" sz="1800" i="1">
                <a:solidFill>
                  <a:schemeClr val="accent2"/>
                </a:solidFill>
              </a:rPr>
              <a:t> e</a:t>
            </a:r>
            <a:r>
              <a:rPr lang="en-US" sz="1800" i="1" baseline="30000">
                <a:solidFill>
                  <a:schemeClr val="accent2"/>
                </a:solidFill>
              </a:rPr>
              <a:t>-E/k</a:t>
            </a:r>
            <a:r>
              <a:rPr lang="en-US" sz="1800" i="1" baseline="30000">
                <a:solidFill>
                  <a:srgbClr val="A80000"/>
                </a:solidFill>
              </a:rPr>
              <a:t>T</a:t>
            </a:r>
            <a:r>
              <a:rPr lang="en-US" sz="1800" i="1" baseline="30000">
                <a:solidFill>
                  <a:schemeClr val="accent2"/>
                </a:solidFill>
              </a:rPr>
              <a:t> </a:t>
            </a:r>
            <a:endParaRPr lang="en-US" sz="1800" i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473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371600"/>
            <a:ext cx="87074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762000" y="1447800"/>
            <a:ext cx="1143000" cy="763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2590800" y="1066800"/>
            <a:ext cx="5410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257800" y="152400"/>
            <a:ext cx="318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accent2"/>
                </a:solidFill>
              </a:rPr>
              <a:t>metabolic rate = b</a:t>
            </a:r>
            <a:r>
              <a:rPr lang="en-US" sz="1800" i="1" baseline="-25000">
                <a:solidFill>
                  <a:schemeClr val="accent2"/>
                </a:solidFill>
              </a:rPr>
              <a:t>o</a:t>
            </a:r>
            <a:r>
              <a:rPr lang="en-US" sz="1800" i="1">
                <a:solidFill>
                  <a:schemeClr val="accent2"/>
                </a:solidFill>
              </a:rPr>
              <a:t> m</a:t>
            </a:r>
            <a:r>
              <a:rPr lang="en-US" sz="1800" i="1" baseline="30000">
                <a:solidFill>
                  <a:schemeClr val="accent2"/>
                </a:solidFill>
              </a:rPr>
              <a:t>3/4</a:t>
            </a:r>
            <a:r>
              <a:rPr lang="en-US" sz="1800" i="1">
                <a:solidFill>
                  <a:schemeClr val="accent2"/>
                </a:solidFill>
              </a:rPr>
              <a:t> e</a:t>
            </a:r>
            <a:r>
              <a:rPr lang="en-US" sz="1800" i="1" baseline="30000">
                <a:solidFill>
                  <a:schemeClr val="accent2"/>
                </a:solidFill>
              </a:rPr>
              <a:t>-E/k</a:t>
            </a:r>
            <a:r>
              <a:rPr lang="en-US" sz="1800" i="1" baseline="30000">
                <a:solidFill>
                  <a:srgbClr val="A80000"/>
                </a:solidFill>
              </a:rPr>
              <a:t>T</a:t>
            </a:r>
            <a:r>
              <a:rPr lang="en-US" sz="1800" i="1" baseline="30000">
                <a:solidFill>
                  <a:schemeClr val="accent2"/>
                </a:solidFill>
              </a:rPr>
              <a:t> </a:t>
            </a:r>
            <a:endParaRPr lang="en-US" sz="1800" i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03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69" name="Group 1"/>
          <p:cNvGrpSpPr>
            <a:grpSpLocks/>
          </p:cNvGrpSpPr>
          <p:nvPr/>
        </p:nvGrpSpPr>
        <p:grpSpPr bwMode="auto">
          <a:xfrm>
            <a:off x="279400" y="279400"/>
            <a:ext cx="8804275" cy="6415088"/>
            <a:chOff x="279400" y="279400"/>
            <a:chExt cx="8804275" cy="6415088"/>
          </a:xfrm>
        </p:grpSpPr>
        <p:sp>
          <p:nvSpPr>
            <p:cNvPr id="186370" name="TextBox 5"/>
            <p:cNvSpPr txBox="1">
              <a:spLocks noChangeArrowheads="1"/>
            </p:cNvSpPr>
            <p:nvPr/>
          </p:nvSpPr>
          <p:spPr bwMode="auto">
            <a:xfrm>
              <a:off x="4648200" y="6232525"/>
              <a:ext cx="44354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1"/>
                <a:t>Girvetz et al., 2009 PLoS ONE</a:t>
              </a:r>
            </a:p>
          </p:txBody>
        </p:sp>
        <p:grpSp>
          <p:nvGrpSpPr>
            <p:cNvPr id="186371" name="Group 8"/>
            <p:cNvGrpSpPr>
              <a:grpSpLocks/>
            </p:cNvGrpSpPr>
            <p:nvPr/>
          </p:nvGrpSpPr>
          <p:grpSpPr bwMode="auto">
            <a:xfrm>
              <a:off x="279400" y="972440"/>
              <a:ext cx="7940675" cy="5137848"/>
              <a:chOff x="279022" y="972228"/>
              <a:chExt cx="7941139" cy="5137670"/>
            </a:xfrm>
          </p:grpSpPr>
          <p:pic>
            <p:nvPicPr>
              <p:cNvPr id="186373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415" y="1251266"/>
                <a:ext cx="7757746" cy="4448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79022" y="972926"/>
                <a:ext cx="1019235" cy="51369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86372" name="TextBox 6"/>
            <p:cNvSpPr txBox="1">
              <a:spLocks noChangeArrowheads="1"/>
            </p:cNvSpPr>
            <p:nvPr/>
          </p:nvSpPr>
          <p:spPr bwMode="auto">
            <a:xfrm>
              <a:off x="968375" y="279400"/>
              <a:ext cx="7048500" cy="1754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dirty="0">
                  <a:cs typeface="Arial" charset="0"/>
                </a:rPr>
                <a:t>mean annual rate of warming (‘50 to ‘02)</a:t>
              </a:r>
              <a:br>
                <a:rPr lang="en-US" sz="2800" dirty="0">
                  <a:cs typeface="Arial" charset="0"/>
                </a:rPr>
              </a:br>
              <a:r>
                <a:rPr lang="en-US" sz="2800" dirty="0">
                  <a:cs typeface="Arial" charset="0"/>
                </a:rPr>
                <a:t>is fastest at</a:t>
              </a:r>
            </a:p>
            <a:p>
              <a:pPr algn="ctr" eaLnBrk="1" hangingPunct="1"/>
              <a:r>
                <a:rPr lang="en-US" sz="2800" dirty="0">
                  <a:cs typeface="Arial" charset="0"/>
                </a:rPr>
                <a:t>mid- to high latitudes in the N Hemisphere</a:t>
              </a:r>
            </a:p>
            <a:p>
              <a:pPr algn="ctr" eaLnBrk="1" hangingPunct="1"/>
              <a:endParaRPr lang="en-US" dirty="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062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2263" y="1905000"/>
            <a:ext cx="89154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b="1" dirty="0">
                <a:solidFill>
                  <a:schemeClr val="accent2"/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b="1" dirty="0">
                <a:solidFill>
                  <a:schemeClr val="accent2"/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If an organism is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 physiologically sensitive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to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temperature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</a:br>
            <a:endParaRPr lang="en-US" sz="2400" dirty="0"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990600" y="681038"/>
            <a:ext cx="7543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Biological factors making ectotherms vulnerable to climate warming</a:t>
            </a:r>
            <a:endParaRPr lang="en-US" sz="28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4" name="Rectangle 2"/>
          <p:cNvSpPr txBox="1">
            <a:spLocks noChangeArrowheads="1"/>
          </p:cNvSpPr>
          <p:nvPr/>
        </p:nvSpPr>
        <p:spPr bwMode="auto">
          <a:xfrm>
            <a:off x="862263" y="459954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omic Sans MS" charset="0"/>
                <a:cs typeface="Comic Sans MS" charset="0"/>
              </a:rPr>
              <a:t/>
            </a:r>
            <a:br>
              <a:rPr lang="en-US" b="1" dirty="0">
                <a:latin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cs typeface="Comic Sans MS" charset="0"/>
              </a:rPr>
              <a:t/>
            </a:r>
            <a:br>
              <a:rPr lang="en-US" dirty="0">
                <a:latin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cs typeface="Comic Sans MS" charset="0"/>
              </a:rPr>
              <a:t/>
            </a:r>
            <a:br>
              <a:rPr lang="en-US" dirty="0">
                <a:latin typeface="Comic Sans MS" charset="0"/>
                <a:cs typeface="Comic Sans MS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If 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“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environmental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”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 temperatures are 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already warm</a:t>
            </a:r>
          </a:p>
          <a:p>
            <a:pPr eaLnBrk="1" hangingPunct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relative to the an organism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s 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optimal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 temperature</a:t>
            </a:r>
            <a:b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</a:b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/>
            </a:r>
            <a:br>
              <a:rPr lang="en-US" altLang="ja-JP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</a:br>
            <a:r>
              <a:rPr lang="en-US" altLang="ja-JP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/>
            </a:r>
            <a:br>
              <a:rPr lang="en-US" altLang="ja-JP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</a:br>
            <a:endParaRPr lang="en-US" dirty="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862263" y="3408639"/>
            <a:ext cx="6764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Comic Sans MS" charset="0"/>
                <a:cs typeface="Comic Sans MS" charset="0"/>
              </a:rPr>
              <a:t>If an organism is </a:t>
            </a:r>
            <a:r>
              <a:rPr lang="en-US" b="1" i="1" dirty="0">
                <a:latin typeface="Comic Sans MS" charset="0"/>
                <a:cs typeface="Comic Sans MS" charset="0"/>
              </a:rPr>
              <a:t>unable to use behaviors </a:t>
            </a:r>
            <a:r>
              <a:rPr lang="en-US" i="1" dirty="0">
                <a:latin typeface="Comic Sans MS" charset="0"/>
                <a:cs typeface="Comic Sans MS" charset="0"/>
              </a:rPr>
              <a:t>to</a:t>
            </a:r>
            <a:br>
              <a:rPr lang="en-US" i="1" dirty="0">
                <a:latin typeface="Comic Sans MS" charset="0"/>
                <a:cs typeface="Comic Sans MS" charset="0"/>
              </a:rPr>
            </a:br>
            <a:r>
              <a:rPr lang="en-US" i="1" dirty="0">
                <a:latin typeface="Comic Sans MS" charset="0"/>
                <a:cs typeface="Comic Sans MS" charset="0"/>
              </a:rPr>
              <a:t>buffer or evade warming?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85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98450"/>
            <a:ext cx="88646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Box 1"/>
          <p:cNvSpPr txBox="1">
            <a:spLocks noChangeArrowheads="1"/>
          </p:cNvSpPr>
          <p:nvPr/>
        </p:nvSpPr>
        <p:spPr bwMode="auto">
          <a:xfrm>
            <a:off x="381000" y="914400"/>
            <a:ext cx="6477000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“Behavioral avoidance, not physiology, is an organism’s</a:t>
            </a:r>
          </a:p>
          <a:p>
            <a:pPr eaLnBrk="1" hangingPunct="1"/>
            <a:r>
              <a:rPr lang="en-US" sz="2000" i="1"/>
              <a:t>Primary response to an environmental challenge. The </a:t>
            </a:r>
            <a:br>
              <a:rPr lang="en-US" sz="2000" i="1"/>
            </a:br>
            <a:r>
              <a:rPr lang="en-US" sz="2000" i="1"/>
              <a:t>point is obvious, but by no means trivial.”</a:t>
            </a:r>
          </a:p>
          <a:p>
            <a:pPr eaLnBrk="1" hangingPunct="1"/>
            <a:endParaRPr lang="en-US" sz="2000" i="1"/>
          </a:p>
          <a:p>
            <a:pPr eaLnBrk="1" hangingPunct="1"/>
            <a:r>
              <a:rPr lang="en-US" sz="2000" i="1"/>
              <a:t>			George Bartholomew, 1987</a:t>
            </a:r>
          </a:p>
        </p:txBody>
      </p:sp>
    </p:spTree>
    <p:extLst>
      <p:ext uri="{BB962C8B-B14F-4D97-AF65-F5344CB8AC3E}">
        <p14:creationId xmlns:p14="http://schemas.microsoft.com/office/powerpoint/2010/main" val="1787267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584200"/>
            <a:ext cx="4059238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3088"/>
            <a:ext cx="4191000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4"/>
          <p:cNvSpPr txBox="1">
            <a:spLocks noChangeArrowheads="1"/>
          </p:cNvSpPr>
          <p:nvPr/>
        </p:nvSpPr>
        <p:spPr bwMode="auto">
          <a:xfrm>
            <a:off x="228600" y="4267200"/>
            <a:ext cx="4479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Open habitat –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  heterogeneous temperatures</a:t>
            </a:r>
          </a:p>
        </p:txBody>
      </p:sp>
      <p:sp>
        <p:nvSpPr>
          <p:cNvPr id="106500" name="TextBox 3"/>
          <p:cNvSpPr txBox="1">
            <a:spLocks noChangeArrowheads="1"/>
          </p:cNvSpPr>
          <p:nvPr/>
        </p:nvSpPr>
        <p:spPr bwMode="auto">
          <a:xfrm>
            <a:off x="4648200" y="5181600"/>
            <a:ext cx="4119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Closed forest –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homogeneous temperatures</a:t>
            </a:r>
          </a:p>
        </p:txBody>
      </p:sp>
    </p:spTree>
    <p:extLst>
      <p:ext uri="{BB962C8B-B14F-4D97-AF65-F5344CB8AC3E}">
        <p14:creationId xmlns:p14="http://schemas.microsoft.com/office/powerpoint/2010/main" val="584665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8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5360" y="22352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Punta Salinas, P.R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59280" y="1308854"/>
            <a:ext cx="141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habitat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5120" y="1276588"/>
            <a:ext cx="73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85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839"/>
            <a:ext cx="9144000" cy="502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837" y="396263"/>
            <a:ext cx="7317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Deeply shaded forest –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</a:t>
            </a:r>
            <a:r>
              <a:rPr lang="en-US" sz="2800" b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sz="2800" b="1" dirty="0" smtClean="0">
                <a:solidFill>
                  <a:srgbClr val="0000FF"/>
                </a:solidFill>
              </a:rPr>
              <a:t> variation is very small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550" y="2464608"/>
            <a:ext cx="9122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25.2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3040" y="5308795"/>
            <a:ext cx="100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25.3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6214" y="2077950"/>
            <a:ext cx="91222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27.9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377693" y="4632325"/>
            <a:ext cx="9122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25.9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31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9144000" cy="40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9267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55"/>
          <p:cNvSpPr txBox="1">
            <a:spLocks noChangeArrowheads="1"/>
          </p:cNvSpPr>
          <p:nvPr/>
        </p:nvSpPr>
        <p:spPr bwMode="auto">
          <a:xfrm>
            <a:off x="228600" y="304800"/>
            <a:ext cx="7439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="1"/>
              <a:t>Forest dwelling, non-basking lizards are common in tropics</a:t>
            </a:r>
          </a:p>
        </p:txBody>
      </p:sp>
      <p:sp>
        <p:nvSpPr>
          <p:cNvPr id="112642" name="Text Box 62"/>
          <p:cNvSpPr txBox="1">
            <a:spLocks noChangeArrowheads="1"/>
          </p:cNvSpPr>
          <p:nvPr/>
        </p:nvSpPr>
        <p:spPr bwMode="auto">
          <a:xfrm>
            <a:off x="1127125" y="5762625"/>
            <a:ext cx="6645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mean field </a:t>
            </a:r>
            <a:r>
              <a:rPr lang="en-US" b="1" i="1"/>
              <a:t>T</a:t>
            </a:r>
            <a:r>
              <a:rPr lang="en-US" b="1" baseline="-25000"/>
              <a:t>b</a:t>
            </a:r>
            <a:r>
              <a:rPr lang="en-US" b="1"/>
              <a:t>               28.6°C               </a:t>
            </a:r>
            <a:r>
              <a:rPr lang="en-US" b="1">
                <a:solidFill>
                  <a:srgbClr val="FF0000"/>
                </a:solidFill>
              </a:rPr>
              <a:t>35.0°C</a:t>
            </a:r>
          </a:p>
        </p:txBody>
      </p:sp>
      <p:sp>
        <p:nvSpPr>
          <p:cNvPr id="112643" name="Line 63"/>
          <p:cNvSpPr>
            <a:spLocks noChangeShapeType="1"/>
          </p:cNvSpPr>
          <p:nvPr/>
        </p:nvSpPr>
        <p:spPr bwMode="auto">
          <a:xfrm>
            <a:off x="1219200" y="56388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TextBox 5"/>
          <p:cNvSpPr txBox="1">
            <a:spLocks noChangeArrowheads="1"/>
          </p:cNvSpPr>
          <p:nvPr/>
        </p:nvSpPr>
        <p:spPr bwMode="auto">
          <a:xfrm>
            <a:off x="4038600" y="6338888"/>
            <a:ext cx="489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Vitt data, in Huey et al., 2009 Proc Roy Soc B</a:t>
            </a:r>
          </a:p>
        </p:txBody>
      </p:sp>
      <p:graphicFrame>
        <p:nvGraphicFramePr>
          <p:cNvPr id="12" name="Group 61"/>
          <p:cNvGraphicFramePr>
            <a:graphicFrameLocks noGrp="1"/>
          </p:cNvGraphicFramePr>
          <p:nvPr/>
        </p:nvGraphicFramePr>
        <p:xfrm>
          <a:off x="1219200" y="914400"/>
          <a:ext cx="6858000" cy="4581525"/>
        </p:xfrm>
        <a:graphic>
          <a:graphicData uri="http://schemas.openxmlformats.org/drawingml/2006/table">
            <a:tbl>
              <a:tblPr/>
              <a:tblGrid>
                <a:gridCol w="2514600"/>
                <a:gridCol w="2057400"/>
                <a:gridCol w="22860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Site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 non-bask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 bask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Amazonas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Caatinga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Cuyabeno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Nicaragua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Para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Porto Walter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Rio Ituxi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Rondonia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2A18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74" name="Line 63"/>
          <p:cNvSpPr>
            <a:spLocks noChangeShapeType="1"/>
          </p:cNvSpPr>
          <p:nvPr/>
        </p:nvSpPr>
        <p:spPr bwMode="auto">
          <a:xfrm>
            <a:off x="1219200" y="56388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5" name="TextBox 5"/>
          <p:cNvSpPr txBox="1">
            <a:spLocks noChangeArrowheads="1"/>
          </p:cNvSpPr>
          <p:nvPr/>
        </p:nvSpPr>
        <p:spPr bwMode="auto">
          <a:xfrm>
            <a:off x="4038600" y="6338888"/>
            <a:ext cx="479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Vitt data, in Huey et al., 2009 Proc Roy Soc B</a:t>
            </a:r>
          </a:p>
        </p:txBody>
      </p:sp>
    </p:spTree>
    <p:extLst>
      <p:ext uri="{BB962C8B-B14F-4D97-AF65-F5344CB8AC3E}">
        <p14:creationId xmlns:p14="http://schemas.microsoft.com/office/powerpoint/2010/main" val="790211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905000"/>
            <a:ext cx="891540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b="1" dirty="0">
                <a:solidFill>
                  <a:schemeClr val="accent2"/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b="1" dirty="0">
                <a:solidFill>
                  <a:schemeClr val="accent2"/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dirty="0"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If an organism is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 physiologically sensitive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to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>temperature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ＭＳ Ｐゴシック" charset="0"/>
                <a:cs typeface="Comic Sans MS" charset="0"/>
              </a:rPr>
            </a:br>
            <a: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  <a:t/>
            </a:r>
            <a:br>
              <a:rPr lang="en-US" sz="2400" i="1" dirty="0">
                <a:latin typeface="Comic Sans MS" charset="0"/>
                <a:ea typeface="ＭＳ Ｐゴシック" charset="0"/>
                <a:cs typeface="Comic Sans MS" charset="0"/>
              </a:rPr>
            </a:br>
            <a:endParaRPr lang="en-US" sz="2400" dirty="0">
              <a:latin typeface="Comic Sans MS" charset="0"/>
              <a:ea typeface="ＭＳ Ｐゴシック" charset="0"/>
              <a:cs typeface="Comic Sans MS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990600" y="681038"/>
            <a:ext cx="7543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Biological factors making ectotherms vulnerable to climate warming</a:t>
            </a:r>
            <a:endParaRPr lang="en-US" sz="28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5604" name="Rectangle 2"/>
          <p:cNvSpPr txBox="1">
            <a:spLocks noChangeArrowheads="1"/>
          </p:cNvSpPr>
          <p:nvPr/>
        </p:nvSpPr>
        <p:spPr bwMode="auto">
          <a:xfrm>
            <a:off x="1084176" y="4644946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Comic Sans MS" charset="0"/>
                <a:cs typeface="Comic Sans MS" charset="0"/>
              </a:rPr>
              <a:t/>
            </a:r>
            <a:br>
              <a:rPr lang="en-US" b="1" dirty="0">
                <a:latin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cs typeface="Comic Sans MS" charset="0"/>
              </a:rPr>
              <a:t/>
            </a:r>
            <a:br>
              <a:rPr lang="en-US" dirty="0">
                <a:latin typeface="Comic Sans MS" charset="0"/>
                <a:cs typeface="Comic Sans MS" charset="0"/>
              </a:rPr>
            </a:br>
            <a:r>
              <a:rPr lang="en-US" dirty="0">
                <a:latin typeface="Comic Sans MS" charset="0"/>
                <a:cs typeface="Comic Sans MS" charset="0"/>
              </a:rPr>
              <a:t/>
            </a:r>
            <a:br>
              <a:rPr lang="en-US" dirty="0">
                <a:latin typeface="Comic Sans MS" charset="0"/>
                <a:cs typeface="Comic Sans MS" charset="0"/>
              </a:rPr>
            </a:br>
            <a:r>
              <a:rPr lang="en-US" i="1" dirty="0">
                <a:latin typeface="Comic Sans MS" charset="0"/>
                <a:cs typeface="Comic Sans MS" charset="0"/>
              </a:rPr>
              <a:t>If </a:t>
            </a:r>
            <a:r>
              <a:rPr lang="ja-JP" altLang="en-US" i="1" dirty="0">
                <a:latin typeface="Comic Sans MS" charset="0"/>
                <a:cs typeface="Comic Sans MS" charset="0"/>
              </a:rPr>
              <a:t>“</a:t>
            </a:r>
            <a:r>
              <a:rPr lang="en-US" altLang="ja-JP" i="1" dirty="0">
                <a:latin typeface="Comic Sans MS" charset="0"/>
                <a:cs typeface="Comic Sans MS" charset="0"/>
              </a:rPr>
              <a:t>environmental</a:t>
            </a:r>
            <a:r>
              <a:rPr lang="ja-JP" altLang="en-US" i="1" dirty="0">
                <a:latin typeface="Comic Sans MS" charset="0"/>
                <a:cs typeface="Comic Sans MS" charset="0"/>
              </a:rPr>
              <a:t>”</a:t>
            </a:r>
            <a:r>
              <a:rPr lang="en-US" altLang="ja-JP" i="1" dirty="0">
                <a:latin typeface="Comic Sans MS" charset="0"/>
                <a:cs typeface="Comic Sans MS" charset="0"/>
              </a:rPr>
              <a:t> temperatures are </a:t>
            </a:r>
            <a:r>
              <a:rPr lang="en-US" altLang="ja-JP" b="1" i="1" dirty="0">
                <a:latin typeface="Comic Sans MS" charset="0"/>
                <a:cs typeface="Comic Sans MS" charset="0"/>
              </a:rPr>
              <a:t>already warm</a:t>
            </a:r>
          </a:p>
          <a:p>
            <a:pPr eaLnBrk="1" hangingPunct="1"/>
            <a:r>
              <a:rPr lang="en-US" i="1" dirty="0">
                <a:latin typeface="Comic Sans MS" charset="0"/>
                <a:cs typeface="Comic Sans MS" charset="0"/>
              </a:rPr>
              <a:t>relative to the an organism</a:t>
            </a:r>
            <a:r>
              <a:rPr lang="ja-JP" altLang="en-US" i="1" dirty="0">
                <a:latin typeface="Comic Sans MS" charset="0"/>
                <a:cs typeface="Comic Sans MS" charset="0"/>
              </a:rPr>
              <a:t>’</a:t>
            </a:r>
            <a:r>
              <a:rPr lang="en-US" altLang="ja-JP" i="1" dirty="0">
                <a:latin typeface="Comic Sans MS" charset="0"/>
                <a:cs typeface="Comic Sans MS" charset="0"/>
              </a:rPr>
              <a:t>s </a:t>
            </a:r>
            <a:r>
              <a:rPr lang="en-US" altLang="ja-JP" b="1" i="1" dirty="0">
                <a:latin typeface="Comic Sans MS" charset="0"/>
                <a:cs typeface="Comic Sans MS" charset="0"/>
              </a:rPr>
              <a:t>optimal</a:t>
            </a:r>
            <a:r>
              <a:rPr lang="en-US" altLang="ja-JP" i="1" dirty="0">
                <a:latin typeface="Comic Sans MS" charset="0"/>
                <a:cs typeface="Comic Sans MS" charset="0"/>
              </a:rPr>
              <a:t> temperature</a:t>
            </a:r>
            <a:br>
              <a:rPr lang="en-US" altLang="ja-JP" i="1" dirty="0">
                <a:latin typeface="Comic Sans MS" charset="0"/>
                <a:cs typeface="Comic Sans MS" charset="0"/>
              </a:rPr>
            </a:br>
            <a:r>
              <a:rPr lang="en-US" altLang="ja-JP" i="1" dirty="0">
                <a:latin typeface="Comic Sans MS" charset="0"/>
                <a:cs typeface="Comic Sans MS" charset="0"/>
              </a:rPr>
              <a:t/>
            </a:r>
            <a:br>
              <a:rPr lang="en-US" altLang="ja-JP" i="1" dirty="0">
                <a:latin typeface="Comic Sans MS" charset="0"/>
                <a:cs typeface="Comic Sans MS" charset="0"/>
              </a:rPr>
            </a:br>
            <a:r>
              <a:rPr lang="en-US" altLang="ja-JP" i="1" dirty="0">
                <a:latin typeface="Comic Sans MS" charset="0"/>
                <a:cs typeface="Comic Sans MS" charset="0"/>
              </a:rPr>
              <a:t/>
            </a:r>
            <a:br>
              <a:rPr lang="en-US" altLang="ja-JP" i="1" dirty="0">
                <a:latin typeface="Comic Sans MS" charset="0"/>
                <a:cs typeface="Comic Sans MS" charset="0"/>
              </a:rPr>
            </a:br>
            <a:endParaRPr lang="en-US" dirty="0">
              <a:latin typeface="Comic Sans MS" charset="0"/>
              <a:cs typeface="Comic Sans MS" charset="0"/>
            </a:endParaRP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1143000" y="3276600"/>
            <a:ext cx="6764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If an organism is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unable to use behaviors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to</a:t>
            </a:r>
            <a:br>
              <a:rPr lang="en-US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omic Sans MS" charset="0"/>
                <a:cs typeface="Comic Sans MS" charset="0"/>
              </a:rPr>
              <a:t>buffer or evade warming?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77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tting heat on tropical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338138"/>
            <a:ext cx="4572000" cy="62575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27550" y="4114800"/>
            <a:ext cx="321733" cy="1136650"/>
            <a:chOff x="4527550" y="4114800"/>
            <a:chExt cx="321733" cy="113665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38133" y="4631267"/>
              <a:ext cx="0" cy="6201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4849283" y="4235450"/>
              <a:ext cx="0" cy="800100"/>
            </a:xfrm>
            <a:prstGeom prst="line">
              <a:avLst/>
            </a:prstGeom>
            <a:ln>
              <a:solidFill>
                <a:srgbClr val="DF041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527550" y="4114800"/>
              <a:ext cx="266700" cy="349250"/>
            </a:xfrm>
            <a:prstGeom prst="straightConnector1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619743" y="956733"/>
            <a:ext cx="273053" cy="1595967"/>
            <a:chOff x="5619743" y="956733"/>
            <a:chExt cx="273053" cy="1595967"/>
          </a:xfrm>
        </p:grpSpPr>
        <p:grpSp>
          <p:nvGrpSpPr>
            <p:cNvPr id="18" name="Group 17"/>
            <p:cNvGrpSpPr/>
            <p:nvPr/>
          </p:nvGrpSpPr>
          <p:grpSpPr>
            <a:xfrm>
              <a:off x="5679014" y="1041400"/>
              <a:ext cx="211668" cy="1511300"/>
              <a:chOff x="5679014" y="1041400"/>
              <a:chExt cx="211668" cy="15113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5679014" y="1041400"/>
                <a:ext cx="0" cy="1511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890682" y="1212850"/>
                <a:ext cx="0" cy="1143000"/>
              </a:xfrm>
              <a:prstGeom prst="line">
                <a:avLst/>
              </a:prstGeom>
              <a:ln>
                <a:solidFill>
                  <a:srgbClr val="DF0412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/>
            <p:cNvCxnSpPr/>
            <p:nvPr/>
          </p:nvCxnSpPr>
          <p:spPr>
            <a:xfrm>
              <a:off x="5619743" y="956733"/>
              <a:ext cx="273053" cy="25611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718300" y="6099786"/>
            <a:ext cx="24117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Tewksbury, Huey, Deutsch</a:t>
            </a:r>
          </a:p>
          <a:p>
            <a:r>
              <a:rPr lang="en-US" sz="1600" i="1" dirty="0" smtClean="0"/>
              <a:t>2008 Science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5254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15" y="1248666"/>
            <a:ext cx="6900934" cy="5101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3436" y="6349972"/>
            <a:ext cx="354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Angilletta et al., J. Thermal Biol. ‘02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302988" y="2515465"/>
            <a:ext cx="1044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</a:t>
            </a:r>
          </a:p>
          <a:p>
            <a:r>
              <a:rPr lang="en-US" dirty="0" smtClean="0"/>
              <a:t>stamina</a:t>
            </a:r>
          </a:p>
          <a:p>
            <a:r>
              <a:rPr lang="en-US" dirty="0" smtClean="0"/>
              <a:t>digestion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62529" y="2735263"/>
            <a:ext cx="74046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301575" y="3034195"/>
            <a:ext cx="100141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01575" y="3308705"/>
            <a:ext cx="1001413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56715" y="485587"/>
            <a:ext cx="38248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Sceloporus undulatus</a:t>
            </a:r>
            <a:endParaRPr lang="en-US" sz="32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359" y="162230"/>
            <a:ext cx="1999068" cy="1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67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3"/>
          <p:cNvSpPr>
            <a:spLocks noChangeArrowheads="1"/>
          </p:cNvSpPr>
          <p:nvPr/>
        </p:nvSpPr>
        <p:spPr bwMode="auto">
          <a:xfrm>
            <a:off x="2225675" y="304800"/>
            <a:ext cx="304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0294" name="Text Box 5"/>
          <p:cNvSpPr txBox="1">
            <a:spLocks noChangeArrowheads="1"/>
          </p:cNvSpPr>
          <p:nvPr/>
        </p:nvSpPr>
        <p:spPr bwMode="auto">
          <a:xfrm>
            <a:off x="1371600" y="304800"/>
            <a:ext cx="641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b="1" dirty="0">
                <a:latin typeface="+mn-lt"/>
                <a:ea typeface="ＭＳ Ｐゴシック" charset="-128"/>
                <a:cs typeface="ＭＳ Ｐゴシック" charset="-128"/>
              </a:rPr>
              <a:t>Predicted biological consequences?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19400" y="3124200"/>
            <a:ext cx="4114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900289" y="3124200"/>
            <a:ext cx="7292055" cy="33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ja-JP" altLang="en-US" dirty="0"/>
              <a:t>“</a:t>
            </a:r>
            <a:r>
              <a:rPr lang="en-US" altLang="ja-JP" dirty="0"/>
              <a:t>…we expect these changes to be concentrated</a:t>
            </a:r>
            <a:br>
              <a:rPr lang="en-US" altLang="ja-JP" dirty="0"/>
            </a:br>
            <a:r>
              <a:rPr lang="en-US" altLang="ja-JP" dirty="0"/>
              <a:t>in areas where </a:t>
            </a:r>
            <a:r>
              <a:rPr lang="en-US" altLang="ja-JP" b="1" dirty="0">
                <a:solidFill>
                  <a:schemeClr val="accent2"/>
                </a:solidFill>
              </a:rPr>
              <a:t>temperature changes are largest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(that is, at </a:t>
            </a:r>
            <a:r>
              <a:rPr lang="en-US" altLang="ja-JP" b="1" dirty="0">
                <a:solidFill>
                  <a:schemeClr val="accent2"/>
                </a:solidFill>
              </a:rPr>
              <a:t>higher latitudes and altitudes</a:t>
            </a:r>
            <a:r>
              <a:rPr lang="en-US" altLang="ja-JP" dirty="0"/>
              <a:t>) and </a:t>
            </a:r>
            <a:r>
              <a:rPr lang="en-US" altLang="ja-JP" i="1" dirty="0"/>
              <a:t>for</a:t>
            </a:r>
            <a:br>
              <a:rPr lang="en-US" altLang="ja-JP" i="1" dirty="0"/>
            </a:br>
            <a:r>
              <a:rPr lang="en-US" altLang="ja-JP" i="1" dirty="0"/>
              <a:t>changes to be less evident elsewhere</a:t>
            </a:r>
            <a:r>
              <a:rPr lang="en-US" altLang="ja-JP" dirty="0"/>
              <a:t>.</a:t>
            </a:r>
            <a:r>
              <a:rPr lang="ja-JP" altLang="en-US" dirty="0"/>
              <a:t>”</a:t>
            </a:r>
            <a:endParaRPr lang="en-US" altLang="ja-JP" dirty="0"/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en-US" dirty="0"/>
          </a:p>
          <a:p>
            <a:pPr>
              <a:lnSpc>
                <a:spcPct val="160000"/>
              </a:lnSpc>
              <a:spcBef>
                <a:spcPct val="20000"/>
              </a:spcBef>
            </a:pPr>
            <a:r>
              <a:rPr lang="en-US" i="1" dirty="0"/>
              <a:t>Root, Price, Hall, Schneider, Rosenzweig &amp; Pounds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i="1" dirty="0"/>
              <a:t>	Nature 2003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990600"/>
            <a:ext cx="4741402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1727200"/>
            <a:ext cx="9029701" cy="4272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228" y="264804"/>
            <a:ext cx="69944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   </a:t>
            </a:r>
            <a:r>
              <a:rPr lang="en-US" sz="2400" dirty="0" smtClean="0"/>
              <a:t>= intrinsic rate of increase (population)</a:t>
            </a:r>
          </a:p>
          <a:p>
            <a:r>
              <a:rPr lang="en-US" sz="2400" i="1" dirty="0" smtClean="0"/>
              <a:t>R</a:t>
            </a:r>
            <a:r>
              <a:rPr lang="en-US" sz="2400" baseline="-25000" dirty="0" smtClean="0"/>
              <a:t>o</a:t>
            </a:r>
            <a:r>
              <a:rPr lang="en-US" sz="2400" dirty="0" smtClean="0"/>
              <a:t> = net reproductive rate (N female offspring/female)</a:t>
            </a:r>
            <a:br>
              <a:rPr lang="en-US" sz="2400" dirty="0" smtClean="0"/>
            </a:br>
            <a:r>
              <a:rPr lang="en-US" sz="2400" i="1" dirty="0" smtClean="0"/>
              <a:t>T</a:t>
            </a:r>
            <a:r>
              <a:rPr lang="en-US" sz="2400" dirty="0" smtClean="0"/>
              <a:t>   = generation time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668302" y="6369566"/>
            <a:ext cx="312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&amp; Berrigan, Am Nat 2001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699888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082981" y="6433066"/>
            <a:ext cx="539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Huey, </a:t>
            </a:r>
            <a:r>
              <a:rPr lang="en-US" dirty="0" smtClean="0"/>
              <a:t>2010 in Low Temperature Biology of Insects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52" y="984418"/>
            <a:ext cx="7276432" cy="5448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038" y="277200"/>
            <a:ext cx="887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Optimal temperature (</a:t>
            </a:r>
            <a:r>
              <a:rPr lang="en-US" sz="2800" i="1" dirty="0" smtClean="0">
                <a:solidFill>
                  <a:srgbClr val="0000FF"/>
                </a:solidFill>
              </a:rPr>
              <a:t>r</a:t>
            </a:r>
            <a:r>
              <a:rPr lang="en-US" sz="2800" dirty="0" smtClean="0">
                <a:solidFill>
                  <a:srgbClr val="0000FF"/>
                </a:solidFill>
              </a:rPr>
              <a:t>, intrinsic rate of increase) of insects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9931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77" y="1002631"/>
            <a:ext cx="6187046" cy="5399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794141" y="6248400"/>
            <a:ext cx="294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Thomas et al., Science 2012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3038" y="203019"/>
            <a:ext cx="89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Expectation:  tropical ectotherms should be warm adapted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421" y="1339334"/>
            <a:ext cx="23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marine phytoplankton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0134972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pl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541460"/>
            <a:ext cx="6269789" cy="59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564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5138"/>
            <a:ext cx="4551363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215900" y="1987550"/>
            <a:ext cx="3178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Acyrthosiphon pisum</a:t>
            </a:r>
          </a:p>
          <a:p>
            <a:pPr eaLnBrk="1" hangingPunct="1"/>
            <a:r>
              <a:rPr lang="en-US"/>
              <a:t>temperate zone aphid</a:t>
            </a: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304800" y="5029200"/>
            <a:ext cx="2860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Clavigralla shadabi</a:t>
            </a:r>
          </a:p>
          <a:p>
            <a:pPr eaLnBrk="1" hangingPunct="1"/>
            <a:r>
              <a:rPr lang="en-US"/>
              <a:t>tropical coreid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762000"/>
            <a:ext cx="5715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5100" y="3613150"/>
            <a:ext cx="5715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152400" y="6248400"/>
            <a:ext cx="3368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Deutsch et al., 2008, PNAS</a:t>
            </a:r>
          </a:p>
        </p:txBody>
      </p:sp>
      <p:pic>
        <p:nvPicPr>
          <p:cNvPr id="2867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7256" y="616744"/>
            <a:ext cx="13668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52700" y="3505200"/>
            <a:ext cx="5715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68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1400"/>
            <a:ext cx="1700213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6248400" y="1828800"/>
            <a:ext cx="228600" cy="12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7010400" y="4559300"/>
            <a:ext cx="152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98437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5217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5688013" y="6172200"/>
            <a:ext cx="2998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/>
              <a:t>Deutsch et al. </a:t>
            </a:r>
            <a:r>
              <a:rPr lang="ja-JP" altLang="en-US" sz="2000" i="1"/>
              <a:t>‘</a:t>
            </a:r>
            <a:r>
              <a:rPr lang="en-US" altLang="ja-JP" sz="2000" i="1"/>
              <a:t>08 PNAS</a:t>
            </a:r>
            <a:endParaRPr lang="en-US" sz="2000" i="1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6680200" y="4572000"/>
            <a:ext cx="53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2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4"/>
          <p:cNvGraphicFramePr>
            <a:graphicFrameLocks noChangeAspect="1"/>
          </p:cNvGraphicFramePr>
          <p:nvPr/>
        </p:nvGraphicFramePr>
        <p:xfrm>
          <a:off x="1143000" y="1219200"/>
          <a:ext cx="6526213" cy="421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Image" r:id="rId4" imgW="12698413" imgH="9168254" progId="">
                  <p:embed/>
                </p:oleObj>
              </mc:Choice>
              <mc:Fallback>
                <p:oleObj name="Image" r:id="rId4" imgW="1269841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20" b="26929"/>
                      <a:stretch>
                        <a:fillRect/>
                      </a:stretch>
                    </p:blipFill>
                    <p:spPr bwMode="auto">
                      <a:xfrm>
                        <a:off x="1143000" y="1219200"/>
                        <a:ext cx="6526213" cy="421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770" name="Group 27"/>
          <p:cNvGrpSpPr>
            <a:grpSpLocks/>
          </p:cNvGrpSpPr>
          <p:nvPr/>
        </p:nvGrpSpPr>
        <p:grpSpPr bwMode="auto">
          <a:xfrm>
            <a:off x="2133600" y="5181600"/>
            <a:ext cx="5219700" cy="611188"/>
            <a:chOff x="2291" y="3723"/>
            <a:chExt cx="3288" cy="385"/>
          </a:xfrm>
        </p:grpSpPr>
        <p:graphicFrame>
          <p:nvGraphicFramePr>
            <p:cNvPr id="32778" name="Object 26"/>
            <p:cNvGraphicFramePr>
              <a:graphicFrameLocks noChangeAspect="1"/>
            </p:cNvGraphicFramePr>
            <p:nvPr/>
          </p:nvGraphicFramePr>
          <p:xfrm>
            <a:off x="2291" y="3723"/>
            <a:ext cx="3288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" name="Image" r:id="rId6" imgW="11834921" imgH="761636" progId="">
                    <p:embed/>
                  </p:oleObj>
                </mc:Choice>
                <mc:Fallback>
                  <p:oleObj name="Image" r:id="rId6" imgW="11834921" imgH="76163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1" y="3723"/>
                          <a:ext cx="3288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9" name="Text Box 27"/>
            <p:cNvSpPr txBox="1">
              <a:spLocks noChangeArrowheads="1"/>
            </p:cNvSpPr>
            <p:nvPr/>
          </p:nvSpPr>
          <p:spPr bwMode="auto">
            <a:xfrm>
              <a:off x="3052" y="3906"/>
              <a:ext cx="32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Comic Sans MS" charset="0"/>
                </a:rPr>
                <a:t>-0.1</a:t>
              </a:r>
            </a:p>
          </p:txBody>
        </p:sp>
        <p:sp>
          <p:nvSpPr>
            <p:cNvPr id="32780" name="Text Box 28"/>
            <p:cNvSpPr txBox="1">
              <a:spLocks noChangeArrowheads="1"/>
            </p:cNvSpPr>
            <p:nvPr/>
          </p:nvSpPr>
          <p:spPr bwMode="auto">
            <a:xfrm>
              <a:off x="2403" y="3905"/>
              <a:ext cx="34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Comic Sans MS" charset="0"/>
                </a:rPr>
                <a:t>-0.2</a:t>
              </a:r>
            </a:p>
          </p:txBody>
        </p:sp>
        <p:sp>
          <p:nvSpPr>
            <p:cNvPr id="32781" name="Text Box 29"/>
            <p:cNvSpPr txBox="1">
              <a:spLocks noChangeArrowheads="1"/>
            </p:cNvSpPr>
            <p:nvPr/>
          </p:nvSpPr>
          <p:spPr bwMode="auto">
            <a:xfrm>
              <a:off x="3783" y="3905"/>
              <a:ext cx="18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Comic Sans MS" charset="0"/>
                </a:rPr>
                <a:t>0</a:t>
              </a:r>
            </a:p>
          </p:txBody>
        </p:sp>
        <p:sp>
          <p:nvSpPr>
            <p:cNvPr id="32782" name="Text Box 30"/>
            <p:cNvSpPr txBox="1">
              <a:spLocks noChangeArrowheads="1"/>
            </p:cNvSpPr>
            <p:nvPr/>
          </p:nvSpPr>
          <p:spPr bwMode="auto">
            <a:xfrm>
              <a:off x="4373" y="3905"/>
              <a:ext cx="27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Comic Sans MS" charset="0"/>
                </a:rPr>
                <a:t>0.1</a:t>
              </a:r>
            </a:p>
          </p:txBody>
        </p:sp>
        <p:sp>
          <p:nvSpPr>
            <p:cNvPr id="32783" name="Text Box 32"/>
            <p:cNvSpPr txBox="1">
              <a:spLocks noChangeArrowheads="1"/>
            </p:cNvSpPr>
            <p:nvPr/>
          </p:nvSpPr>
          <p:spPr bwMode="auto">
            <a:xfrm>
              <a:off x="5015" y="3905"/>
              <a:ext cx="29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Comic Sans MS" charset="0"/>
                </a:rPr>
                <a:t>0.2</a:t>
              </a:r>
            </a:p>
          </p:txBody>
        </p:sp>
      </p:grpSp>
      <p:sp>
        <p:nvSpPr>
          <p:cNvPr id="32771" name="TextBox 9"/>
          <p:cNvSpPr txBox="1">
            <a:spLocks noChangeArrowheads="1"/>
          </p:cNvSpPr>
          <p:nvPr/>
        </p:nvSpPr>
        <p:spPr bwMode="auto">
          <a:xfrm>
            <a:off x="4648200" y="6396038"/>
            <a:ext cx="400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Deutsch et al., 2008, PNAS</a:t>
            </a:r>
          </a:p>
        </p:txBody>
      </p:sp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457200" y="381000"/>
            <a:ext cx="8256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Projected changes in insect population growth rates (</a:t>
            </a:r>
            <a:r>
              <a:rPr lang="en-US" b="1" i="1">
                <a:cs typeface="Arial" charset="0"/>
              </a:rPr>
              <a:t>r</a:t>
            </a:r>
            <a:r>
              <a:rPr lang="en-US" b="1">
                <a:cs typeface="Arial" charset="0"/>
              </a:rPr>
              <a:t>) </a:t>
            </a:r>
          </a:p>
        </p:txBody>
      </p:sp>
      <p:sp>
        <p:nvSpPr>
          <p:cNvPr id="32773" name="TextBox 11"/>
          <p:cNvSpPr txBox="1">
            <a:spLocks noChangeArrowheads="1"/>
          </p:cNvSpPr>
          <p:nvPr/>
        </p:nvSpPr>
        <p:spPr bwMode="auto">
          <a:xfrm>
            <a:off x="1295400" y="57912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33CC"/>
                </a:solidFill>
              </a:rPr>
              <a:t>growth reduced</a:t>
            </a:r>
          </a:p>
        </p:txBody>
      </p:sp>
      <p:sp>
        <p:nvSpPr>
          <p:cNvPr id="32774" name="TextBox 12"/>
          <p:cNvSpPr txBox="1">
            <a:spLocks noChangeArrowheads="1"/>
          </p:cNvSpPr>
          <p:nvPr/>
        </p:nvSpPr>
        <p:spPr bwMode="auto">
          <a:xfrm>
            <a:off x="5842000" y="5765800"/>
            <a:ext cx="252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growth increased</a:t>
            </a:r>
          </a:p>
        </p:txBody>
      </p:sp>
      <p:sp>
        <p:nvSpPr>
          <p:cNvPr id="32775" name="TextBox 13"/>
          <p:cNvSpPr txBox="1">
            <a:spLocks noChangeArrowheads="1"/>
          </p:cNvSpPr>
          <p:nvPr/>
        </p:nvSpPr>
        <p:spPr bwMode="auto">
          <a:xfrm>
            <a:off x="7670800" y="2057400"/>
            <a:ext cx="51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2776" name="TextBox 14"/>
          <p:cNvSpPr txBox="1">
            <a:spLocks noChangeArrowheads="1"/>
          </p:cNvSpPr>
          <p:nvPr/>
        </p:nvSpPr>
        <p:spPr bwMode="auto">
          <a:xfrm>
            <a:off x="7699375" y="3670300"/>
            <a:ext cx="51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2777" name="TextBox 15"/>
          <p:cNvSpPr txBox="1">
            <a:spLocks noChangeArrowheads="1"/>
          </p:cNvSpPr>
          <p:nvPr/>
        </p:nvSpPr>
        <p:spPr bwMode="auto">
          <a:xfrm>
            <a:off x="7696200" y="2565400"/>
            <a:ext cx="685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0033CC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24032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5405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514600" y="1752600"/>
            <a:ext cx="1641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forest, non-bask</a:t>
            </a:r>
          </a:p>
        </p:txBody>
      </p:sp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2362200" y="685800"/>
            <a:ext cx="1177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2A18"/>
                </a:solidFill>
              </a:rPr>
              <a:t>open, bask</a:t>
            </a:r>
          </a:p>
        </p:txBody>
      </p:sp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5181600" y="6324600"/>
            <a:ext cx="3589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Huey et al., 2009 Proc Roy Soc B</a:t>
            </a:r>
          </a:p>
        </p:txBody>
      </p:sp>
      <p:cxnSp>
        <p:nvCxnSpPr>
          <p:cNvPr id="64517" name="Straight Connector 6"/>
          <p:cNvCxnSpPr>
            <a:cxnSpLocks noChangeShapeType="1"/>
          </p:cNvCxnSpPr>
          <p:nvPr/>
        </p:nvCxnSpPr>
        <p:spPr bwMode="auto">
          <a:xfrm flipV="1">
            <a:off x="3733800" y="533400"/>
            <a:ext cx="0" cy="4648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715000" y="2895600"/>
            <a:ext cx="170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optimal sprint</a:t>
            </a:r>
          </a:p>
          <a:p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1600200"/>
            <a:ext cx="8713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CT</a:t>
            </a:r>
            <a:r>
              <a:rPr lang="en-US" sz="2000" baseline="-25000" dirty="0" smtClean="0">
                <a:solidFill>
                  <a:srgbClr val="FF0000"/>
                </a:solidFill>
              </a:rPr>
              <a:t>max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7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5" y="984227"/>
            <a:ext cx="6698648" cy="540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5112914" y="6351283"/>
            <a:ext cx="37407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1" dirty="0" smtClean="0"/>
              <a:t>data from Huey </a:t>
            </a:r>
            <a:r>
              <a:rPr lang="en-US" sz="1400" i="1" dirty="0"/>
              <a:t>et al., 2009 </a:t>
            </a:r>
            <a:r>
              <a:rPr lang="en-US" sz="1400" i="1" dirty="0" err="1"/>
              <a:t>Proc</a:t>
            </a:r>
            <a:r>
              <a:rPr lang="en-US" sz="1400" i="1" dirty="0"/>
              <a:t> Roy </a:t>
            </a:r>
            <a:r>
              <a:rPr lang="en-US" sz="1400" i="1" dirty="0" err="1"/>
              <a:t>Soc</a:t>
            </a:r>
            <a:r>
              <a:rPr lang="en-US" sz="1400" i="1" dirty="0"/>
              <a:t>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052" y="195711"/>
            <a:ext cx="8245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2) Tropical lizards (at least forest species) are NOT heat tolerant !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434167" y="3619500"/>
            <a:ext cx="444500" cy="952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165850" y="3591982"/>
            <a:ext cx="444500" cy="952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71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038" y="1417053"/>
            <a:ext cx="1444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CT</a:t>
            </a:r>
            <a:r>
              <a:rPr lang="en-US" sz="2800" baseline="-25000" dirty="0" smtClean="0"/>
              <a:t>max</a:t>
            </a:r>
            <a:r>
              <a:rPr lang="en-US" sz="2800" dirty="0" smtClean="0"/>
              <a:t> –</a:t>
            </a:r>
          </a:p>
          <a:p>
            <a:r>
              <a:rPr lang="en-US" sz="2800" i="1" dirty="0"/>
              <a:t> </a:t>
            </a:r>
            <a:r>
              <a:rPr lang="en-US" sz="2800" i="1" dirty="0" smtClean="0"/>
              <a:t> T</a:t>
            </a:r>
            <a:r>
              <a:rPr lang="en-US" sz="2800" dirty="0" smtClean="0"/>
              <a:t> 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qt</a:t>
            </a:r>
            <a:r>
              <a:rPr lang="en-US" sz="2800" baseline="-25000" dirty="0" smtClean="0">
                <a:solidFill>
                  <a:srgbClr val="FF0000"/>
                </a:solidFill>
              </a:rPr>
              <a:t> mean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55" y="1078832"/>
            <a:ext cx="7345389" cy="4971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8210" y="173789"/>
            <a:ext cx="13292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Lizards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7052" y="6334140"/>
            <a:ext cx="328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Huey et al., 2009 </a:t>
            </a:r>
            <a:r>
              <a:rPr lang="en-US" i="1" dirty="0" err="1" smtClean="0"/>
              <a:t>Proc</a:t>
            </a:r>
            <a:r>
              <a:rPr lang="en-US" i="1" dirty="0" smtClean="0"/>
              <a:t> Roy </a:t>
            </a:r>
            <a:r>
              <a:rPr lang="en-US" i="1" dirty="0" err="1" smtClean="0"/>
              <a:t>Soc</a:t>
            </a:r>
            <a:r>
              <a:rPr lang="en-US" i="1" dirty="0" smtClean="0"/>
              <a:t> 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1842713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Nap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248400" y="6096000"/>
            <a:ext cx="1952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i="1">
                <a:latin typeface="Comic Sans MS" charset="0"/>
              </a:rPr>
              <a:t>courtesy L. Vitt</a:t>
            </a: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lowland Amazonian Ecuador  </a:t>
            </a:r>
          </a:p>
        </p:txBody>
      </p:sp>
    </p:spTree>
    <p:extLst>
      <p:ext uri="{BB962C8B-B14F-4D97-AF65-F5344CB8AC3E}">
        <p14:creationId xmlns:p14="http://schemas.microsoft.com/office/powerpoint/2010/main" val="3923789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841" y="853656"/>
            <a:ext cx="5876203" cy="5041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7052" y="6334140"/>
            <a:ext cx="384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Diamond et al., 2012 Glob Change </a:t>
            </a:r>
            <a:r>
              <a:rPr lang="en-US" i="1" dirty="0" err="1" smtClean="0"/>
              <a:t>Biol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3038" y="1417053"/>
            <a:ext cx="1625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CT</a:t>
            </a:r>
            <a:r>
              <a:rPr lang="en-US" sz="3200" baseline="-25000" dirty="0" smtClean="0"/>
              <a:t>max</a:t>
            </a:r>
            <a:r>
              <a:rPr lang="en-US" sz="3200" dirty="0" smtClean="0"/>
              <a:t> –</a:t>
            </a:r>
          </a:p>
          <a:p>
            <a:r>
              <a:rPr lang="en-US" sz="3200" i="1" dirty="0"/>
              <a:t> </a:t>
            </a:r>
            <a:r>
              <a:rPr lang="en-US" sz="3200" i="1" dirty="0" smtClean="0"/>
              <a:t> T</a:t>
            </a:r>
            <a:r>
              <a:rPr lang="en-US" sz="3200" dirty="0" smtClean="0"/>
              <a:t> 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qt</a:t>
            </a:r>
            <a:r>
              <a:rPr lang="en-US" sz="3200" baseline="-25000" dirty="0" smtClean="0">
                <a:solidFill>
                  <a:srgbClr val="FF0000"/>
                </a:solidFill>
              </a:rPr>
              <a:t> mean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8210" y="173789"/>
            <a:ext cx="9356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Ants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8366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84" y="1417053"/>
            <a:ext cx="7720516" cy="4680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038" y="1417053"/>
            <a:ext cx="1444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CT</a:t>
            </a:r>
            <a:r>
              <a:rPr lang="en-US" sz="2800" baseline="-25000" dirty="0" smtClean="0"/>
              <a:t>max</a:t>
            </a:r>
            <a:r>
              <a:rPr lang="en-US" sz="2800" dirty="0" smtClean="0"/>
              <a:t> –</a:t>
            </a:r>
          </a:p>
          <a:p>
            <a:r>
              <a:rPr lang="en-US" sz="2800" i="1" dirty="0"/>
              <a:t> </a:t>
            </a:r>
            <a:r>
              <a:rPr lang="en-US" sz="2800" i="1" dirty="0" smtClean="0"/>
              <a:t> T</a:t>
            </a:r>
            <a:r>
              <a:rPr lang="en-US" sz="2800" dirty="0" smtClean="0"/>
              <a:t> 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qt</a:t>
            </a:r>
            <a:r>
              <a:rPr lang="en-US" sz="2800" baseline="-25000" dirty="0" smtClean="0">
                <a:solidFill>
                  <a:srgbClr val="FF0000"/>
                </a:solidFill>
              </a:rPr>
              <a:t> mean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9578" y="183722"/>
            <a:ext cx="2871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Lizards + Snakes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6526" y="6334140"/>
            <a:ext cx="35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Clusella-Trullas</a:t>
            </a:r>
            <a:r>
              <a:rPr lang="en-US" i="1" dirty="0" smtClean="0"/>
              <a:t> et al., 2011 Am Nat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4598737" y="1577474"/>
            <a:ext cx="1921939" cy="368968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244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038" y="1417053"/>
            <a:ext cx="14448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CT</a:t>
            </a:r>
            <a:r>
              <a:rPr lang="en-US" sz="2800" baseline="-25000" dirty="0" smtClean="0"/>
              <a:t>max</a:t>
            </a:r>
            <a:r>
              <a:rPr lang="en-US" sz="2800" dirty="0" smtClean="0"/>
              <a:t> –</a:t>
            </a:r>
          </a:p>
          <a:p>
            <a:r>
              <a:rPr lang="en-US" sz="2800" i="1" dirty="0"/>
              <a:t> </a:t>
            </a:r>
            <a:r>
              <a:rPr lang="en-US" sz="2800" i="1" dirty="0" smtClean="0"/>
              <a:t> T</a:t>
            </a:r>
            <a:r>
              <a:rPr lang="en-US" sz="2800" dirty="0" smtClean="0"/>
              <a:t> 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qt</a:t>
            </a:r>
            <a:r>
              <a:rPr lang="en-US" sz="2800" baseline="-25000" dirty="0" smtClean="0">
                <a:solidFill>
                  <a:srgbClr val="FF0000"/>
                </a:solidFill>
              </a:rPr>
              <a:t> mean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55" y="0"/>
            <a:ext cx="5815826" cy="3936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53" y="3539729"/>
            <a:ext cx="5471169" cy="331668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26632" y="721895"/>
            <a:ext cx="3743157" cy="1899879"/>
          </a:xfrm>
          <a:custGeom>
            <a:avLst/>
            <a:gdLst>
              <a:gd name="connsiteX0" fmla="*/ 0 w 3743157"/>
              <a:gd name="connsiteY0" fmla="*/ 1871579 h 1899879"/>
              <a:gd name="connsiteX1" fmla="*/ 1243263 w 3743157"/>
              <a:gd name="connsiteY1" fmla="*/ 1871579 h 1899879"/>
              <a:gd name="connsiteX2" fmla="*/ 2740526 w 3743157"/>
              <a:gd name="connsiteY2" fmla="*/ 1577473 h 1899879"/>
              <a:gd name="connsiteX3" fmla="*/ 3743157 w 3743157"/>
              <a:gd name="connsiteY3" fmla="*/ 0 h 1899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3157" h="1899879">
                <a:moveTo>
                  <a:pt x="0" y="1871579"/>
                </a:moveTo>
                <a:cubicBezTo>
                  <a:pt x="393254" y="1896088"/>
                  <a:pt x="786509" y="1920597"/>
                  <a:pt x="1243263" y="1871579"/>
                </a:cubicBezTo>
                <a:cubicBezTo>
                  <a:pt x="1700017" y="1822561"/>
                  <a:pt x="2323877" y="1889403"/>
                  <a:pt x="2740526" y="1577473"/>
                </a:cubicBezTo>
                <a:cubicBezTo>
                  <a:pt x="3157175" y="1265543"/>
                  <a:pt x="3576052" y="265140"/>
                  <a:pt x="3743157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973053" y="4826000"/>
            <a:ext cx="1844842" cy="1183038"/>
          </a:xfrm>
          <a:custGeom>
            <a:avLst/>
            <a:gdLst>
              <a:gd name="connsiteX0" fmla="*/ 0 w 1844842"/>
              <a:gd name="connsiteY0" fmla="*/ 427789 h 1183038"/>
              <a:gd name="connsiteX1" fmla="*/ 427789 w 1844842"/>
              <a:gd name="connsiteY1" fmla="*/ 601579 h 1183038"/>
              <a:gd name="connsiteX2" fmla="*/ 641684 w 1844842"/>
              <a:gd name="connsiteY2" fmla="*/ 1176421 h 1183038"/>
              <a:gd name="connsiteX3" fmla="*/ 895684 w 1844842"/>
              <a:gd name="connsiteY3" fmla="*/ 855579 h 1183038"/>
              <a:gd name="connsiteX4" fmla="*/ 1844842 w 1844842"/>
              <a:gd name="connsiteY4" fmla="*/ 0 h 118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842" h="1183038">
                <a:moveTo>
                  <a:pt x="0" y="427789"/>
                </a:moveTo>
                <a:cubicBezTo>
                  <a:pt x="160421" y="452298"/>
                  <a:pt x="320842" y="476807"/>
                  <a:pt x="427789" y="601579"/>
                </a:cubicBezTo>
                <a:cubicBezTo>
                  <a:pt x="534736" y="726351"/>
                  <a:pt x="563702" y="1134088"/>
                  <a:pt x="641684" y="1176421"/>
                </a:cubicBezTo>
                <a:cubicBezTo>
                  <a:pt x="719666" y="1218754"/>
                  <a:pt x="695158" y="1051649"/>
                  <a:pt x="895684" y="855579"/>
                </a:cubicBezTo>
                <a:cubicBezTo>
                  <a:pt x="1096210" y="659509"/>
                  <a:pt x="1686649" y="149281"/>
                  <a:pt x="1844842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73053" y="3936209"/>
            <a:ext cx="0" cy="23979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69339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77" y="1002631"/>
            <a:ext cx="6187046" cy="5399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794141" y="6248400"/>
            <a:ext cx="294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Thomas et al., Science 2012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3038" y="203019"/>
            <a:ext cx="89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Expectation:  tropical ectotherms should be warm adapted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421" y="1339334"/>
            <a:ext cx="232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marine phytoplankton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402663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978932"/>
            <a:ext cx="87249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794141" y="6248400"/>
            <a:ext cx="294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Thomas et al., Science 2012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3038" y="32434"/>
            <a:ext cx="8456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Predicted geographic changes in phytoplankton diversity</a:t>
            </a:r>
          </a:p>
          <a:p>
            <a:pPr algn="ctr"/>
            <a:r>
              <a:rPr lang="en-US" sz="2800" dirty="0" smtClean="0"/>
              <a:t>by end of this century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522875" y="2389070"/>
            <a:ext cx="440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+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5831" y="4640306"/>
            <a:ext cx="341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-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3050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420533" y="3584751"/>
            <a:ext cx="2724151" cy="389466"/>
            <a:chOff x="3420533" y="3584751"/>
            <a:chExt cx="2724151" cy="389466"/>
          </a:xfrm>
          <a:solidFill>
            <a:srgbClr val="008000"/>
          </a:solidFill>
        </p:grpSpPr>
        <p:sp>
          <p:nvSpPr>
            <p:cNvPr id="30" name="Freeform 29"/>
            <p:cNvSpPr/>
            <p:nvPr/>
          </p:nvSpPr>
          <p:spPr>
            <a:xfrm>
              <a:off x="5168900" y="3588982"/>
              <a:ext cx="975784" cy="381000"/>
            </a:xfrm>
            <a:custGeom>
              <a:avLst/>
              <a:gdLst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389466 w 668866"/>
                <a:gd name="connsiteY4" fmla="*/ 368300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81656 w 1006589"/>
                <a:gd name="connsiteY6" fmla="*/ 114300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411480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621356 w 1006589"/>
                <a:gd name="connsiteY5" fmla="*/ 237067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6269 w 1006589"/>
                <a:gd name="connsiteY5" fmla="*/ 281586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727189 w 1006589"/>
                <a:gd name="connsiteY4" fmla="*/ 368300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06589"/>
                <a:gd name="connsiteY0" fmla="*/ 12142 h 368300"/>
                <a:gd name="connsiteX1" fmla="*/ 820323 w 1006589"/>
                <a:gd name="connsiteY1" fmla="*/ 0 h 368300"/>
                <a:gd name="connsiteX2" fmla="*/ 968489 w 1006589"/>
                <a:gd name="connsiteY2" fmla="*/ 300567 h 368300"/>
                <a:gd name="connsiteX3" fmla="*/ 1006589 w 1006589"/>
                <a:gd name="connsiteY3" fmla="*/ 368300 h 368300"/>
                <a:gd name="connsiteX4" fmla="*/ 652627 w 1006589"/>
                <a:gd name="connsiteY4" fmla="*/ 364252 h 368300"/>
                <a:gd name="connsiteX5" fmla="*/ 581883 w 1006589"/>
                <a:gd name="connsiteY5" fmla="*/ 289680 h 368300"/>
                <a:gd name="connsiteX6" fmla="*/ 393936 w 1006589"/>
                <a:gd name="connsiteY6" fmla="*/ 150725 h 368300"/>
                <a:gd name="connsiteX7" fmla="*/ 0 w 1006589"/>
                <a:gd name="connsiteY7" fmla="*/ 12142 h 368300"/>
                <a:gd name="connsiteX0" fmla="*/ 0 w 1010976"/>
                <a:gd name="connsiteY0" fmla="*/ 12142 h 364252"/>
                <a:gd name="connsiteX1" fmla="*/ 820323 w 1010976"/>
                <a:gd name="connsiteY1" fmla="*/ 0 h 364252"/>
                <a:gd name="connsiteX2" fmla="*/ 968489 w 1010976"/>
                <a:gd name="connsiteY2" fmla="*/ 300567 h 364252"/>
                <a:gd name="connsiteX3" fmla="*/ 1010976 w 1010976"/>
                <a:gd name="connsiteY3" fmla="*/ 356158 h 364252"/>
                <a:gd name="connsiteX4" fmla="*/ 652627 w 1010976"/>
                <a:gd name="connsiteY4" fmla="*/ 364252 h 364252"/>
                <a:gd name="connsiteX5" fmla="*/ 581883 w 1010976"/>
                <a:gd name="connsiteY5" fmla="*/ 289680 h 364252"/>
                <a:gd name="connsiteX6" fmla="*/ 393936 w 1010976"/>
                <a:gd name="connsiteY6" fmla="*/ 150725 h 364252"/>
                <a:gd name="connsiteX7" fmla="*/ 0 w 1010976"/>
                <a:gd name="connsiteY7" fmla="*/ 12142 h 3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976" h="364252">
                  <a:moveTo>
                    <a:pt x="0" y="12142"/>
                  </a:moveTo>
                  <a:lnTo>
                    <a:pt x="820323" y="0"/>
                  </a:lnTo>
                  <a:lnTo>
                    <a:pt x="968489" y="300567"/>
                  </a:lnTo>
                  <a:lnTo>
                    <a:pt x="1010976" y="356158"/>
                  </a:lnTo>
                  <a:lnTo>
                    <a:pt x="652627" y="364252"/>
                  </a:lnTo>
                  <a:cubicBezTo>
                    <a:pt x="605654" y="335347"/>
                    <a:pt x="628856" y="355010"/>
                    <a:pt x="581883" y="289680"/>
                  </a:cubicBezTo>
                  <a:cubicBezTo>
                    <a:pt x="516310" y="244710"/>
                    <a:pt x="446351" y="207836"/>
                    <a:pt x="393936" y="150725"/>
                  </a:cubicBezTo>
                  <a:lnTo>
                    <a:pt x="0" y="12142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20533" y="3584751"/>
              <a:ext cx="1011768" cy="389466"/>
            </a:xfrm>
            <a:custGeom>
              <a:avLst/>
              <a:gdLst>
                <a:gd name="connsiteX0" fmla="*/ 0 w 778934"/>
                <a:gd name="connsiteY0" fmla="*/ 397933 h 397933"/>
                <a:gd name="connsiteX1" fmla="*/ 169334 w 778934"/>
                <a:gd name="connsiteY1" fmla="*/ 8467 h 397933"/>
                <a:gd name="connsiteX2" fmla="*/ 778934 w 778934"/>
                <a:gd name="connsiteY2" fmla="*/ 0 h 397933"/>
                <a:gd name="connsiteX3" fmla="*/ 457200 w 778934"/>
                <a:gd name="connsiteY3" fmla="*/ 254000 h 397933"/>
                <a:gd name="connsiteX4" fmla="*/ 338667 w 778934"/>
                <a:gd name="connsiteY4" fmla="*/ 397933 h 397933"/>
                <a:gd name="connsiteX5" fmla="*/ 0 w 778934"/>
                <a:gd name="connsiteY5" fmla="*/ 397933 h 397933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457200 w 1011768"/>
                <a:gd name="connsiteY3" fmla="*/ 245533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338667 w 1011768"/>
                <a:gd name="connsiteY4" fmla="*/ 389466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  <a:gd name="connsiteX0" fmla="*/ 0 w 1011768"/>
                <a:gd name="connsiteY0" fmla="*/ 389466 h 389466"/>
                <a:gd name="connsiteX1" fmla="*/ 169334 w 1011768"/>
                <a:gd name="connsiteY1" fmla="*/ 0 h 389466"/>
                <a:gd name="connsiteX2" fmla="*/ 1011768 w 1011768"/>
                <a:gd name="connsiteY2" fmla="*/ 16933 h 389466"/>
                <a:gd name="connsiteX3" fmla="*/ 639233 w 1011768"/>
                <a:gd name="connsiteY3" fmla="*/ 211667 h 389466"/>
                <a:gd name="connsiteX4" fmla="*/ 448734 w 1011768"/>
                <a:gd name="connsiteY4" fmla="*/ 385233 h 389466"/>
                <a:gd name="connsiteX5" fmla="*/ 0 w 1011768"/>
                <a:gd name="connsiteY5" fmla="*/ 389466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768" h="389466">
                  <a:moveTo>
                    <a:pt x="0" y="389466"/>
                  </a:moveTo>
                  <a:lnTo>
                    <a:pt x="169334" y="0"/>
                  </a:lnTo>
                  <a:lnTo>
                    <a:pt x="1011768" y="16933"/>
                  </a:lnTo>
                  <a:lnTo>
                    <a:pt x="639233" y="211667"/>
                  </a:lnTo>
                  <a:cubicBezTo>
                    <a:pt x="551744" y="283633"/>
                    <a:pt x="531990" y="313267"/>
                    <a:pt x="448734" y="385233"/>
                  </a:cubicBezTo>
                  <a:lnTo>
                    <a:pt x="0" y="389466"/>
                  </a:lnTo>
                  <a:close/>
                </a:path>
              </a:pathLst>
            </a:cu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reeform 1"/>
          <p:cNvSpPr/>
          <p:nvPr/>
        </p:nvSpPr>
        <p:spPr>
          <a:xfrm>
            <a:off x="1955800" y="3534861"/>
            <a:ext cx="5223933" cy="1306168"/>
          </a:xfrm>
          <a:custGeom>
            <a:avLst/>
            <a:gdLst>
              <a:gd name="connsiteX0" fmla="*/ 0 w 5223933"/>
              <a:gd name="connsiteY0" fmla="*/ 1272741 h 1466455"/>
              <a:gd name="connsiteX1" fmla="*/ 364067 w 5223933"/>
              <a:gd name="connsiteY1" fmla="*/ 1442075 h 1466455"/>
              <a:gd name="connsiteX2" fmla="*/ 914400 w 5223933"/>
              <a:gd name="connsiteY2" fmla="*/ 1433608 h 1466455"/>
              <a:gd name="connsiteX3" fmla="*/ 1380067 w 5223933"/>
              <a:gd name="connsiteY3" fmla="*/ 1145741 h 1466455"/>
              <a:gd name="connsiteX4" fmla="*/ 1862667 w 5223933"/>
              <a:gd name="connsiteY4" fmla="*/ 536141 h 1466455"/>
              <a:gd name="connsiteX5" fmla="*/ 2370667 w 5223933"/>
              <a:gd name="connsiteY5" fmla="*/ 138208 h 1466455"/>
              <a:gd name="connsiteX6" fmla="*/ 2946400 w 5223933"/>
              <a:gd name="connsiteY6" fmla="*/ 2741 h 1466455"/>
              <a:gd name="connsiteX7" fmla="*/ 3547533 w 5223933"/>
              <a:gd name="connsiteY7" fmla="*/ 239808 h 1466455"/>
              <a:gd name="connsiteX8" fmla="*/ 3970867 w 5223933"/>
              <a:gd name="connsiteY8" fmla="*/ 654675 h 1466455"/>
              <a:gd name="connsiteX9" fmla="*/ 4233333 w 5223933"/>
              <a:gd name="connsiteY9" fmla="*/ 984875 h 1466455"/>
              <a:gd name="connsiteX10" fmla="*/ 4495800 w 5223933"/>
              <a:gd name="connsiteY10" fmla="*/ 1145741 h 1466455"/>
              <a:gd name="connsiteX11" fmla="*/ 4775200 w 5223933"/>
              <a:gd name="connsiteY11" fmla="*/ 1238875 h 1466455"/>
              <a:gd name="connsiteX12" fmla="*/ 5223933 w 5223933"/>
              <a:gd name="connsiteY12" fmla="*/ 1255808 h 146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23933" h="1466455">
                <a:moveTo>
                  <a:pt x="0" y="1272741"/>
                </a:moveTo>
                <a:cubicBezTo>
                  <a:pt x="105833" y="1344002"/>
                  <a:pt x="211667" y="1415264"/>
                  <a:pt x="364067" y="1442075"/>
                </a:cubicBezTo>
                <a:cubicBezTo>
                  <a:pt x="516467" y="1468886"/>
                  <a:pt x="745067" y="1482997"/>
                  <a:pt x="914400" y="1433608"/>
                </a:cubicBezTo>
                <a:cubicBezTo>
                  <a:pt x="1083733" y="1384219"/>
                  <a:pt x="1222023" y="1295319"/>
                  <a:pt x="1380067" y="1145741"/>
                </a:cubicBezTo>
                <a:cubicBezTo>
                  <a:pt x="1538112" y="996163"/>
                  <a:pt x="1697567" y="704063"/>
                  <a:pt x="1862667" y="536141"/>
                </a:cubicBezTo>
                <a:cubicBezTo>
                  <a:pt x="2027767" y="368219"/>
                  <a:pt x="2190045" y="227108"/>
                  <a:pt x="2370667" y="138208"/>
                </a:cubicBezTo>
                <a:cubicBezTo>
                  <a:pt x="2551289" y="49308"/>
                  <a:pt x="2750256" y="-14192"/>
                  <a:pt x="2946400" y="2741"/>
                </a:cubicBezTo>
                <a:cubicBezTo>
                  <a:pt x="3142544" y="19674"/>
                  <a:pt x="3376789" y="131152"/>
                  <a:pt x="3547533" y="239808"/>
                </a:cubicBezTo>
                <a:cubicBezTo>
                  <a:pt x="3718277" y="348464"/>
                  <a:pt x="3856567" y="530497"/>
                  <a:pt x="3970867" y="654675"/>
                </a:cubicBezTo>
                <a:cubicBezTo>
                  <a:pt x="4085167" y="778853"/>
                  <a:pt x="4145844" y="903031"/>
                  <a:pt x="4233333" y="984875"/>
                </a:cubicBezTo>
                <a:cubicBezTo>
                  <a:pt x="4320822" y="1066719"/>
                  <a:pt x="4405489" y="1103408"/>
                  <a:pt x="4495800" y="1145741"/>
                </a:cubicBezTo>
                <a:cubicBezTo>
                  <a:pt x="4586111" y="1188074"/>
                  <a:pt x="4653845" y="1220531"/>
                  <a:pt x="4775200" y="1238875"/>
                </a:cubicBezTo>
                <a:cubicBezTo>
                  <a:pt x="4896555" y="1257219"/>
                  <a:pt x="5223933" y="1255808"/>
                  <a:pt x="5223933" y="1255808"/>
                </a:cubicBezTo>
              </a:path>
            </a:pathLst>
          </a:cu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38867" y="3588982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8867" y="3986915"/>
            <a:ext cx="5240866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8867" y="1608667"/>
            <a:ext cx="0" cy="4249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5800" y="5841117"/>
            <a:ext cx="5223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938866" y="2191097"/>
            <a:ext cx="5240867" cy="2795770"/>
          </a:xfrm>
          <a:custGeom>
            <a:avLst/>
            <a:gdLst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176867 w 5240867"/>
              <a:gd name="connsiteY4" fmla="*/ 2551179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82800 w 5240867"/>
              <a:gd name="connsiteY7" fmla="*/ 434512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  <a:gd name="connsiteX0" fmla="*/ 0 w 5240867"/>
              <a:gd name="connsiteY0" fmla="*/ 2652779 h 2795770"/>
              <a:gd name="connsiteX1" fmla="*/ 372533 w 5240867"/>
              <a:gd name="connsiteY1" fmla="*/ 2771312 h 2795770"/>
              <a:gd name="connsiteX2" fmla="*/ 736600 w 5240867"/>
              <a:gd name="connsiteY2" fmla="*/ 2788245 h 2795770"/>
              <a:gd name="connsiteX3" fmla="*/ 1049867 w 5240867"/>
              <a:gd name="connsiteY3" fmla="*/ 2678179 h 2795770"/>
              <a:gd name="connsiteX4" fmla="*/ 1236133 w 5240867"/>
              <a:gd name="connsiteY4" fmla="*/ 2407246 h 2795770"/>
              <a:gd name="connsiteX5" fmla="*/ 1380067 w 5240867"/>
              <a:gd name="connsiteY5" fmla="*/ 2009312 h 2795770"/>
              <a:gd name="connsiteX6" fmla="*/ 1879600 w 5240867"/>
              <a:gd name="connsiteY6" fmla="*/ 807045 h 2795770"/>
              <a:gd name="connsiteX7" fmla="*/ 2057400 w 5240867"/>
              <a:gd name="connsiteY7" fmla="*/ 502245 h 2795770"/>
              <a:gd name="connsiteX8" fmla="*/ 2269067 w 5240867"/>
              <a:gd name="connsiteY8" fmla="*/ 256712 h 2795770"/>
              <a:gd name="connsiteX9" fmla="*/ 2565400 w 5240867"/>
              <a:gd name="connsiteY9" fmla="*/ 53512 h 2795770"/>
              <a:gd name="connsiteX10" fmla="*/ 2726267 w 5240867"/>
              <a:gd name="connsiteY10" fmla="*/ 11179 h 2795770"/>
              <a:gd name="connsiteX11" fmla="*/ 2971800 w 5240867"/>
              <a:gd name="connsiteY11" fmla="*/ 11179 h 2795770"/>
              <a:gd name="connsiteX12" fmla="*/ 3251200 w 5240867"/>
              <a:gd name="connsiteY12" fmla="*/ 138179 h 2795770"/>
              <a:gd name="connsiteX13" fmla="*/ 3462867 w 5240867"/>
              <a:gd name="connsiteY13" fmla="*/ 307512 h 2795770"/>
              <a:gd name="connsiteX14" fmla="*/ 3632200 w 5240867"/>
              <a:gd name="connsiteY14" fmla="*/ 527645 h 2795770"/>
              <a:gd name="connsiteX15" fmla="*/ 3801533 w 5240867"/>
              <a:gd name="connsiteY15" fmla="*/ 874779 h 2795770"/>
              <a:gd name="connsiteX16" fmla="*/ 4055533 w 5240867"/>
              <a:gd name="connsiteY16" fmla="*/ 1425112 h 2795770"/>
              <a:gd name="connsiteX17" fmla="*/ 4284133 w 5240867"/>
              <a:gd name="connsiteY17" fmla="*/ 1890779 h 2795770"/>
              <a:gd name="connsiteX18" fmla="*/ 4385733 w 5240867"/>
              <a:gd name="connsiteY18" fmla="*/ 2119379 h 2795770"/>
              <a:gd name="connsiteX19" fmla="*/ 4580467 w 5240867"/>
              <a:gd name="connsiteY19" fmla="*/ 2339512 h 2795770"/>
              <a:gd name="connsiteX20" fmla="*/ 4792133 w 5240867"/>
              <a:gd name="connsiteY20" fmla="*/ 2500379 h 2795770"/>
              <a:gd name="connsiteX21" fmla="*/ 5054600 w 5240867"/>
              <a:gd name="connsiteY21" fmla="*/ 2559645 h 2795770"/>
              <a:gd name="connsiteX22" fmla="*/ 5240867 w 5240867"/>
              <a:gd name="connsiteY22" fmla="*/ 2559645 h 279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40867" h="2795770">
                <a:moveTo>
                  <a:pt x="0" y="2652779"/>
                </a:moveTo>
                <a:cubicBezTo>
                  <a:pt x="124883" y="2700756"/>
                  <a:pt x="249766" y="2748734"/>
                  <a:pt x="372533" y="2771312"/>
                </a:cubicBezTo>
                <a:cubicBezTo>
                  <a:pt x="495300" y="2793890"/>
                  <a:pt x="623711" y="2803767"/>
                  <a:pt x="736600" y="2788245"/>
                </a:cubicBezTo>
                <a:cubicBezTo>
                  <a:pt x="849489" y="2772723"/>
                  <a:pt x="966612" y="2741679"/>
                  <a:pt x="1049867" y="2678179"/>
                </a:cubicBezTo>
                <a:cubicBezTo>
                  <a:pt x="1133122" y="2614679"/>
                  <a:pt x="1181100" y="2518724"/>
                  <a:pt x="1236133" y="2407246"/>
                </a:cubicBezTo>
                <a:cubicBezTo>
                  <a:pt x="1291166" y="2295768"/>
                  <a:pt x="1272823" y="2276012"/>
                  <a:pt x="1380067" y="2009312"/>
                </a:cubicBezTo>
                <a:cubicBezTo>
                  <a:pt x="1487311" y="1742612"/>
                  <a:pt x="1766711" y="1058223"/>
                  <a:pt x="1879600" y="807045"/>
                </a:cubicBezTo>
                <a:cubicBezTo>
                  <a:pt x="1992489" y="555867"/>
                  <a:pt x="1992489" y="593967"/>
                  <a:pt x="2057400" y="502245"/>
                </a:cubicBezTo>
                <a:cubicBezTo>
                  <a:pt x="2122311" y="410523"/>
                  <a:pt x="2184400" y="331501"/>
                  <a:pt x="2269067" y="256712"/>
                </a:cubicBezTo>
                <a:cubicBezTo>
                  <a:pt x="2353734" y="181923"/>
                  <a:pt x="2489200" y="94434"/>
                  <a:pt x="2565400" y="53512"/>
                </a:cubicBezTo>
                <a:cubicBezTo>
                  <a:pt x="2641600" y="12590"/>
                  <a:pt x="2658534" y="18234"/>
                  <a:pt x="2726267" y="11179"/>
                </a:cubicBezTo>
                <a:cubicBezTo>
                  <a:pt x="2794000" y="4124"/>
                  <a:pt x="2884311" y="-9988"/>
                  <a:pt x="2971800" y="11179"/>
                </a:cubicBezTo>
                <a:cubicBezTo>
                  <a:pt x="3059289" y="32346"/>
                  <a:pt x="3169356" y="88790"/>
                  <a:pt x="3251200" y="138179"/>
                </a:cubicBezTo>
                <a:cubicBezTo>
                  <a:pt x="3333045" y="187568"/>
                  <a:pt x="3399367" y="242601"/>
                  <a:pt x="3462867" y="307512"/>
                </a:cubicBezTo>
                <a:cubicBezTo>
                  <a:pt x="3526367" y="372423"/>
                  <a:pt x="3575756" y="433101"/>
                  <a:pt x="3632200" y="527645"/>
                </a:cubicBezTo>
                <a:cubicBezTo>
                  <a:pt x="3688644" y="622189"/>
                  <a:pt x="3730978" y="725201"/>
                  <a:pt x="3801533" y="874779"/>
                </a:cubicBezTo>
                <a:cubicBezTo>
                  <a:pt x="3872088" y="1024357"/>
                  <a:pt x="3975100" y="1255779"/>
                  <a:pt x="4055533" y="1425112"/>
                </a:cubicBezTo>
                <a:cubicBezTo>
                  <a:pt x="4135966" y="1594445"/>
                  <a:pt x="4229100" y="1775068"/>
                  <a:pt x="4284133" y="1890779"/>
                </a:cubicBezTo>
                <a:cubicBezTo>
                  <a:pt x="4339166" y="2006490"/>
                  <a:pt x="4336344" y="2044590"/>
                  <a:pt x="4385733" y="2119379"/>
                </a:cubicBezTo>
                <a:cubicBezTo>
                  <a:pt x="4435122" y="2194168"/>
                  <a:pt x="4512734" y="2276012"/>
                  <a:pt x="4580467" y="2339512"/>
                </a:cubicBezTo>
                <a:cubicBezTo>
                  <a:pt x="4648200" y="2403012"/>
                  <a:pt x="4713111" y="2463690"/>
                  <a:pt x="4792133" y="2500379"/>
                </a:cubicBezTo>
                <a:cubicBezTo>
                  <a:pt x="4871155" y="2537068"/>
                  <a:pt x="4979811" y="2549767"/>
                  <a:pt x="5054600" y="2559645"/>
                </a:cubicBezTo>
                <a:cubicBezTo>
                  <a:pt x="5129389" y="2569523"/>
                  <a:pt x="5240867" y="2559645"/>
                  <a:pt x="5240867" y="2559645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89400" y="6112049"/>
            <a:ext cx="164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of day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3922" y="3370849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41274" y="2096415"/>
            <a:ext cx="1619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max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(surface in sun)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4943" y="4548641"/>
            <a:ext cx="1865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min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(surface in shade)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82800" y="3534861"/>
            <a:ext cx="91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8000"/>
                </a:solidFill>
              </a:rPr>
              <a:t>T</a:t>
            </a:r>
            <a:r>
              <a:rPr lang="en-US" baseline="-25000" dirty="0" err="1" smtClean="0">
                <a:solidFill>
                  <a:srgbClr val="008000"/>
                </a:solidFill>
              </a:rPr>
              <a:t>preferred</a:t>
            </a:r>
            <a:endParaRPr lang="en-US" baseline="-25000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6554" y="367268"/>
            <a:ext cx="8520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Warming temperatures will restrict activity times, energy</a:t>
            </a:r>
            <a:br>
              <a:rPr lang="en-US" sz="2800" dirty="0" smtClean="0"/>
            </a:br>
            <a:r>
              <a:rPr lang="en-US" sz="2800" dirty="0" smtClean="0"/>
              <a:t>gain, and reproductive output</a:t>
            </a:r>
            <a:endParaRPr lang="en-US" sz="2800" dirty="0"/>
          </a:p>
        </p:txBody>
      </p:sp>
      <p:sp>
        <p:nvSpPr>
          <p:cNvPr id="34" name="Freeform 33"/>
          <p:cNvSpPr/>
          <p:nvPr/>
        </p:nvSpPr>
        <p:spPr>
          <a:xfrm>
            <a:off x="1955800" y="3993146"/>
            <a:ext cx="5245100" cy="501344"/>
          </a:xfrm>
          <a:custGeom>
            <a:avLst/>
            <a:gdLst>
              <a:gd name="connsiteX0" fmla="*/ 0 w 5245100"/>
              <a:gd name="connsiteY0" fmla="*/ 163780 h 494889"/>
              <a:gd name="connsiteX1" fmla="*/ 565150 w 5245100"/>
              <a:gd name="connsiteY1" fmla="*/ 284430 h 494889"/>
              <a:gd name="connsiteX2" fmla="*/ 1225550 w 5245100"/>
              <a:gd name="connsiteY2" fmla="*/ 417780 h 494889"/>
              <a:gd name="connsiteX3" fmla="*/ 1752600 w 5245100"/>
              <a:gd name="connsiteY3" fmla="*/ 481280 h 494889"/>
              <a:gd name="connsiteX4" fmla="*/ 2038350 w 5245100"/>
              <a:gd name="connsiteY4" fmla="*/ 481280 h 494889"/>
              <a:gd name="connsiteX5" fmla="*/ 2400300 w 5245100"/>
              <a:gd name="connsiteY5" fmla="*/ 487630 h 494889"/>
              <a:gd name="connsiteX6" fmla="*/ 2774950 w 5245100"/>
              <a:gd name="connsiteY6" fmla="*/ 366980 h 494889"/>
              <a:gd name="connsiteX7" fmla="*/ 3295650 w 5245100"/>
              <a:gd name="connsiteY7" fmla="*/ 208230 h 494889"/>
              <a:gd name="connsiteX8" fmla="*/ 3759200 w 5245100"/>
              <a:gd name="connsiteY8" fmla="*/ 74880 h 494889"/>
              <a:gd name="connsiteX9" fmla="*/ 4032250 w 5245100"/>
              <a:gd name="connsiteY9" fmla="*/ 24080 h 494889"/>
              <a:gd name="connsiteX10" fmla="*/ 4241800 w 5245100"/>
              <a:gd name="connsiteY10" fmla="*/ 5030 h 494889"/>
              <a:gd name="connsiteX11" fmla="*/ 4489450 w 5245100"/>
              <a:gd name="connsiteY11" fmla="*/ 5030 h 494889"/>
              <a:gd name="connsiteX12" fmla="*/ 4730750 w 5245100"/>
              <a:gd name="connsiteY12" fmla="*/ 62180 h 494889"/>
              <a:gd name="connsiteX13" fmla="*/ 5003800 w 5245100"/>
              <a:gd name="connsiteY13" fmla="*/ 189180 h 494889"/>
              <a:gd name="connsiteX14" fmla="*/ 5118100 w 5245100"/>
              <a:gd name="connsiteY14" fmla="*/ 265380 h 494889"/>
              <a:gd name="connsiteX15" fmla="*/ 5207000 w 5245100"/>
              <a:gd name="connsiteY15" fmla="*/ 309830 h 494889"/>
              <a:gd name="connsiteX16" fmla="*/ 5245100 w 5245100"/>
              <a:gd name="connsiteY16" fmla="*/ 328880 h 494889"/>
              <a:gd name="connsiteX17" fmla="*/ 5232400 w 5245100"/>
              <a:gd name="connsiteY17" fmla="*/ 322530 h 494889"/>
              <a:gd name="connsiteX0" fmla="*/ 0 w 5245100"/>
              <a:gd name="connsiteY0" fmla="*/ 163780 h 502787"/>
              <a:gd name="connsiteX1" fmla="*/ 565150 w 5245100"/>
              <a:gd name="connsiteY1" fmla="*/ 284430 h 502787"/>
              <a:gd name="connsiteX2" fmla="*/ 1225550 w 5245100"/>
              <a:gd name="connsiteY2" fmla="*/ 417780 h 502787"/>
              <a:gd name="connsiteX3" fmla="*/ 1752600 w 5245100"/>
              <a:gd name="connsiteY3" fmla="*/ 481280 h 502787"/>
              <a:gd name="connsiteX4" fmla="*/ 2063750 w 5245100"/>
              <a:gd name="connsiteY4" fmla="*/ 500330 h 502787"/>
              <a:gd name="connsiteX5" fmla="*/ 2400300 w 5245100"/>
              <a:gd name="connsiteY5" fmla="*/ 487630 h 502787"/>
              <a:gd name="connsiteX6" fmla="*/ 2774950 w 5245100"/>
              <a:gd name="connsiteY6" fmla="*/ 366980 h 502787"/>
              <a:gd name="connsiteX7" fmla="*/ 3295650 w 5245100"/>
              <a:gd name="connsiteY7" fmla="*/ 208230 h 502787"/>
              <a:gd name="connsiteX8" fmla="*/ 3759200 w 5245100"/>
              <a:gd name="connsiteY8" fmla="*/ 74880 h 502787"/>
              <a:gd name="connsiteX9" fmla="*/ 4032250 w 5245100"/>
              <a:gd name="connsiteY9" fmla="*/ 24080 h 502787"/>
              <a:gd name="connsiteX10" fmla="*/ 4241800 w 5245100"/>
              <a:gd name="connsiteY10" fmla="*/ 5030 h 502787"/>
              <a:gd name="connsiteX11" fmla="*/ 4489450 w 5245100"/>
              <a:gd name="connsiteY11" fmla="*/ 5030 h 502787"/>
              <a:gd name="connsiteX12" fmla="*/ 4730750 w 5245100"/>
              <a:gd name="connsiteY12" fmla="*/ 62180 h 502787"/>
              <a:gd name="connsiteX13" fmla="*/ 5003800 w 5245100"/>
              <a:gd name="connsiteY13" fmla="*/ 189180 h 502787"/>
              <a:gd name="connsiteX14" fmla="*/ 5118100 w 5245100"/>
              <a:gd name="connsiteY14" fmla="*/ 265380 h 502787"/>
              <a:gd name="connsiteX15" fmla="*/ 5207000 w 5245100"/>
              <a:gd name="connsiteY15" fmla="*/ 309830 h 502787"/>
              <a:gd name="connsiteX16" fmla="*/ 5245100 w 5245100"/>
              <a:gd name="connsiteY16" fmla="*/ 328880 h 502787"/>
              <a:gd name="connsiteX17" fmla="*/ 5232400 w 5245100"/>
              <a:gd name="connsiteY17" fmla="*/ 322530 h 502787"/>
              <a:gd name="connsiteX0" fmla="*/ 0 w 5245100"/>
              <a:gd name="connsiteY0" fmla="*/ 163780 h 501344"/>
              <a:gd name="connsiteX1" fmla="*/ 565150 w 5245100"/>
              <a:gd name="connsiteY1" fmla="*/ 284430 h 501344"/>
              <a:gd name="connsiteX2" fmla="*/ 1225550 w 5245100"/>
              <a:gd name="connsiteY2" fmla="*/ 417780 h 501344"/>
              <a:gd name="connsiteX3" fmla="*/ 1752600 w 5245100"/>
              <a:gd name="connsiteY3" fmla="*/ 481280 h 501344"/>
              <a:gd name="connsiteX4" fmla="*/ 2063750 w 5245100"/>
              <a:gd name="connsiteY4" fmla="*/ 500330 h 501344"/>
              <a:gd name="connsiteX5" fmla="*/ 2482850 w 5245100"/>
              <a:gd name="connsiteY5" fmla="*/ 455880 h 501344"/>
              <a:gd name="connsiteX6" fmla="*/ 2774950 w 5245100"/>
              <a:gd name="connsiteY6" fmla="*/ 366980 h 501344"/>
              <a:gd name="connsiteX7" fmla="*/ 3295650 w 5245100"/>
              <a:gd name="connsiteY7" fmla="*/ 208230 h 501344"/>
              <a:gd name="connsiteX8" fmla="*/ 3759200 w 5245100"/>
              <a:gd name="connsiteY8" fmla="*/ 74880 h 501344"/>
              <a:gd name="connsiteX9" fmla="*/ 4032250 w 5245100"/>
              <a:gd name="connsiteY9" fmla="*/ 24080 h 501344"/>
              <a:gd name="connsiteX10" fmla="*/ 4241800 w 5245100"/>
              <a:gd name="connsiteY10" fmla="*/ 5030 h 501344"/>
              <a:gd name="connsiteX11" fmla="*/ 4489450 w 5245100"/>
              <a:gd name="connsiteY11" fmla="*/ 5030 h 501344"/>
              <a:gd name="connsiteX12" fmla="*/ 4730750 w 5245100"/>
              <a:gd name="connsiteY12" fmla="*/ 62180 h 501344"/>
              <a:gd name="connsiteX13" fmla="*/ 5003800 w 5245100"/>
              <a:gd name="connsiteY13" fmla="*/ 189180 h 501344"/>
              <a:gd name="connsiteX14" fmla="*/ 5118100 w 5245100"/>
              <a:gd name="connsiteY14" fmla="*/ 265380 h 501344"/>
              <a:gd name="connsiteX15" fmla="*/ 5207000 w 5245100"/>
              <a:gd name="connsiteY15" fmla="*/ 309830 h 501344"/>
              <a:gd name="connsiteX16" fmla="*/ 5245100 w 5245100"/>
              <a:gd name="connsiteY16" fmla="*/ 328880 h 501344"/>
              <a:gd name="connsiteX17" fmla="*/ 5232400 w 5245100"/>
              <a:gd name="connsiteY17" fmla="*/ 322530 h 50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5100" h="501344">
                <a:moveTo>
                  <a:pt x="0" y="163780"/>
                </a:moveTo>
                <a:lnTo>
                  <a:pt x="565150" y="284430"/>
                </a:lnTo>
                <a:cubicBezTo>
                  <a:pt x="769408" y="326763"/>
                  <a:pt x="1027642" y="384972"/>
                  <a:pt x="1225550" y="417780"/>
                </a:cubicBezTo>
                <a:cubicBezTo>
                  <a:pt x="1423458" y="450588"/>
                  <a:pt x="1612900" y="467522"/>
                  <a:pt x="1752600" y="481280"/>
                </a:cubicBezTo>
                <a:cubicBezTo>
                  <a:pt x="1892300" y="495038"/>
                  <a:pt x="1942042" y="504563"/>
                  <a:pt x="2063750" y="500330"/>
                </a:cubicBezTo>
                <a:cubicBezTo>
                  <a:pt x="2185458" y="496097"/>
                  <a:pt x="2364317" y="478105"/>
                  <a:pt x="2482850" y="455880"/>
                </a:cubicBezTo>
                <a:cubicBezTo>
                  <a:pt x="2601383" y="433655"/>
                  <a:pt x="2639483" y="408255"/>
                  <a:pt x="2774950" y="366980"/>
                </a:cubicBezTo>
                <a:lnTo>
                  <a:pt x="3295650" y="208230"/>
                </a:lnTo>
                <a:cubicBezTo>
                  <a:pt x="3459692" y="159547"/>
                  <a:pt x="3636433" y="105572"/>
                  <a:pt x="3759200" y="74880"/>
                </a:cubicBezTo>
                <a:cubicBezTo>
                  <a:pt x="3881967" y="44188"/>
                  <a:pt x="3951817" y="35722"/>
                  <a:pt x="4032250" y="24080"/>
                </a:cubicBezTo>
                <a:cubicBezTo>
                  <a:pt x="4112683" y="12438"/>
                  <a:pt x="4165600" y="8205"/>
                  <a:pt x="4241800" y="5030"/>
                </a:cubicBezTo>
                <a:cubicBezTo>
                  <a:pt x="4318000" y="1855"/>
                  <a:pt x="4407958" y="-4495"/>
                  <a:pt x="4489450" y="5030"/>
                </a:cubicBezTo>
                <a:cubicBezTo>
                  <a:pt x="4570942" y="14555"/>
                  <a:pt x="4645025" y="31488"/>
                  <a:pt x="4730750" y="62180"/>
                </a:cubicBezTo>
                <a:cubicBezTo>
                  <a:pt x="4816475" y="92872"/>
                  <a:pt x="4939242" y="155313"/>
                  <a:pt x="5003800" y="189180"/>
                </a:cubicBezTo>
                <a:cubicBezTo>
                  <a:pt x="5068358" y="223047"/>
                  <a:pt x="5084233" y="245272"/>
                  <a:pt x="5118100" y="265380"/>
                </a:cubicBezTo>
                <a:cubicBezTo>
                  <a:pt x="5151967" y="285488"/>
                  <a:pt x="5207000" y="309830"/>
                  <a:pt x="5207000" y="309830"/>
                </a:cubicBezTo>
                <a:lnTo>
                  <a:pt x="5245100" y="328880"/>
                </a:lnTo>
                <a:lnTo>
                  <a:pt x="5232400" y="322530"/>
                </a:lnTo>
              </a:path>
            </a:pathLst>
          </a:custGeom>
          <a:ln>
            <a:solidFill>
              <a:srgbClr val="9966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7676" y="4185295"/>
            <a:ext cx="699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996633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996633"/>
                </a:solidFill>
              </a:rPr>
              <a:t>e</a:t>
            </a:r>
            <a:r>
              <a:rPr lang="en-US" sz="1600" dirty="0" smtClean="0">
                <a:solidFill>
                  <a:srgbClr val="996633"/>
                </a:solidFill>
              </a:rPr>
              <a:t> soil</a:t>
            </a:r>
            <a:endParaRPr lang="en-US" sz="1600" dirty="0">
              <a:solidFill>
                <a:srgbClr val="996633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1249" y="5371765"/>
            <a:ext cx="1057138" cy="375347"/>
            <a:chOff x="4261249" y="5371765"/>
            <a:chExt cx="1057138" cy="375347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57957" y="5371765"/>
              <a:ext cx="565321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61249" y="5377780"/>
              <a:ext cx="1057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hr</a:t>
              </a:r>
              <a:r>
                <a:rPr lang="en-US" i="1" baseline="-25000" dirty="0" err="1" smtClean="0"/>
                <a:t>restriction</a:t>
              </a:r>
              <a:endParaRPr lang="en-US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6155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-4863" y="2167183"/>
            <a:ext cx="8596413" cy="3569000"/>
            <a:chOff x="654788" y="2697043"/>
            <a:chExt cx="7475142" cy="3103478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654788" y="2697043"/>
              <a:ext cx="3783675" cy="3103478"/>
              <a:chOff x="873608" y="1608667"/>
              <a:chExt cx="6306125" cy="517246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420534" y="3584750"/>
                <a:ext cx="2719916" cy="389466"/>
                <a:chOff x="3420534" y="3584750"/>
                <a:chExt cx="2719916" cy="389466"/>
              </a:xfrm>
              <a:solidFill>
                <a:srgbClr val="008000"/>
              </a:solidFill>
            </p:grpSpPr>
            <p:sp>
              <p:nvSpPr>
                <p:cNvPr id="30" name="Freeform 29"/>
                <p:cNvSpPr/>
                <p:nvPr/>
              </p:nvSpPr>
              <p:spPr>
                <a:xfrm>
                  <a:off x="5218780" y="3588983"/>
                  <a:ext cx="921670" cy="372965"/>
                </a:xfrm>
                <a:custGeom>
                  <a:avLst/>
                  <a:gdLst>
                    <a:gd name="connsiteX0" fmla="*/ 0 w 668866"/>
                    <a:gd name="connsiteY0" fmla="*/ 0 h 368300"/>
                    <a:gd name="connsiteX1" fmla="*/ 482600 w 668866"/>
                    <a:gd name="connsiteY1" fmla="*/ 0 h 368300"/>
                    <a:gd name="connsiteX2" fmla="*/ 630766 w 668866"/>
                    <a:gd name="connsiteY2" fmla="*/ 300567 h 368300"/>
                    <a:gd name="connsiteX3" fmla="*/ 668866 w 668866"/>
                    <a:gd name="connsiteY3" fmla="*/ 368300 h 368300"/>
                    <a:gd name="connsiteX4" fmla="*/ 389466 w 668866"/>
                    <a:gd name="connsiteY4" fmla="*/ 368300 h 368300"/>
                    <a:gd name="connsiteX5" fmla="*/ 283633 w 668866"/>
                    <a:gd name="connsiteY5" fmla="*/ 237067 h 368300"/>
                    <a:gd name="connsiteX6" fmla="*/ 143933 w 668866"/>
                    <a:gd name="connsiteY6" fmla="*/ 114300 h 368300"/>
                    <a:gd name="connsiteX7" fmla="*/ 0 w 668866"/>
                    <a:gd name="connsiteY7" fmla="*/ 0 h 368300"/>
                    <a:gd name="connsiteX0" fmla="*/ 0 w 954910"/>
                    <a:gd name="connsiteY0" fmla="*/ 23462 h 368300"/>
                    <a:gd name="connsiteX1" fmla="*/ 768644 w 954910"/>
                    <a:gd name="connsiteY1" fmla="*/ 0 h 368300"/>
                    <a:gd name="connsiteX2" fmla="*/ 916810 w 954910"/>
                    <a:gd name="connsiteY2" fmla="*/ 300567 h 368300"/>
                    <a:gd name="connsiteX3" fmla="*/ 954910 w 954910"/>
                    <a:gd name="connsiteY3" fmla="*/ 368300 h 368300"/>
                    <a:gd name="connsiteX4" fmla="*/ 675510 w 954910"/>
                    <a:gd name="connsiteY4" fmla="*/ 368300 h 368300"/>
                    <a:gd name="connsiteX5" fmla="*/ 569677 w 954910"/>
                    <a:gd name="connsiteY5" fmla="*/ 237067 h 368300"/>
                    <a:gd name="connsiteX6" fmla="*/ 429977 w 954910"/>
                    <a:gd name="connsiteY6" fmla="*/ 114300 h 368300"/>
                    <a:gd name="connsiteX7" fmla="*/ 0 w 954910"/>
                    <a:gd name="connsiteY7" fmla="*/ 23462 h 368300"/>
                    <a:gd name="connsiteX0" fmla="*/ 0 w 954910"/>
                    <a:gd name="connsiteY0" fmla="*/ 23462 h 368300"/>
                    <a:gd name="connsiteX1" fmla="*/ 768644 w 954910"/>
                    <a:gd name="connsiteY1" fmla="*/ 0 h 368300"/>
                    <a:gd name="connsiteX2" fmla="*/ 916810 w 954910"/>
                    <a:gd name="connsiteY2" fmla="*/ 300567 h 368300"/>
                    <a:gd name="connsiteX3" fmla="*/ 954910 w 954910"/>
                    <a:gd name="connsiteY3" fmla="*/ 368300 h 368300"/>
                    <a:gd name="connsiteX4" fmla="*/ 675510 w 954910"/>
                    <a:gd name="connsiteY4" fmla="*/ 368300 h 368300"/>
                    <a:gd name="connsiteX5" fmla="*/ 569677 w 954910"/>
                    <a:gd name="connsiteY5" fmla="*/ 237067 h 368300"/>
                    <a:gd name="connsiteX6" fmla="*/ 340986 w 954910"/>
                    <a:gd name="connsiteY6" fmla="*/ 172955 h 368300"/>
                    <a:gd name="connsiteX7" fmla="*/ 0 w 954910"/>
                    <a:gd name="connsiteY7" fmla="*/ 23462 h 368300"/>
                    <a:gd name="connsiteX0" fmla="*/ 0 w 954910"/>
                    <a:gd name="connsiteY0" fmla="*/ 23462 h 368300"/>
                    <a:gd name="connsiteX1" fmla="*/ 768644 w 954910"/>
                    <a:gd name="connsiteY1" fmla="*/ 0 h 368300"/>
                    <a:gd name="connsiteX2" fmla="*/ 916810 w 954910"/>
                    <a:gd name="connsiteY2" fmla="*/ 300567 h 368300"/>
                    <a:gd name="connsiteX3" fmla="*/ 954910 w 954910"/>
                    <a:gd name="connsiteY3" fmla="*/ 368300 h 368300"/>
                    <a:gd name="connsiteX4" fmla="*/ 675510 w 954910"/>
                    <a:gd name="connsiteY4" fmla="*/ 368300 h 368300"/>
                    <a:gd name="connsiteX5" fmla="*/ 487042 w 954910"/>
                    <a:gd name="connsiteY5" fmla="*/ 289858 h 368300"/>
                    <a:gd name="connsiteX6" fmla="*/ 340986 w 954910"/>
                    <a:gd name="connsiteY6" fmla="*/ 172955 h 368300"/>
                    <a:gd name="connsiteX7" fmla="*/ 0 w 954910"/>
                    <a:gd name="connsiteY7" fmla="*/ 23462 h 368300"/>
                    <a:gd name="connsiteX0" fmla="*/ 0 w 954910"/>
                    <a:gd name="connsiteY0" fmla="*/ 23462 h 368300"/>
                    <a:gd name="connsiteX1" fmla="*/ 768644 w 954910"/>
                    <a:gd name="connsiteY1" fmla="*/ 0 h 368300"/>
                    <a:gd name="connsiteX2" fmla="*/ 916810 w 954910"/>
                    <a:gd name="connsiteY2" fmla="*/ 300567 h 368300"/>
                    <a:gd name="connsiteX3" fmla="*/ 954910 w 954910"/>
                    <a:gd name="connsiteY3" fmla="*/ 368300 h 368300"/>
                    <a:gd name="connsiteX4" fmla="*/ 586518 w 954910"/>
                    <a:gd name="connsiteY4" fmla="*/ 350703 h 368300"/>
                    <a:gd name="connsiteX5" fmla="*/ 487042 w 954910"/>
                    <a:gd name="connsiteY5" fmla="*/ 289858 h 368300"/>
                    <a:gd name="connsiteX6" fmla="*/ 340986 w 954910"/>
                    <a:gd name="connsiteY6" fmla="*/ 172955 h 368300"/>
                    <a:gd name="connsiteX7" fmla="*/ 0 w 954910"/>
                    <a:gd name="connsiteY7" fmla="*/ 23462 h 368300"/>
                    <a:gd name="connsiteX0" fmla="*/ 0 w 954910"/>
                    <a:gd name="connsiteY0" fmla="*/ 23462 h 350703"/>
                    <a:gd name="connsiteX1" fmla="*/ 768644 w 954910"/>
                    <a:gd name="connsiteY1" fmla="*/ 0 h 350703"/>
                    <a:gd name="connsiteX2" fmla="*/ 916810 w 954910"/>
                    <a:gd name="connsiteY2" fmla="*/ 300567 h 350703"/>
                    <a:gd name="connsiteX3" fmla="*/ 954910 w 954910"/>
                    <a:gd name="connsiteY3" fmla="*/ 338972 h 350703"/>
                    <a:gd name="connsiteX4" fmla="*/ 586518 w 954910"/>
                    <a:gd name="connsiteY4" fmla="*/ 350703 h 350703"/>
                    <a:gd name="connsiteX5" fmla="*/ 487042 w 954910"/>
                    <a:gd name="connsiteY5" fmla="*/ 289858 h 350703"/>
                    <a:gd name="connsiteX6" fmla="*/ 340986 w 954910"/>
                    <a:gd name="connsiteY6" fmla="*/ 172955 h 350703"/>
                    <a:gd name="connsiteX7" fmla="*/ 0 w 954910"/>
                    <a:gd name="connsiteY7" fmla="*/ 23462 h 350703"/>
                    <a:gd name="connsiteX0" fmla="*/ 0 w 954910"/>
                    <a:gd name="connsiteY0" fmla="*/ 23462 h 356568"/>
                    <a:gd name="connsiteX1" fmla="*/ 768644 w 954910"/>
                    <a:gd name="connsiteY1" fmla="*/ 0 h 356568"/>
                    <a:gd name="connsiteX2" fmla="*/ 916810 w 954910"/>
                    <a:gd name="connsiteY2" fmla="*/ 300567 h 356568"/>
                    <a:gd name="connsiteX3" fmla="*/ 954910 w 954910"/>
                    <a:gd name="connsiteY3" fmla="*/ 356568 h 356568"/>
                    <a:gd name="connsiteX4" fmla="*/ 586518 w 954910"/>
                    <a:gd name="connsiteY4" fmla="*/ 350703 h 356568"/>
                    <a:gd name="connsiteX5" fmla="*/ 487042 w 954910"/>
                    <a:gd name="connsiteY5" fmla="*/ 289858 h 356568"/>
                    <a:gd name="connsiteX6" fmla="*/ 340986 w 954910"/>
                    <a:gd name="connsiteY6" fmla="*/ 172955 h 356568"/>
                    <a:gd name="connsiteX7" fmla="*/ 0 w 954910"/>
                    <a:gd name="connsiteY7" fmla="*/ 23462 h 356568"/>
                    <a:gd name="connsiteX0" fmla="*/ 0 w 954910"/>
                    <a:gd name="connsiteY0" fmla="*/ 23462 h 356569"/>
                    <a:gd name="connsiteX1" fmla="*/ 768644 w 954910"/>
                    <a:gd name="connsiteY1" fmla="*/ 0 h 356569"/>
                    <a:gd name="connsiteX2" fmla="*/ 916810 w 954910"/>
                    <a:gd name="connsiteY2" fmla="*/ 300567 h 356569"/>
                    <a:gd name="connsiteX3" fmla="*/ 954910 w 954910"/>
                    <a:gd name="connsiteY3" fmla="*/ 356568 h 356569"/>
                    <a:gd name="connsiteX4" fmla="*/ 605588 w 954910"/>
                    <a:gd name="connsiteY4" fmla="*/ 356569 h 356569"/>
                    <a:gd name="connsiteX5" fmla="*/ 487042 w 954910"/>
                    <a:gd name="connsiteY5" fmla="*/ 289858 h 356569"/>
                    <a:gd name="connsiteX6" fmla="*/ 340986 w 954910"/>
                    <a:gd name="connsiteY6" fmla="*/ 172955 h 356569"/>
                    <a:gd name="connsiteX7" fmla="*/ 0 w 954910"/>
                    <a:gd name="connsiteY7" fmla="*/ 23462 h 35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54910" h="356569">
                      <a:moveTo>
                        <a:pt x="0" y="23462"/>
                      </a:moveTo>
                      <a:lnTo>
                        <a:pt x="768644" y="0"/>
                      </a:lnTo>
                      <a:lnTo>
                        <a:pt x="916810" y="300567"/>
                      </a:lnTo>
                      <a:lnTo>
                        <a:pt x="954910" y="356568"/>
                      </a:lnTo>
                      <a:lnTo>
                        <a:pt x="605588" y="356569"/>
                      </a:lnTo>
                      <a:lnTo>
                        <a:pt x="487042" y="289858"/>
                      </a:lnTo>
                      <a:lnTo>
                        <a:pt x="340986" y="172955"/>
                      </a:lnTo>
                      <a:lnTo>
                        <a:pt x="0" y="23462"/>
                      </a:lnTo>
                      <a:close/>
                    </a:path>
                  </a:pathLst>
                </a:custGeom>
                <a:grp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3420534" y="3584750"/>
                  <a:ext cx="1012075" cy="389466"/>
                </a:xfrm>
                <a:custGeom>
                  <a:avLst/>
                  <a:gdLst>
                    <a:gd name="connsiteX0" fmla="*/ 0 w 778934"/>
                    <a:gd name="connsiteY0" fmla="*/ 397933 h 397933"/>
                    <a:gd name="connsiteX1" fmla="*/ 169334 w 778934"/>
                    <a:gd name="connsiteY1" fmla="*/ 8467 h 397933"/>
                    <a:gd name="connsiteX2" fmla="*/ 778934 w 778934"/>
                    <a:gd name="connsiteY2" fmla="*/ 0 h 397933"/>
                    <a:gd name="connsiteX3" fmla="*/ 457200 w 778934"/>
                    <a:gd name="connsiteY3" fmla="*/ 254000 h 397933"/>
                    <a:gd name="connsiteX4" fmla="*/ 338667 w 778934"/>
                    <a:gd name="connsiteY4" fmla="*/ 397933 h 397933"/>
                    <a:gd name="connsiteX5" fmla="*/ 0 w 778934"/>
                    <a:gd name="connsiteY5" fmla="*/ 397933 h 397933"/>
                    <a:gd name="connsiteX0" fmla="*/ 0 w 1012074"/>
                    <a:gd name="connsiteY0" fmla="*/ 389466 h 389466"/>
                    <a:gd name="connsiteX1" fmla="*/ 169334 w 1012074"/>
                    <a:gd name="connsiteY1" fmla="*/ 0 h 389466"/>
                    <a:gd name="connsiteX2" fmla="*/ 1012074 w 1012074"/>
                    <a:gd name="connsiteY2" fmla="*/ 16074 h 389466"/>
                    <a:gd name="connsiteX3" fmla="*/ 457200 w 1012074"/>
                    <a:gd name="connsiteY3" fmla="*/ 245533 h 389466"/>
                    <a:gd name="connsiteX4" fmla="*/ 338667 w 1012074"/>
                    <a:gd name="connsiteY4" fmla="*/ 389466 h 389466"/>
                    <a:gd name="connsiteX5" fmla="*/ 0 w 1012074"/>
                    <a:gd name="connsiteY5" fmla="*/ 389466 h 389466"/>
                    <a:gd name="connsiteX0" fmla="*/ 0 w 1012074"/>
                    <a:gd name="connsiteY0" fmla="*/ 389466 h 389466"/>
                    <a:gd name="connsiteX1" fmla="*/ 169334 w 1012074"/>
                    <a:gd name="connsiteY1" fmla="*/ 0 h 389466"/>
                    <a:gd name="connsiteX2" fmla="*/ 1012074 w 1012074"/>
                    <a:gd name="connsiteY2" fmla="*/ 16074 h 389466"/>
                    <a:gd name="connsiteX3" fmla="*/ 622851 w 1012074"/>
                    <a:gd name="connsiteY3" fmla="*/ 245533 h 389466"/>
                    <a:gd name="connsiteX4" fmla="*/ 338667 w 1012074"/>
                    <a:gd name="connsiteY4" fmla="*/ 389466 h 389466"/>
                    <a:gd name="connsiteX5" fmla="*/ 0 w 1012074"/>
                    <a:gd name="connsiteY5" fmla="*/ 389466 h 389466"/>
                    <a:gd name="connsiteX0" fmla="*/ 0 w 1012074"/>
                    <a:gd name="connsiteY0" fmla="*/ 389466 h 389466"/>
                    <a:gd name="connsiteX1" fmla="*/ 169334 w 1012074"/>
                    <a:gd name="connsiteY1" fmla="*/ 0 h 389466"/>
                    <a:gd name="connsiteX2" fmla="*/ 1012074 w 1012074"/>
                    <a:gd name="connsiteY2" fmla="*/ 16074 h 389466"/>
                    <a:gd name="connsiteX3" fmla="*/ 622851 w 1012074"/>
                    <a:gd name="connsiteY3" fmla="*/ 245533 h 389466"/>
                    <a:gd name="connsiteX4" fmla="*/ 436831 w 1012074"/>
                    <a:gd name="connsiteY4" fmla="*/ 383330 h 389466"/>
                    <a:gd name="connsiteX5" fmla="*/ 0 w 1012074"/>
                    <a:gd name="connsiteY5" fmla="*/ 389466 h 389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2074" h="389466">
                      <a:moveTo>
                        <a:pt x="0" y="389466"/>
                      </a:moveTo>
                      <a:lnTo>
                        <a:pt x="169334" y="0"/>
                      </a:lnTo>
                      <a:lnTo>
                        <a:pt x="1012074" y="16074"/>
                      </a:lnTo>
                      <a:lnTo>
                        <a:pt x="622851" y="245533"/>
                      </a:lnTo>
                      <a:lnTo>
                        <a:pt x="436831" y="383330"/>
                      </a:lnTo>
                      <a:lnTo>
                        <a:pt x="0" y="389466"/>
                      </a:lnTo>
                      <a:close/>
                    </a:path>
                  </a:pathLst>
                </a:custGeom>
                <a:grp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2" name="Freeform 1"/>
              <p:cNvSpPr/>
              <p:nvPr/>
            </p:nvSpPr>
            <p:spPr>
              <a:xfrm>
                <a:off x="1955799" y="3547820"/>
                <a:ext cx="5223934" cy="1293207"/>
              </a:xfrm>
              <a:custGeom>
                <a:avLst/>
                <a:gdLst>
                  <a:gd name="connsiteX0" fmla="*/ 0 w 5223933"/>
                  <a:gd name="connsiteY0" fmla="*/ 1272741 h 1466455"/>
                  <a:gd name="connsiteX1" fmla="*/ 364067 w 5223933"/>
                  <a:gd name="connsiteY1" fmla="*/ 1442075 h 1466455"/>
                  <a:gd name="connsiteX2" fmla="*/ 914400 w 5223933"/>
                  <a:gd name="connsiteY2" fmla="*/ 1433608 h 1466455"/>
                  <a:gd name="connsiteX3" fmla="*/ 1380067 w 5223933"/>
                  <a:gd name="connsiteY3" fmla="*/ 1145741 h 1466455"/>
                  <a:gd name="connsiteX4" fmla="*/ 1862667 w 5223933"/>
                  <a:gd name="connsiteY4" fmla="*/ 536141 h 1466455"/>
                  <a:gd name="connsiteX5" fmla="*/ 2370667 w 5223933"/>
                  <a:gd name="connsiteY5" fmla="*/ 138208 h 1466455"/>
                  <a:gd name="connsiteX6" fmla="*/ 2946400 w 5223933"/>
                  <a:gd name="connsiteY6" fmla="*/ 2741 h 1466455"/>
                  <a:gd name="connsiteX7" fmla="*/ 3547533 w 5223933"/>
                  <a:gd name="connsiteY7" fmla="*/ 239808 h 1466455"/>
                  <a:gd name="connsiteX8" fmla="*/ 3970867 w 5223933"/>
                  <a:gd name="connsiteY8" fmla="*/ 654675 h 1466455"/>
                  <a:gd name="connsiteX9" fmla="*/ 4233333 w 5223933"/>
                  <a:gd name="connsiteY9" fmla="*/ 984875 h 1466455"/>
                  <a:gd name="connsiteX10" fmla="*/ 4495800 w 5223933"/>
                  <a:gd name="connsiteY10" fmla="*/ 1145741 h 1466455"/>
                  <a:gd name="connsiteX11" fmla="*/ 4775200 w 5223933"/>
                  <a:gd name="connsiteY11" fmla="*/ 1238875 h 1466455"/>
                  <a:gd name="connsiteX12" fmla="*/ 5223933 w 5223933"/>
                  <a:gd name="connsiteY12" fmla="*/ 1255808 h 146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23933" h="1466455">
                    <a:moveTo>
                      <a:pt x="0" y="1272741"/>
                    </a:moveTo>
                    <a:cubicBezTo>
                      <a:pt x="105833" y="1344002"/>
                      <a:pt x="211667" y="1415264"/>
                      <a:pt x="364067" y="1442075"/>
                    </a:cubicBezTo>
                    <a:cubicBezTo>
                      <a:pt x="516467" y="1468886"/>
                      <a:pt x="745067" y="1482997"/>
                      <a:pt x="914400" y="1433608"/>
                    </a:cubicBezTo>
                    <a:cubicBezTo>
                      <a:pt x="1083733" y="1384219"/>
                      <a:pt x="1222023" y="1295319"/>
                      <a:pt x="1380067" y="1145741"/>
                    </a:cubicBezTo>
                    <a:cubicBezTo>
                      <a:pt x="1538112" y="996163"/>
                      <a:pt x="1697567" y="704063"/>
                      <a:pt x="1862667" y="536141"/>
                    </a:cubicBezTo>
                    <a:cubicBezTo>
                      <a:pt x="2027767" y="368219"/>
                      <a:pt x="2190045" y="227108"/>
                      <a:pt x="2370667" y="138208"/>
                    </a:cubicBezTo>
                    <a:cubicBezTo>
                      <a:pt x="2551289" y="49308"/>
                      <a:pt x="2750256" y="-14192"/>
                      <a:pt x="2946400" y="2741"/>
                    </a:cubicBezTo>
                    <a:cubicBezTo>
                      <a:pt x="3142544" y="19674"/>
                      <a:pt x="3376789" y="131152"/>
                      <a:pt x="3547533" y="239808"/>
                    </a:cubicBezTo>
                    <a:cubicBezTo>
                      <a:pt x="3718277" y="348464"/>
                      <a:pt x="3856567" y="530497"/>
                      <a:pt x="3970867" y="654675"/>
                    </a:cubicBezTo>
                    <a:cubicBezTo>
                      <a:pt x="4085167" y="778853"/>
                      <a:pt x="4145844" y="903031"/>
                      <a:pt x="4233333" y="984875"/>
                    </a:cubicBezTo>
                    <a:cubicBezTo>
                      <a:pt x="4320822" y="1066719"/>
                      <a:pt x="4405489" y="1103408"/>
                      <a:pt x="4495800" y="1145741"/>
                    </a:cubicBezTo>
                    <a:cubicBezTo>
                      <a:pt x="4586111" y="1188074"/>
                      <a:pt x="4653845" y="1220531"/>
                      <a:pt x="4775200" y="1238875"/>
                    </a:cubicBezTo>
                    <a:cubicBezTo>
                      <a:pt x="4896555" y="1257219"/>
                      <a:pt x="5223933" y="1255808"/>
                      <a:pt x="5223933" y="1255808"/>
                    </a:cubicBezTo>
                  </a:path>
                </a:pathLst>
              </a:cu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1938867" y="3588982"/>
                <a:ext cx="5240866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938867" y="3986915"/>
                <a:ext cx="5240866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938867" y="1608667"/>
                <a:ext cx="0" cy="42493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955800" y="5841117"/>
                <a:ext cx="52239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20"/>
              <p:cNvSpPr/>
              <p:nvPr/>
            </p:nvSpPr>
            <p:spPr>
              <a:xfrm>
                <a:off x="1938866" y="2191097"/>
                <a:ext cx="5240867" cy="2795770"/>
              </a:xfrm>
              <a:custGeom>
                <a:avLst/>
                <a:gdLst>
                  <a:gd name="connsiteX0" fmla="*/ 0 w 5240867"/>
                  <a:gd name="connsiteY0" fmla="*/ 2652779 h 2795770"/>
                  <a:gd name="connsiteX1" fmla="*/ 372533 w 5240867"/>
                  <a:gd name="connsiteY1" fmla="*/ 2771312 h 2795770"/>
                  <a:gd name="connsiteX2" fmla="*/ 736600 w 5240867"/>
                  <a:gd name="connsiteY2" fmla="*/ 2788245 h 2795770"/>
                  <a:gd name="connsiteX3" fmla="*/ 1049867 w 5240867"/>
                  <a:gd name="connsiteY3" fmla="*/ 2678179 h 2795770"/>
                  <a:gd name="connsiteX4" fmla="*/ 1176867 w 5240867"/>
                  <a:gd name="connsiteY4" fmla="*/ 2551179 h 2795770"/>
                  <a:gd name="connsiteX5" fmla="*/ 1380067 w 5240867"/>
                  <a:gd name="connsiteY5" fmla="*/ 2009312 h 2795770"/>
                  <a:gd name="connsiteX6" fmla="*/ 1879600 w 5240867"/>
                  <a:gd name="connsiteY6" fmla="*/ 807045 h 2795770"/>
                  <a:gd name="connsiteX7" fmla="*/ 2082800 w 5240867"/>
                  <a:gd name="connsiteY7" fmla="*/ 434512 h 2795770"/>
                  <a:gd name="connsiteX8" fmla="*/ 2269067 w 5240867"/>
                  <a:gd name="connsiteY8" fmla="*/ 256712 h 2795770"/>
                  <a:gd name="connsiteX9" fmla="*/ 2565400 w 5240867"/>
                  <a:gd name="connsiteY9" fmla="*/ 53512 h 2795770"/>
                  <a:gd name="connsiteX10" fmla="*/ 2726267 w 5240867"/>
                  <a:gd name="connsiteY10" fmla="*/ 11179 h 2795770"/>
                  <a:gd name="connsiteX11" fmla="*/ 2971800 w 5240867"/>
                  <a:gd name="connsiteY11" fmla="*/ 11179 h 2795770"/>
                  <a:gd name="connsiteX12" fmla="*/ 3251200 w 5240867"/>
                  <a:gd name="connsiteY12" fmla="*/ 138179 h 2795770"/>
                  <a:gd name="connsiteX13" fmla="*/ 3462867 w 5240867"/>
                  <a:gd name="connsiteY13" fmla="*/ 307512 h 2795770"/>
                  <a:gd name="connsiteX14" fmla="*/ 3632200 w 5240867"/>
                  <a:gd name="connsiteY14" fmla="*/ 527645 h 2795770"/>
                  <a:gd name="connsiteX15" fmla="*/ 3801533 w 5240867"/>
                  <a:gd name="connsiteY15" fmla="*/ 874779 h 2795770"/>
                  <a:gd name="connsiteX16" fmla="*/ 4055533 w 5240867"/>
                  <a:gd name="connsiteY16" fmla="*/ 1425112 h 2795770"/>
                  <a:gd name="connsiteX17" fmla="*/ 4284133 w 5240867"/>
                  <a:gd name="connsiteY17" fmla="*/ 1890779 h 2795770"/>
                  <a:gd name="connsiteX18" fmla="*/ 4385733 w 5240867"/>
                  <a:gd name="connsiteY18" fmla="*/ 2119379 h 2795770"/>
                  <a:gd name="connsiteX19" fmla="*/ 4580467 w 5240867"/>
                  <a:gd name="connsiteY19" fmla="*/ 2339512 h 2795770"/>
                  <a:gd name="connsiteX20" fmla="*/ 4792133 w 5240867"/>
                  <a:gd name="connsiteY20" fmla="*/ 2500379 h 2795770"/>
                  <a:gd name="connsiteX21" fmla="*/ 5054600 w 5240867"/>
                  <a:gd name="connsiteY21" fmla="*/ 2559645 h 2795770"/>
                  <a:gd name="connsiteX22" fmla="*/ 5240867 w 5240867"/>
                  <a:gd name="connsiteY22" fmla="*/ 2559645 h 2795770"/>
                  <a:gd name="connsiteX0" fmla="*/ 0 w 5240867"/>
                  <a:gd name="connsiteY0" fmla="*/ 2652779 h 2795770"/>
                  <a:gd name="connsiteX1" fmla="*/ 372533 w 5240867"/>
                  <a:gd name="connsiteY1" fmla="*/ 2771312 h 2795770"/>
                  <a:gd name="connsiteX2" fmla="*/ 736600 w 5240867"/>
                  <a:gd name="connsiteY2" fmla="*/ 2788245 h 2795770"/>
                  <a:gd name="connsiteX3" fmla="*/ 1049867 w 5240867"/>
                  <a:gd name="connsiteY3" fmla="*/ 2678179 h 2795770"/>
                  <a:gd name="connsiteX4" fmla="*/ 1236133 w 5240867"/>
                  <a:gd name="connsiteY4" fmla="*/ 2407246 h 2795770"/>
                  <a:gd name="connsiteX5" fmla="*/ 1380067 w 5240867"/>
                  <a:gd name="connsiteY5" fmla="*/ 2009312 h 2795770"/>
                  <a:gd name="connsiteX6" fmla="*/ 1879600 w 5240867"/>
                  <a:gd name="connsiteY6" fmla="*/ 807045 h 2795770"/>
                  <a:gd name="connsiteX7" fmla="*/ 2082800 w 5240867"/>
                  <a:gd name="connsiteY7" fmla="*/ 434512 h 2795770"/>
                  <a:gd name="connsiteX8" fmla="*/ 2269067 w 5240867"/>
                  <a:gd name="connsiteY8" fmla="*/ 256712 h 2795770"/>
                  <a:gd name="connsiteX9" fmla="*/ 2565400 w 5240867"/>
                  <a:gd name="connsiteY9" fmla="*/ 53512 h 2795770"/>
                  <a:gd name="connsiteX10" fmla="*/ 2726267 w 5240867"/>
                  <a:gd name="connsiteY10" fmla="*/ 11179 h 2795770"/>
                  <a:gd name="connsiteX11" fmla="*/ 2971800 w 5240867"/>
                  <a:gd name="connsiteY11" fmla="*/ 11179 h 2795770"/>
                  <a:gd name="connsiteX12" fmla="*/ 3251200 w 5240867"/>
                  <a:gd name="connsiteY12" fmla="*/ 138179 h 2795770"/>
                  <a:gd name="connsiteX13" fmla="*/ 3462867 w 5240867"/>
                  <a:gd name="connsiteY13" fmla="*/ 307512 h 2795770"/>
                  <a:gd name="connsiteX14" fmla="*/ 3632200 w 5240867"/>
                  <a:gd name="connsiteY14" fmla="*/ 527645 h 2795770"/>
                  <a:gd name="connsiteX15" fmla="*/ 3801533 w 5240867"/>
                  <a:gd name="connsiteY15" fmla="*/ 874779 h 2795770"/>
                  <a:gd name="connsiteX16" fmla="*/ 4055533 w 5240867"/>
                  <a:gd name="connsiteY16" fmla="*/ 1425112 h 2795770"/>
                  <a:gd name="connsiteX17" fmla="*/ 4284133 w 5240867"/>
                  <a:gd name="connsiteY17" fmla="*/ 1890779 h 2795770"/>
                  <a:gd name="connsiteX18" fmla="*/ 4385733 w 5240867"/>
                  <a:gd name="connsiteY18" fmla="*/ 2119379 h 2795770"/>
                  <a:gd name="connsiteX19" fmla="*/ 4580467 w 5240867"/>
                  <a:gd name="connsiteY19" fmla="*/ 2339512 h 2795770"/>
                  <a:gd name="connsiteX20" fmla="*/ 4792133 w 5240867"/>
                  <a:gd name="connsiteY20" fmla="*/ 2500379 h 2795770"/>
                  <a:gd name="connsiteX21" fmla="*/ 5054600 w 5240867"/>
                  <a:gd name="connsiteY21" fmla="*/ 2559645 h 2795770"/>
                  <a:gd name="connsiteX22" fmla="*/ 5240867 w 5240867"/>
                  <a:gd name="connsiteY22" fmla="*/ 2559645 h 2795770"/>
                  <a:gd name="connsiteX0" fmla="*/ 0 w 5240867"/>
                  <a:gd name="connsiteY0" fmla="*/ 2652779 h 2795770"/>
                  <a:gd name="connsiteX1" fmla="*/ 372533 w 5240867"/>
                  <a:gd name="connsiteY1" fmla="*/ 2771312 h 2795770"/>
                  <a:gd name="connsiteX2" fmla="*/ 736600 w 5240867"/>
                  <a:gd name="connsiteY2" fmla="*/ 2788245 h 2795770"/>
                  <a:gd name="connsiteX3" fmla="*/ 1049867 w 5240867"/>
                  <a:gd name="connsiteY3" fmla="*/ 2678179 h 2795770"/>
                  <a:gd name="connsiteX4" fmla="*/ 1236133 w 5240867"/>
                  <a:gd name="connsiteY4" fmla="*/ 2407246 h 2795770"/>
                  <a:gd name="connsiteX5" fmla="*/ 1380067 w 5240867"/>
                  <a:gd name="connsiteY5" fmla="*/ 2009312 h 2795770"/>
                  <a:gd name="connsiteX6" fmla="*/ 1879600 w 5240867"/>
                  <a:gd name="connsiteY6" fmla="*/ 807045 h 2795770"/>
                  <a:gd name="connsiteX7" fmla="*/ 2057400 w 5240867"/>
                  <a:gd name="connsiteY7" fmla="*/ 502245 h 2795770"/>
                  <a:gd name="connsiteX8" fmla="*/ 2269067 w 5240867"/>
                  <a:gd name="connsiteY8" fmla="*/ 256712 h 2795770"/>
                  <a:gd name="connsiteX9" fmla="*/ 2565400 w 5240867"/>
                  <a:gd name="connsiteY9" fmla="*/ 53512 h 2795770"/>
                  <a:gd name="connsiteX10" fmla="*/ 2726267 w 5240867"/>
                  <a:gd name="connsiteY10" fmla="*/ 11179 h 2795770"/>
                  <a:gd name="connsiteX11" fmla="*/ 2971800 w 5240867"/>
                  <a:gd name="connsiteY11" fmla="*/ 11179 h 2795770"/>
                  <a:gd name="connsiteX12" fmla="*/ 3251200 w 5240867"/>
                  <a:gd name="connsiteY12" fmla="*/ 138179 h 2795770"/>
                  <a:gd name="connsiteX13" fmla="*/ 3462867 w 5240867"/>
                  <a:gd name="connsiteY13" fmla="*/ 307512 h 2795770"/>
                  <a:gd name="connsiteX14" fmla="*/ 3632200 w 5240867"/>
                  <a:gd name="connsiteY14" fmla="*/ 527645 h 2795770"/>
                  <a:gd name="connsiteX15" fmla="*/ 3801533 w 5240867"/>
                  <a:gd name="connsiteY15" fmla="*/ 874779 h 2795770"/>
                  <a:gd name="connsiteX16" fmla="*/ 4055533 w 5240867"/>
                  <a:gd name="connsiteY16" fmla="*/ 1425112 h 2795770"/>
                  <a:gd name="connsiteX17" fmla="*/ 4284133 w 5240867"/>
                  <a:gd name="connsiteY17" fmla="*/ 1890779 h 2795770"/>
                  <a:gd name="connsiteX18" fmla="*/ 4385733 w 5240867"/>
                  <a:gd name="connsiteY18" fmla="*/ 2119379 h 2795770"/>
                  <a:gd name="connsiteX19" fmla="*/ 4580467 w 5240867"/>
                  <a:gd name="connsiteY19" fmla="*/ 2339512 h 2795770"/>
                  <a:gd name="connsiteX20" fmla="*/ 4792133 w 5240867"/>
                  <a:gd name="connsiteY20" fmla="*/ 2500379 h 2795770"/>
                  <a:gd name="connsiteX21" fmla="*/ 5054600 w 5240867"/>
                  <a:gd name="connsiteY21" fmla="*/ 2559645 h 2795770"/>
                  <a:gd name="connsiteX22" fmla="*/ 5240867 w 5240867"/>
                  <a:gd name="connsiteY22" fmla="*/ 2559645 h 279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40867" h="2795770">
                    <a:moveTo>
                      <a:pt x="0" y="2652779"/>
                    </a:moveTo>
                    <a:cubicBezTo>
                      <a:pt x="124883" y="2700756"/>
                      <a:pt x="249766" y="2748734"/>
                      <a:pt x="372533" y="2771312"/>
                    </a:cubicBezTo>
                    <a:cubicBezTo>
                      <a:pt x="495300" y="2793890"/>
                      <a:pt x="623711" y="2803767"/>
                      <a:pt x="736600" y="2788245"/>
                    </a:cubicBezTo>
                    <a:cubicBezTo>
                      <a:pt x="849489" y="2772723"/>
                      <a:pt x="966612" y="2741679"/>
                      <a:pt x="1049867" y="2678179"/>
                    </a:cubicBezTo>
                    <a:cubicBezTo>
                      <a:pt x="1133122" y="2614679"/>
                      <a:pt x="1181100" y="2518724"/>
                      <a:pt x="1236133" y="2407246"/>
                    </a:cubicBezTo>
                    <a:cubicBezTo>
                      <a:pt x="1291166" y="2295768"/>
                      <a:pt x="1272823" y="2276012"/>
                      <a:pt x="1380067" y="2009312"/>
                    </a:cubicBezTo>
                    <a:cubicBezTo>
                      <a:pt x="1487311" y="1742612"/>
                      <a:pt x="1766711" y="1058223"/>
                      <a:pt x="1879600" y="807045"/>
                    </a:cubicBezTo>
                    <a:cubicBezTo>
                      <a:pt x="1992489" y="555867"/>
                      <a:pt x="1992489" y="593967"/>
                      <a:pt x="2057400" y="502245"/>
                    </a:cubicBezTo>
                    <a:cubicBezTo>
                      <a:pt x="2122311" y="410523"/>
                      <a:pt x="2184400" y="331501"/>
                      <a:pt x="2269067" y="256712"/>
                    </a:cubicBezTo>
                    <a:cubicBezTo>
                      <a:pt x="2353734" y="181923"/>
                      <a:pt x="2489200" y="94434"/>
                      <a:pt x="2565400" y="53512"/>
                    </a:cubicBezTo>
                    <a:cubicBezTo>
                      <a:pt x="2641600" y="12590"/>
                      <a:pt x="2658534" y="18234"/>
                      <a:pt x="2726267" y="11179"/>
                    </a:cubicBezTo>
                    <a:cubicBezTo>
                      <a:pt x="2794000" y="4124"/>
                      <a:pt x="2884311" y="-9988"/>
                      <a:pt x="2971800" y="11179"/>
                    </a:cubicBezTo>
                    <a:cubicBezTo>
                      <a:pt x="3059289" y="32346"/>
                      <a:pt x="3169356" y="88790"/>
                      <a:pt x="3251200" y="138179"/>
                    </a:cubicBezTo>
                    <a:cubicBezTo>
                      <a:pt x="3333045" y="187568"/>
                      <a:pt x="3399367" y="242601"/>
                      <a:pt x="3462867" y="307512"/>
                    </a:cubicBezTo>
                    <a:cubicBezTo>
                      <a:pt x="3526367" y="372423"/>
                      <a:pt x="3575756" y="433101"/>
                      <a:pt x="3632200" y="527645"/>
                    </a:cubicBezTo>
                    <a:cubicBezTo>
                      <a:pt x="3688644" y="622189"/>
                      <a:pt x="3730978" y="725201"/>
                      <a:pt x="3801533" y="874779"/>
                    </a:cubicBezTo>
                    <a:cubicBezTo>
                      <a:pt x="3872088" y="1024357"/>
                      <a:pt x="3975100" y="1255779"/>
                      <a:pt x="4055533" y="1425112"/>
                    </a:cubicBezTo>
                    <a:cubicBezTo>
                      <a:pt x="4135966" y="1594445"/>
                      <a:pt x="4229100" y="1775068"/>
                      <a:pt x="4284133" y="1890779"/>
                    </a:cubicBezTo>
                    <a:cubicBezTo>
                      <a:pt x="4339166" y="2006490"/>
                      <a:pt x="4336344" y="2044590"/>
                      <a:pt x="4385733" y="2119379"/>
                    </a:cubicBezTo>
                    <a:cubicBezTo>
                      <a:pt x="4435122" y="2194168"/>
                      <a:pt x="4512734" y="2276012"/>
                      <a:pt x="4580467" y="2339512"/>
                    </a:cubicBezTo>
                    <a:cubicBezTo>
                      <a:pt x="4648200" y="2403012"/>
                      <a:pt x="4713111" y="2463690"/>
                      <a:pt x="4792133" y="2500379"/>
                    </a:cubicBezTo>
                    <a:cubicBezTo>
                      <a:pt x="4871155" y="2537068"/>
                      <a:pt x="4979811" y="2549767"/>
                      <a:pt x="5054600" y="2559645"/>
                    </a:cubicBezTo>
                    <a:cubicBezTo>
                      <a:pt x="5129389" y="2569523"/>
                      <a:pt x="5240867" y="2559645"/>
                      <a:pt x="5240867" y="2559645"/>
                    </a:cubicBezTo>
                  </a:path>
                </a:pathLst>
              </a:custGeom>
              <a:ln w="3810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72247" y="6112050"/>
                <a:ext cx="2388561" cy="669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Time of day</a:t>
                </a:r>
                <a:endParaRPr lang="en-US" sz="24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-116812" y="3267143"/>
                <a:ext cx="2649919" cy="669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Temperature</a:t>
                </a:r>
                <a:endParaRPr lang="en-US" sz="2400" dirty="0"/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7419576" y="3890313"/>
              <a:ext cx="247650" cy="231142"/>
            </a:xfrm>
            <a:custGeom>
              <a:avLst/>
              <a:gdLst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389466 w 668866"/>
                <a:gd name="connsiteY4" fmla="*/ 368300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586836 w 668866"/>
                <a:gd name="connsiteY4" fmla="*/ 341319 h 368300"/>
                <a:gd name="connsiteX5" fmla="*/ 283633 w 668866"/>
                <a:gd name="connsiteY5" fmla="*/ 237067 h 368300"/>
                <a:gd name="connsiteX6" fmla="*/ 143933 w 668866"/>
                <a:gd name="connsiteY6" fmla="*/ 114300 h 368300"/>
                <a:gd name="connsiteX7" fmla="*/ 0 w 668866"/>
                <a:gd name="connsiteY7" fmla="*/ 0 h 368300"/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586836 w 668866"/>
                <a:gd name="connsiteY4" fmla="*/ 341319 h 368300"/>
                <a:gd name="connsiteX5" fmla="*/ 404568 w 668866"/>
                <a:gd name="connsiteY5" fmla="*/ 222789 h 368300"/>
                <a:gd name="connsiteX6" fmla="*/ 283633 w 668866"/>
                <a:gd name="connsiteY6" fmla="*/ 237067 h 368300"/>
                <a:gd name="connsiteX7" fmla="*/ 143933 w 668866"/>
                <a:gd name="connsiteY7" fmla="*/ 114300 h 368300"/>
                <a:gd name="connsiteX8" fmla="*/ 0 w 668866"/>
                <a:gd name="connsiteY8" fmla="*/ 0 h 368300"/>
                <a:gd name="connsiteX0" fmla="*/ 0 w 668866"/>
                <a:gd name="connsiteY0" fmla="*/ 0 h 368300"/>
                <a:gd name="connsiteX1" fmla="*/ 482600 w 668866"/>
                <a:gd name="connsiteY1" fmla="*/ 0 h 368300"/>
                <a:gd name="connsiteX2" fmla="*/ 630766 w 668866"/>
                <a:gd name="connsiteY2" fmla="*/ 300567 h 368300"/>
                <a:gd name="connsiteX3" fmla="*/ 668866 w 668866"/>
                <a:gd name="connsiteY3" fmla="*/ 368300 h 368300"/>
                <a:gd name="connsiteX4" fmla="*/ 586836 w 668866"/>
                <a:gd name="connsiteY4" fmla="*/ 341319 h 368300"/>
                <a:gd name="connsiteX5" fmla="*/ 404568 w 668866"/>
                <a:gd name="connsiteY5" fmla="*/ 222789 h 368300"/>
                <a:gd name="connsiteX6" fmla="*/ 283633 w 668866"/>
                <a:gd name="connsiteY6" fmla="*/ 237067 h 368300"/>
                <a:gd name="connsiteX7" fmla="*/ 363234 w 668866"/>
                <a:gd name="connsiteY7" fmla="*/ 107554 h 368300"/>
                <a:gd name="connsiteX8" fmla="*/ 0 w 668866"/>
                <a:gd name="connsiteY8" fmla="*/ 0 h 368300"/>
                <a:gd name="connsiteX0" fmla="*/ 0 w 427636"/>
                <a:gd name="connsiteY0" fmla="*/ 26981 h 368300"/>
                <a:gd name="connsiteX1" fmla="*/ 241370 w 427636"/>
                <a:gd name="connsiteY1" fmla="*/ 0 h 368300"/>
                <a:gd name="connsiteX2" fmla="*/ 389536 w 427636"/>
                <a:gd name="connsiteY2" fmla="*/ 300567 h 368300"/>
                <a:gd name="connsiteX3" fmla="*/ 427636 w 427636"/>
                <a:gd name="connsiteY3" fmla="*/ 368300 h 368300"/>
                <a:gd name="connsiteX4" fmla="*/ 345606 w 427636"/>
                <a:gd name="connsiteY4" fmla="*/ 341319 h 368300"/>
                <a:gd name="connsiteX5" fmla="*/ 163338 w 427636"/>
                <a:gd name="connsiteY5" fmla="*/ 222789 h 368300"/>
                <a:gd name="connsiteX6" fmla="*/ 42403 w 427636"/>
                <a:gd name="connsiteY6" fmla="*/ 237067 h 368300"/>
                <a:gd name="connsiteX7" fmla="*/ 122004 w 427636"/>
                <a:gd name="connsiteY7" fmla="*/ 107554 h 368300"/>
                <a:gd name="connsiteX8" fmla="*/ 0 w 427636"/>
                <a:gd name="connsiteY8" fmla="*/ 26981 h 368300"/>
                <a:gd name="connsiteX0" fmla="*/ 0 w 427636"/>
                <a:gd name="connsiteY0" fmla="*/ 26981 h 368300"/>
                <a:gd name="connsiteX1" fmla="*/ 241370 w 427636"/>
                <a:gd name="connsiteY1" fmla="*/ 0 h 368300"/>
                <a:gd name="connsiteX2" fmla="*/ 389536 w 427636"/>
                <a:gd name="connsiteY2" fmla="*/ 300567 h 368300"/>
                <a:gd name="connsiteX3" fmla="*/ 427636 w 427636"/>
                <a:gd name="connsiteY3" fmla="*/ 368300 h 368300"/>
                <a:gd name="connsiteX4" fmla="*/ 345606 w 427636"/>
                <a:gd name="connsiteY4" fmla="*/ 341319 h 368300"/>
                <a:gd name="connsiteX5" fmla="*/ 163338 w 427636"/>
                <a:gd name="connsiteY5" fmla="*/ 222789 h 368300"/>
                <a:gd name="connsiteX6" fmla="*/ 173983 w 427636"/>
                <a:gd name="connsiteY6" fmla="*/ 223576 h 368300"/>
                <a:gd name="connsiteX7" fmla="*/ 122004 w 427636"/>
                <a:gd name="connsiteY7" fmla="*/ 107554 h 368300"/>
                <a:gd name="connsiteX8" fmla="*/ 0 w 427636"/>
                <a:gd name="connsiteY8" fmla="*/ 26981 h 368300"/>
                <a:gd name="connsiteX0" fmla="*/ 0 w 427636"/>
                <a:gd name="connsiteY0" fmla="*/ 0 h 341319"/>
                <a:gd name="connsiteX1" fmla="*/ 248680 w 427636"/>
                <a:gd name="connsiteY1" fmla="*/ 0 h 341319"/>
                <a:gd name="connsiteX2" fmla="*/ 389536 w 427636"/>
                <a:gd name="connsiteY2" fmla="*/ 273586 h 341319"/>
                <a:gd name="connsiteX3" fmla="*/ 427636 w 427636"/>
                <a:gd name="connsiteY3" fmla="*/ 341319 h 341319"/>
                <a:gd name="connsiteX4" fmla="*/ 345606 w 427636"/>
                <a:gd name="connsiteY4" fmla="*/ 314338 h 341319"/>
                <a:gd name="connsiteX5" fmla="*/ 163338 w 427636"/>
                <a:gd name="connsiteY5" fmla="*/ 195808 h 341319"/>
                <a:gd name="connsiteX6" fmla="*/ 173983 w 427636"/>
                <a:gd name="connsiteY6" fmla="*/ 196595 h 341319"/>
                <a:gd name="connsiteX7" fmla="*/ 122004 w 427636"/>
                <a:gd name="connsiteY7" fmla="*/ 80573 h 341319"/>
                <a:gd name="connsiteX8" fmla="*/ 0 w 427636"/>
                <a:gd name="connsiteY8" fmla="*/ 0 h 341319"/>
                <a:gd name="connsiteX0" fmla="*/ 0 w 427636"/>
                <a:gd name="connsiteY0" fmla="*/ 26983 h 368302"/>
                <a:gd name="connsiteX1" fmla="*/ 248680 w 427636"/>
                <a:gd name="connsiteY1" fmla="*/ 0 h 368302"/>
                <a:gd name="connsiteX2" fmla="*/ 389536 w 427636"/>
                <a:gd name="connsiteY2" fmla="*/ 300569 h 368302"/>
                <a:gd name="connsiteX3" fmla="*/ 427636 w 427636"/>
                <a:gd name="connsiteY3" fmla="*/ 368302 h 368302"/>
                <a:gd name="connsiteX4" fmla="*/ 345606 w 427636"/>
                <a:gd name="connsiteY4" fmla="*/ 341321 h 368302"/>
                <a:gd name="connsiteX5" fmla="*/ 163338 w 427636"/>
                <a:gd name="connsiteY5" fmla="*/ 222791 h 368302"/>
                <a:gd name="connsiteX6" fmla="*/ 173983 w 427636"/>
                <a:gd name="connsiteY6" fmla="*/ 223578 h 368302"/>
                <a:gd name="connsiteX7" fmla="*/ 122004 w 427636"/>
                <a:gd name="connsiteY7" fmla="*/ 107556 h 368302"/>
                <a:gd name="connsiteX8" fmla="*/ 0 w 427636"/>
                <a:gd name="connsiteY8" fmla="*/ 26983 h 368302"/>
                <a:gd name="connsiteX0" fmla="*/ 0 w 427636"/>
                <a:gd name="connsiteY0" fmla="*/ 26983 h 368302"/>
                <a:gd name="connsiteX1" fmla="*/ 248680 w 427636"/>
                <a:gd name="connsiteY1" fmla="*/ 0 h 368302"/>
                <a:gd name="connsiteX2" fmla="*/ 389536 w 427636"/>
                <a:gd name="connsiteY2" fmla="*/ 300569 h 368302"/>
                <a:gd name="connsiteX3" fmla="*/ 427636 w 427636"/>
                <a:gd name="connsiteY3" fmla="*/ 368302 h 368302"/>
                <a:gd name="connsiteX4" fmla="*/ 345606 w 427636"/>
                <a:gd name="connsiteY4" fmla="*/ 341321 h 368302"/>
                <a:gd name="connsiteX5" fmla="*/ 163338 w 427636"/>
                <a:gd name="connsiteY5" fmla="*/ 222791 h 368302"/>
                <a:gd name="connsiteX6" fmla="*/ 173983 w 427636"/>
                <a:gd name="connsiteY6" fmla="*/ 223578 h 368302"/>
                <a:gd name="connsiteX7" fmla="*/ 122004 w 427636"/>
                <a:gd name="connsiteY7" fmla="*/ 107556 h 368302"/>
                <a:gd name="connsiteX8" fmla="*/ 0 w 427636"/>
                <a:gd name="connsiteY8" fmla="*/ 26983 h 368302"/>
                <a:gd name="connsiteX0" fmla="*/ 0 w 427636"/>
                <a:gd name="connsiteY0" fmla="*/ 26983 h 368302"/>
                <a:gd name="connsiteX1" fmla="*/ 248680 w 427636"/>
                <a:gd name="connsiteY1" fmla="*/ 0 h 368302"/>
                <a:gd name="connsiteX2" fmla="*/ 389536 w 427636"/>
                <a:gd name="connsiteY2" fmla="*/ 300569 h 368302"/>
                <a:gd name="connsiteX3" fmla="*/ 427636 w 427636"/>
                <a:gd name="connsiteY3" fmla="*/ 368302 h 368302"/>
                <a:gd name="connsiteX4" fmla="*/ 345606 w 427636"/>
                <a:gd name="connsiteY4" fmla="*/ 341321 h 368302"/>
                <a:gd name="connsiteX5" fmla="*/ 163338 w 427636"/>
                <a:gd name="connsiteY5" fmla="*/ 222791 h 368302"/>
                <a:gd name="connsiteX6" fmla="*/ 173983 w 427636"/>
                <a:gd name="connsiteY6" fmla="*/ 223578 h 368302"/>
                <a:gd name="connsiteX7" fmla="*/ 92764 w 427636"/>
                <a:gd name="connsiteY7" fmla="*/ 107556 h 368302"/>
                <a:gd name="connsiteX8" fmla="*/ 0 w 427636"/>
                <a:gd name="connsiteY8" fmla="*/ 26983 h 3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636" h="368302">
                  <a:moveTo>
                    <a:pt x="0" y="26983"/>
                  </a:moveTo>
                  <a:lnTo>
                    <a:pt x="248680" y="0"/>
                  </a:lnTo>
                  <a:cubicBezTo>
                    <a:pt x="251773" y="113680"/>
                    <a:pt x="342584" y="200379"/>
                    <a:pt x="389536" y="300569"/>
                  </a:cubicBezTo>
                  <a:lnTo>
                    <a:pt x="427636" y="368302"/>
                  </a:lnTo>
                  <a:lnTo>
                    <a:pt x="345606" y="341321"/>
                  </a:lnTo>
                  <a:cubicBezTo>
                    <a:pt x="253173" y="306308"/>
                    <a:pt x="255771" y="257804"/>
                    <a:pt x="163338" y="222791"/>
                  </a:cubicBezTo>
                  <a:lnTo>
                    <a:pt x="173983" y="223578"/>
                  </a:lnTo>
                  <a:lnTo>
                    <a:pt x="92764" y="107556"/>
                  </a:lnTo>
                  <a:lnTo>
                    <a:pt x="0" y="26983"/>
                  </a:lnTo>
                  <a:close/>
                </a:path>
              </a:pathLst>
            </a:cu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751643" y="3890313"/>
              <a:ext cx="259927" cy="226060"/>
            </a:xfrm>
            <a:custGeom>
              <a:avLst/>
              <a:gdLst>
                <a:gd name="connsiteX0" fmla="*/ 0 w 778934"/>
                <a:gd name="connsiteY0" fmla="*/ 397933 h 397933"/>
                <a:gd name="connsiteX1" fmla="*/ 169334 w 778934"/>
                <a:gd name="connsiteY1" fmla="*/ 8467 h 397933"/>
                <a:gd name="connsiteX2" fmla="*/ 778934 w 778934"/>
                <a:gd name="connsiteY2" fmla="*/ 0 h 397933"/>
                <a:gd name="connsiteX3" fmla="*/ 457200 w 778934"/>
                <a:gd name="connsiteY3" fmla="*/ 254000 h 397933"/>
                <a:gd name="connsiteX4" fmla="*/ 338667 w 778934"/>
                <a:gd name="connsiteY4" fmla="*/ 397933 h 397933"/>
                <a:gd name="connsiteX5" fmla="*/ 0 w 778934"/>
                <a:gd name="connsiteY5" fmla="*/ 397933 h 397933"/>
                <a:gd name="connsiteX0" fmla="*/ 0 w 457200"/>
                <a:gd name="connsiteY0" fmla="*/ 389466 h 389466"/>
                <a:gd name="connsiteX1" fmla="*/ 169334 w 457200"/>
                <a:gd name="connsiteY1" fmla="*/ 0 h 389466"/>
                <a:gd name="connsiteX2" fmla="*/ 419100 w 457200"/>
                <a:gd name="connsiteY2" fmla="*/ 12700 h 389466"/>
                <a:gd name="connsiteX3" fmla="*/ 457200 w 457200"/>
                <a:gd name="connsiteY3" fmla="*/ 245533 h 389466"/>
                <a:gd name="connsiteX4" fmla="*/ 338667 w 457200"/>
                <a:gd name="connsiteY4" fmla="*/ 389466 h 389466"/>
                <a:gd name="connsiteX5" fmla="*/ 0 w 457200"/>
                <a:gd name="connsiteY5" fmla="*/ 389466 h 389466"/>
                <a:gd name="connsiteX0" fmla="*/ 0 w 419100"/>
                <a:gd name="connsiteY0" fmla="*/ 389466 h 389466"/>
                <a:gd name="connsiteX1" fmla="*/ 169334 w 419100"/>
                <a:gd name="connsiteY1" fmla="*/ 0 h 389466"/>
                <a:gd name="connsiteX2" fmla="*/ 419100 w 419100"/>
                <a:gd name="connsiteY2" fmla="*/ 12700 h 389466"/>
                <a:gd name="connsiteX3" fmla="*/ 259645 w 419100"/>
                <a:gd name="connsiteY3" fmla="*/ 259643 h 389466"/>
                <a:gd name="connsiteX4" fmla="*/ 338667 w 419100"/>
                <a:gd name="connsiteY4" fmla="*/ 389466 h 389466"/>
                <a:gd name="connsiteX5" fmla="*/ 0 w 419100"/>
                <a:gd name="connsiteY5" fmla="*/ 389466 h 389466"/>
                <a:gd name="connsiteX0" fmla="*/ 0 w 419100"/>
                <a:gd name="connsiteY0" fmla="*/ 389466 h 389466"/>
                <a:gd name="connsiteX1" fmla="*/ 169334 w 419100"/>
                <a:gd name="connsiteY1" fmla="*/ 0 h 389466"/>
                <a:gd name="connsiteX2" fmla="*/ 419100 w 419100"/>
                <a:gd name="connsiteY2" fmla="*/ 12700 h 389466"/>
                <a:gd name="connsiteX3" fmla="*/ 259645 w 419100"/>
                <a:gd name="connsiteY3" fmla="*/ 259643 h 389466"/>
                <a:gd name="connsiteX4" fmla="*/ 176388 w 419100"/>
                <a:gd name="connsiteY4" fmla="*/ 361243 h 389466"/>
                <a:gd name="connsiteX5" fmla="*/ 0 w 419100"/>
                <a:gd name="connsiteY5" fmla="*/ 389466 h 389466"/>
                <a:gd name="connsiteX0" fmla="*/ 0 w 419100"/>
                <a:gd name="connsiteY0" fmla="*/ 389466 h 389466"/>
                <a:gd name="connsiteX1" fmla="*/ 169334 w 419100"/>
                <a:gd name="connsiteY1" fmla="*/ 0 h 389466"/>
                <a:gd name="connsiteX2" fmla="*/ 419100 w 419100"/>
                <a:gd name="connsiteY2" fmla="*/ 12700 h 389466"/>
                <a:gd name="connsiteX3" fmla="*/ 259645 w 419100"/>
                <a:gd name="connsiteY3" fmla="*/ 259643 h 389466"/>
                <a:gd name="connsiteX4" fmla="*/ 183445 w 419100"/>
                <a:gd name="connsiteY4" fmla="*/ 382409 h 389466"/>
                <a:gd name="connsiteX5" fmla="*/ 0 w 419100"/>
                <a:gd name="connsiteY5" fmla="*/ 389466 h 389466"/>
                <a:gd name="connsiteX0" fmla="*/ 0 w 419100"/>
                <a:gd name="connsiteY0" fmla="*/ 376766 h 376766"/>
                <a:gd name="connsiteX1" fmla="*/ 155222 w 419100"/>
                <a:gd name="connsiteY1" fmla="*/ 8467 h 376766"/>
                <a:gd name="connsiteX2" fmla="*/ 419100 w 419100"/>
                <a:gd name="connsiteY2" fmla="*/ 0 h 376766"/>
                <a:gd name="connsiteX3" fmla="*/ 259645 w 419100"/>
                <a:gd name="connsiteY3" fmla="*/ 246943 h 376766"/>
                <a:gd name="connsiteX4" fmla="*/ 183445 w 419100"/>
                <a:gd name="connsiteY4" fmla="*/ 369709 h 376766"/>
                <a:gd name="connsiteX5" fmla="*/ 0 w 419100"/>
                <a:gd name="connsiteY5" fmla="*/ 376766 h 376766"/>
                <a:gd name="connsiteX0" fmla="*/ 0 w 419100"/>
                <a:gd name="connsiteY0" fmla="*/ 376766 h 376766"/>
                <a:gd name="connsiteX1" fmla="*/ 148165 w 419100"/>
                <a:gd name="connsiteY1" fmla="*/ 29633 h 376766"/>
                <a:gd name="connsiteX2" fmla="*/ 419100 w 419100"/>
                <a:gd name="connsiteY2" fmla="*/ 0 h 376766"/>
                <a:gd name="connsiteX3" fmla="*/ 259645 w 419100"/>
                <a:gd name="connsiteY3" fmla="*/ 246943 h 376766"/>
                <a:gd name="connsiteX4" fmla="*/ 183445 w 419100"/>
                <a:gd name="connsiteY4" fmla="*/ 369709 h 376766"/>
                <a:gd name="connsiteX5" fmla="*/ 0 w 419100"/>
                <a:gd name="connsiteY5" fmla="*/ 376766 h 376766"/>
                <a:gd name="connsiteX0" fmla="*/ 0 w 419100"/>
                <a:gd name="connsiteY0" fmla="*/ 348543 h 348543"/>
                <a:gd name="connsiteX1" fmla="*/ 148165 w 419100"/>
                <a:gd name="connsiteY1" fmla="*/ 1410 h 348543"/>
                <a:gd name="connsiteX2" fmla="*/ 419100 w 419100"/>
                <a:gd name="connsiteY2" fmla="*/ 0 h 348543"/>
                <a:gd name="connsiteX3" fmla="*/ 259645 w 419100"/>
                <a:gd name="connsiteY3" fmla="*/ 218720 h 348543"/>
                <a:gd name="connsiteX4" fmla="*/ 183445 w 419100"/>
                <a:gd name="connsiteY4" fmla="*/ 341486 h 348543"/>
                <a:gd name="connsiteX5" fmla="*/ 0 w 419100"/>
                <a:gd name="connsiteY5" fmla="*/ 348543 h 348543"/>
                <a:gd name="connsiteX0" fmla="*/ 0 w 419100"/>
                <a:gd name="connsiteY0" fmla="*/ 368300 h 368300"/>
                <a:gd name="connsiteX1" fmla="*/ 148165 w 419100"/>
                <a:gd name="connsiteY1" fmla="*/ 0 h 368300"/>
                <a:gd name="connsiteX2" fmla="*/ 419100 w 419100"/>
                <a:gd name="connsiteY2" fmla="*/ 19757 h 368300"/>
                <a:gd name="connsiteX3" fmla="*/ 259645 w 419100"/>
                <a:gd name="connsiteY3" fmla="*/ 238477 h 368300"/>
                <a:gd name="connsiteX4" fmla="*/ 183445 w 419100"/>
                <a:gd name="connsiteY4" fmla="*/ 361243 h 368300"/>
                <a:gd name="connsiteX5" fmla="*/ 0 w 419100"/>
                <a:gd name="connsiteY5" fmla="*/ 368300 h 368300"/>
                <a:gd name="connsiteX0" fmla="*/ 0 w 433212"/>
                <a:gd name="connsiteY0" fmla="*/ 376767 h 376767"/>
                <a:gd name="connsiteX1" fmla="*/ 148165 w 433212"/>
                <a:gd name="connsiteY1" fmla="*/ 8467 h 376767"/>
                <a:gd name="connsiteX2" fmla="*/ 433212 w 433212"/>
                <a:gd name="connsiteY2" fmla="*/ 0 h 376767"/>
                <a:gd name="connsiteX3" fmla="*/ 259645 w 433212"/>
                <a:gd name="connsiteY3" fmla="*/ 246944 h 376767"/>
                <a:gd name="connsiteX4" fmla="*/ 183445 w 433212"/>
                <a:gd name="connsiteY4" fmla="*/ 369710 h 376767"/>
                <a:gd name="connsiteX5" fmla="*/ 0 w 433212"/>
                <a:gd name="connsiteY5" fmla="*/ 376767 h 37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3212" h="376767">
                  <a:moveTo>
                    <a:pt x="0" y="376767"/>
                  </a:moveTo>
                  <a:lnTo>
                    <a:pt x="148165" y="8467"/>
                  </a:lnTo>
                  <a:lnTo>
                    <a:pt x="433212" y="0"/>
                  </a:lnTo>
                  <a:lnTo>
                    <a:pt x="259645" y="246944"/>
                  </a:lnTo>
                  <a:lnTo>
                    <a:pt x="183445" y="369710"/>
                  </a:lnTo>
                  <a:lnTo>
                    <a:pt x="0" y="376767"/>
                  </a:lnTo>
                  <a:close/>
                </a:path>
              </a:pathLst>
            </a:cu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995570" y="3460242"/>
              <a:ext cx="3134360" cy="879873"/>
            </a:xfrm>
            <a:custGeom>
              <a:avLst/>
              <a:gdLst>
                <a:gd name="connsiteX0" fmla="*/ 0 w 5223933"/>
                <a:gd name="connsiteY0" fmla="*/ 1272741 h 1466455"/>
                <a:gd name="connsiteX1" fmla="*/ 364067 w 5223933"/>
                <a:gd name="connsiteY1" fmla="*/ 1442075 h 1466455"/>
                <a:gd name="connsiteX2" fmla="*/ 914400 w 5223933"/>
                <a:gd name="connsiteY2" fmla="*/ 1433608 h 1466455"/>
                <a:gd name="connsiteX3" fmla="*/ 1380067 w 5223933"/>
                <a:gd name="connsiteY3" fmla="*/ 1145741 h 1466455"/>
                <a:gd name="connsiteX4" fmla="*/ 1862667 w 5223933"/>
                <a:gd name="connsiteY4" fmla="*/ 536141 h 1466455"/>
                <a:gd name="connsiteX5" fmla="*/ 2370667 w 5223933"/>
                <a:gd name="connsiteY5" fmla="*/ 138208 h 1466455"/>
                <a:gd name="connsiteX6" fmla="*/ 2946400 w 5223933"/>
                <a:gd name="connsiteY6" fmla="*/ 2741 h 1466455"/>
                <a:gd name="connsiteX7" fmla="*/ 3547533 w 5223933"/>
                <a:gd name="connsiteY7" fmla="*/ 239808 h 1466455"/>
                <a:gd name="connsiteX8" fmla="*/ 3970867 w 5223933"/>
                <a:gd name="connsiteY8" fmla="*/ 654675 h 1466455"/>
                <a:gd name="connsiteX9" fmla="*/ 4233333 w 5223933"/>
                <a:gd name="connsiteY9" fmla="*/ 984875 h 1466455"/>
                <a:gd name="connsiteX10" fmla="*/ 4495800 w 5223933"/>
                <a:gd name="connsiteY10" fmla="*/ 1145741 h 1466455"/>
                <a:gd name="connsiteX11" fmla="*/ 4775200 w 5223933"/>
                <a:gd name="connsiteY11" fmla="*/ 1238875 h 1466455"/>
                <a:gd name="connsiteX12" fmla="*/ 5223933 w 5223933"/>
                <a:gd name="connsiteY12" fmla="*/ 1255808 h 146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3933" h="1466455">
                  <a:moveTo>
                    <a:pt x="0" y="1272741"/>
                  </a:moveTo>
                  <a:cubicBezTo>
                    <a:pt x="105833" y="1344002"/>
                    <a:pt x="211667" y="1415264"/>
                    <a:pt x="364067" y="1442075"/>
                  </a:cubicBezTo>
                  <a:cubicBezTo>
                    <a:pt x="516467" y="1468886"/>
                    <a:pt x="745067" y="1482997"/>
                    <a:pt x="914400" y="1433608"/>
                  </a:cubicBezTo>
                  <a:cubicBezTo>
                    <a:pt x="1083733" y="1384219"/>
                    <a:pt x="1222023" y="1295319"/>
                    <a:pt x="1380067" y="1145741"/>
                  </a:cubicBezTo>
                  <a:cubicBezTo>
                    <a:pt x="1538112" y="996163"/>
                    <a:pt x="1697567" y="704063"/>
                    <a:pt x="1862667" y="536141"/>
                  </a:cubicBezTo>
                  <a:cubicBezTo>
                    <a:pt x="2027767" y="368219"/>
                    <a:pt x="2190045" y="227108"/>
                    <a:pt x="2370667" y="138208"/>
                  </a:cubicBezTo>
                  <a:cubicBezTo>
                    <a:pt x="2551289" y="49308"/>
                    <a:pt x="2750256" y="-14192"/>
                    <a:pt x="2946400" y="2741"/>
                  </a:cubicBezTo>
                  <a:cubicBezTo>
                    <a:pt x="3142544" y="19674"/>
                    <a:pt x="3376789" y="131152"/>
                    <a:pt x="3547533" y="239808"/>
                  </a:cubicBezTo>
                  <a:cubicBezTo>
                    <a:pt x="3718277" y="348464"/>
                    <a:pt x="3856567" y="530497"/>
                    <a:pt x="3970867" y="654675"/>
                  </a:cubicBezTo>
                  <a:cubicBezTo>
                    <a:pt x="4085167" y="778853"/>
                    <a:pt x="4145844" y="903031"/>
                    <a:pt x="4233333" y="984875"/>
                  </a:cubicBezTo>
                  <a:cubicBezTo>
                    <a:pt x="4320822" y="1066719"/>
                    <a:pt x="4405489" y="1103408"/>
                    <a:pt x="4495800" y="1145741"/>
                  </a:cubicBezTo>
                  <a:cubicBezTo>
                    <a:pt x="4586111" y="1188074"/>
                    <a:pt x="4653845" y="1220531"/>
                    <a:pt x="4775200" y="1238875"/>
                  </a:cubicBezTo>
                  <a:cubicBezTo>
                    <a:pt x="4896555" y="1257219"/>
                    <a:pt x="5223933" y="1255808"/>
                    <a:pt x="5223933" y="1255808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985410" y="3885232"/>
              <a:ext cx="3144520" cy="0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85410" y="4123992"/>
              <a:ext cx="3144520" cy="0"/>
            </a:xfrm>
            <a:prstGeom prst="line">
              <a:avLst/>
            </a:prstGeom>
            <a:ln>
              <a:solidFill>
                <a:srgbClr val="008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85410" y="2697043"/>
              <a:ext cx="0" cy="25496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95570" y="5236514"/>
              <a:ext cx="31343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4985409" y="2750156"/>
              <a:ext cx="3144521" cy="1677462"/>
            </a:xfrm>
            <a:custGeom>
              <a:avLst/>
              <a:gdLst>
                <a:gd name="connsiteX0" fmla="*/ 0 w 5240867"/>
                <a:gd name="connsiteY0" fmla="*/ 2652779 h 2795770"/>
                <a:gd name="connsiteX1" fmla="*/ 372533 w 5240867"/>
                <a:gd name="connsiteY1" fmla="*/ 2771312 h 2795770"/>
                <a:gd name="connsiteX2" fmla="*/ 736600 w 5240867"/>
                <a:gd name="connsiteY2" fmla="*/ 2788245 h 2795770"/>
                <a:gd name="connsiteX3" fmla="*/ 1049867 w 5240867"/>
                <a:gd name="connsiteY3" fmla="*/ 2678179 h 2795770"/>
                <a:gd name="connsiteX4" fmla="*/ 1176867 w 5240867"/>
                <a:gd name="connsiteY4" fmla="*/ 2551179 h 2795770"/>
                <a:gd name="connsiteX5" fmla="*/ 1380067 w 5240867"/>
                <a:gd name="connsiteY5" fmla="*/ 2009312 h 2795770"/>
                <a:gd name="connsiteX6" fmla="*/ 1879600 w 5240867"/>
                <a:gd name="connsiteY6" fmla="*/ 807045 h 2795770"/>
                <a:gd name="connsiteX7" fmla="*/ 2082800 w 5240867"/>
                <a:gd name="connsiteY7" fmla="*/ 434512 h 2795770"/>
                <a:gd name="connsiteX8" fmla="*/ 2269067 w 5240867"/>
                <a:gd name="connsiteY8" fmla="*/ 256712 h 2795770"/>
                <a:gd name="connsiteX9" fmla="*/ 2565400 w 5240867"/>
                <a:gd name="connsiteY9" fmla="*/ 53512 h 2795770"/>
                <a:gd name="connsiteX10" fmla="*/ 2726267 w 5240867"/>
                <a:gd name="connsiteY10" fmla="*/ 11179 h 2795770"/>
                <a:gd name="connsiteX11" fmla="*/ 2971800 w 5240867"/>
                <a:gd name="connsiteY11" fmla="*/ 11179 h 2795770"/>
                <a:gd name="connsiteX12" fmla="*/ 3251200 w 5240867"/>
                <a:gd name="connsiteY12" fmla="*/ 138179 h 2795770"/>
                <a:gd name="connsiteX13" fmla="*/ 3462867 w 5240867"/>
                <a:gd name="connsiteY13" fmla="*/ 307512 h 2795770"/>
                <a:gd name="connsiteX14" fmla="*/ 3632200 w 5240867"/>
                <a:gd name="connsiteY14" fmla="*/ 527645 h 2795770"/>
                <a:gd name="connsiteX15" fmla="*/ 3801533 w 5240867"/>
                <a:gd name="connsiteY15" fmla="*/ 874779 h 2795770"/>
                <a:gd name="connsiteX16" fmla="*/ 4055533 w 5240867"/>
                <a:gd name="connsiteY16" fmla="*/ 1425112 h 2795770"/>
                <a:gd name="connsiteX17" fmla="*/ 4284133 w 5240867"/>
                <a:gd name="connsiteY17" fmla="*/ 1890779 h 2795770"/>
                <a:gd name="connsiteX18" fmla="*/ 4385733 w 5240867"/>
                <a:gd name="connsiteY18" fmla="*/ 2119379 h 2795770"/>
                <a:gd name="connsiteX19" fmla="*/ 4580467 w 5240867"/>
                <a:gd name="connsiteY19" fmla="*/ 2339512 h 2795770"/>
                <a:gd name="connsiteX20" fmla="*/ 4792133 w 5240867"/>
                <a:gd name="connsiteY20" fmla="*/ 2500379 h 2795770"/>
                <a:gd name="connsiteX21" fmla="*/ 5054600 w 5240867"/>
                <a:gd name="connsiteY21" fmla="*/ 2559645 h 2795770"/>
                <a:gd name="connsiteX22" fmla="*/ 5240867 w 5240867"/>
                <a:gd name="connsiteY22" fmla="*/ 2559645 h 2795770"/>
                <a:gd name="connsiteX0" fmla="*/ 0 w 5240867"/>
                <a:gd name="connsiteY0" fmla="*/ 2652779 h 2795770"/>
                <a:gd name="connsiteX1" fmla="*/ 372533 w 5240867"/>
                <a:gd name="connsiteY1" fmla="*/ 2771312 h 2795770"/>
                <a:gd name="connsiteX2" fmla="*/ 736600 w 5240867"/>
                <a:gd name="connsiteY2" fmla="*/ 2788245 h 2795770"/>
                <a:gd name="connsiteX3" fmla="*/ 1049867 w 5240867"/>
                <a:gd name="connsiteY3" fmla="*/ 2678179 h 2795770"/>
                <a:gd name="connsiteX4" fmla="*/ 1236133 w 5240867"/>
                <a:gd name="connsiteY4" fmla="*/ 2407246 h 2795770"/>
                <a:gd name="connsiteX5" fmla="*/ 1380067 w 5240867"/>
                <a:gd name="connsiteY5" fmla="*/ 2009312 h 2795770"/>
                <a:gd name="connsiteX6" fmla="*/ 1879600 w 5240867"/>
                <a:gd name="connsiteY6" fmla="*/ 807045 h 2795770"/>
                <a:gd name="connsiteX7" fmla="*/ 2082800 w 5240867"/>
                <a:gd name="connsiteY7" fmla="*/ 434512 h 2795770"/>
                <a:gd name="connsiteX8" fmla="*/ 2269067 w 5240867"/>
                <a:gd name="connsiteY8" fmla="*/ 256712 h 2795770"/>
                <a:gd name="connsiteX9" fmla="*/ 2565400 w 5240867"/>
                <a:gd name="connsiteY9" fmla="*/ 53512 h 2795770"/>
                <a:gd name="connsiteX10" fmla="*/ 2726267 w 5240867"/>
                <a:gd name="connsiteY10" fmla="*/ 11179 h 2795770"/>
                <a:gd name="connsiteX11" fmla="*/ 2971800 w 5240867"/>
                <a:gd name="connsiteY11" fmla="*/ 11179 h 2795770"/>
                <a:gd name="connsiteX12" fmla="*/ 3251200 w 5240867"/>
                <a:gd name="connsiteY12" fmla="*/ 138179 h 2795770"/>
                <a:gd name="connsiteX13" fmla="*/ 3462867 w 5240867"/>
                <a:gd name="connsiteY13" fmla="*/ 307512 h 2795770"/>
                <a:gd name="connsiteX14" fmla="*/ 3632200 w 5240867"/>
                <a:gd name="connsiteY14" fmla="*/ 527645 h 2795770"/>
                <a:gd name="connsiteX15" fmla="*/ 3801533 w 5240867"/>
                <a:gd name="connsiteY15" fmla="*/ 874779 h 2795770"/>
                <a:gd name="connsiteX16" fmla="*/ 4055533 w 5240867"/>
                <a:gd name="connsiteY16" fmla="*/ 1425112 h 2795770"/>
                <a:gd name="connsiteX17" fmla="*/ 4284133 w 5240867"/>
                <a:gd name="connsiteY17" fmla="*/ 1890779 h 2795770"/>
                <a:gd name="connsiteX18" fmla="*/ 4385733 w 5240867"/>
                <a:gd name="connsiteY18" fmla="*/ 2119379 h 2795770"/>
                <a:gd name="connsiteX19" fmla="*/ 4580467 w 5240867"/>
                <a:gd name="connsiteY19" fmla="*/ 2339512 h 2795770"/>
                <a:gd name="connsiteX20" fmla="*/ 4792133 w 5240867"/>
                <a:gd name="connsiteY20" fmla="*/ 2500379 h 2795770"/>
                <a:gd name="connsiteX21" fmla="*/ 5054600 w 5240867"/>
                <a:gd name="connsiteY21" fmla="*/ 2559645 h 2795770"/>
                <a:gd name="connsiteX22" fmla="*/ 5240867 w 5240867"/>
                <a:gd name="connsiteY22" fmla="*/ 2559645 h 2795770"/>
                <a:gd name="connsiteX0" fmla="*/ 0 w 5240867"/>
                <a:gd name="connsiteY0" fmla="*/ 2652779 h 2795770"/>
                <a:gd name="connsiteX1" fmla="*/ 372533 w 5240867"/>
                <a:gd name="connsiteY1" fmla="*/ 2771312 h 2795770"/>
                <a:gd name="connsiteX2" fmla="*/ 736600 w 5240867"/>
                <a:gd name="connsiteY2" fmla="*/ 2788245 h 2795770"/>
                <a:gd name="connsiteX3" fmla="*/ 1049867 w 5240867"/>
                <a:gd name="connsiteY3" fmla="*/ 2678179 h 2795770"/>
                <a:gd name="connsiteX4" fmla="*/ 1236133 w 5240867"/>
                <a:gd name="connsiteY4" fmla="*/ 2407246 h 2795770"/>
                <a:gd name="connsiteX5" fmla="*/ 1380067 w 5240867"/>
                <a:gd name="connsiteY5" fmla="*/ 2009312 h 2795770"/>
                <a:gd name="connsiteX6" fmla="*/ 1879600 w 5240867"/>
                <a:gd name="connsiteY6" fmla="*/ 807045 h 2795770"/>
                <a:gd name="connsiteX7" fmla="*/ 2057400 w 5240867"/>
                <a:gd name="connsiteY7" fmla="*/ 502245 h 2795770"/>
                <a:gd name="connsiteX8" fmla="*/ 2269067 w 5240867"/>
                <a:gd name="connsiteY8" fmla="*/ 256712 h 2795770"/>
                <a:gd name="connsiteX9" fmla="*/ 2565400 w 5240867"/>
                <a:gd name="connsiteY9" fmla="*/ 53512 h 2795770"/>
                <a:gd name="connsiteX10" fmla="*/ 2726267 w 5240867"/>
                <a:gd name="connsiteY10" fmla="*/ 11179 h 2795770"/>
                <a:gd name="connsiteX11" fmla="*/ 2971800 w 5240867"/>
                <a:gd name="connsiteY11" fmla="*/ 11179 h 2795770"/>
                <a:gd name="connsiteX12" fmla="*/ 3251200 w 5240867"/>
                <a:gd name="connsiteY12" fmla="*/ 138179 h 2795770"/>
                <a:gd name="connsiteX13" fmla="*/ 3462867 w 5240867"/>
                <a:gd name="connsiteY13" fmla="*/ 307512 h 2795770"/>
                <a:gd name="connsiteX14" fmla="*/ 3632200 w 5240867"/>
                <a:gd name="connsiteY14" fmla="*/ 527645 h 2795770"/>
                <a:gd name="connsiteX15" fmla="*/ 3801533 w 5240867"/>
                <a:gd name="connsiteY15" fmla="*/ 874779 h 2795770"/>
                <a:gd name="connsiteX16" fmla="*/ 4055533 w 5240867"/>
                <a:gd name="connsiteY16" fmla="*/ 1425112 h 2795770"/>
                <a:gd name="connsiteX17" fmla="*/ 4284133 w 5240867"/>
                <a:gd name="connsiteY17" fmla="*/ 1890779 h 2795770"/>
                <a:gd name="connsiteX18" fmla="*/ 4385733 w 5240867"/>
                <a:gd name="connsiteY18" fmla="*/ 2119379 h 2795770"/>
                <a:gd name="connsiteX19" fmla="*/ 4580467 w 5240867"/>
                <a:gd name="connsiteY19" fmla="*/ 2339512 h 2795770"/>
                <a:gd name="connsiteX20" fmla="*/ 4792133 w 5240867"/>
                <a:gd name="connsiteY20" fmla="*/ 2500379 h 2795770"/>
                <a:gd name="connsiteX21" fmla="*/ 5054600 w 5240867"/>
                <a:gd name="connsiteY21" fmla="*/ 2559645 h 2795770"/>
                <a:gd name="connsiteX22" fmla="*/ 5240867 w 5240867"/>
                <a:gd name="connsiteY22" fmla="*/ 2559645 h 279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40867" h="2795770">
                  <a:moveTo>
                    <a:pt x="0" y="2652779"/>
                  </a:moveTo>
                  <a:cubicBezTo>
                    <a:pt x="124883" y="2700756"/>
                    <a:pt x="249766" y="2748734"/>
                    <a:pt x="372533" y="2771312"/>
                  </a:cubicBezTo>
                  <a:cubicBezTo>
                    <a:pt x="495300" y="2793890"/>
                    <a:pt x="623711" y="2803767"/>
                    <a:pt x="736600" y="2788245"/>
                  </a:cubicBezTo>
                  <a:cubicBezTo>
                    <a:pt x="849489" y="2772723"/>
                    <a:pt x="966612" y="2741679"/>
                    <a:pt x="1049867" y="2678179"/>
                  </a:cubicBezTo>
                  <a:cubicBezTo>
                    <a:pt x="1133122" y="2614679"/>
                    <a:pt x="1181100" y="2518724"/>
                    <a:pt x="1236133" y="2407246"/>
                  </a:cubicBezTo>
                  <a:cubicBezTo>
                    <a:pt x="1291166" y="2295768"/>
                    <a:pt x="1272823" y="2276012"/>
                    <a:pt x="1380067" y="2009312"/>
                  </a:cubicBezTo>
                  <a:cubicBezTo>
                    <a:pt x="1487311" y="1742612"/>
                    <a:pt x="1766711" y="1058223"/>
                    <a:pt x="1879600" y="807045"/>
                  </a:cubicBezTo>
                  <a:cubicBezTo>
                    <a:pt x="1992489" y="555867"/>
                    <a:pt x="1992489" y="593967"/>
                    <a:pt x="2057400" y="502245"/>
                  </a:cubicBezTo>
                  <a:cubicBezTo>
                    <a:pt x="2122311" y="410523"/>
                    <a:pt x="2184400" y="331501"/>
                    <a:pt x="2269067" y="256712"/>
                  </a:cubicBezTo>
                  <a:cubicBezTo>
                    <a:pt x="2353734" y="181923"/>
                    <a:pt x="2489200" y="94434"/>
                    <a:pt x="2565400" y="53512"/>
                  </a:cubicBezTo>
                  <a:cubicBezTo>
                    <a:pt x="2641600" y="12590"/>
                    <a:pt x="2658534" y="18234"/>
                    <a:pt x="2726267" y="11179"/>
                  </a:cubicBezTo>
                  <a:cubicBezTo>
                    <a:pt x="2794000" y="4124"/>
                    <a:pt x="2884311" y="-9988"/>
                    <a:pt x="2971800" y="11179"/>
                  </a:cubicBezTo>
                  <a:cubicBezTo>
                    <a:pt x="3059289" y="32346"/>
                    <a:pt x="3169356" y="88790"/>
                    <a:pt x="3251200" y="138179"/>
                  </a:cubicBezTo>
                  <a:cubicBezTo>
                    <a:pt x="3333045" y="187568"/>
                    <a:pt x="3399367" y="242601"/>
                    <a:pt x="3462867" y="307512"/>
                  </a:cubicBezTo>
                  <a:cubicBezTo>
                    <a:pt x="3526367" y="372423"/>
                    <a:pt x="3575756" y="433101"/>
                    <a:pt x="3632200" y="527645"/>
                  </a:cubicBezTo>
                  <a:cubicBezTo>
                    <a:pt x="3688644" y="622189"/>
                    <a:pt x="3730978" y="725201"/>
                    <a:pt x="3801533" y="874779"/>
                  </a:cubicBezTo>
                  <a:cubicBezTo>
                    <a:pt x="3872088" y="1024357"/>
                    <a:pt x="3975100" y="1255779"/>
                    <a:pt x="4055533" y="1425112"/>
                  </a:cubicBezTo>
                  <a:cubicBezTo>
                    <a:pt x="4135966" y="1594445"/>
                    <a:pt x="4229100" y="1775068"/>
                    <a:pt x="4284133" y="1890779"/>
                  </a:cubicBezTo>
                  <a:cubicBezTo>
                    <a:pt x="4339166" y="2006490"/>
                    <a:pt x="4336344" y="2044590"/>
                    <a:pt x="4385733" y="2119379"/>
                  </a:cubicBezTo>
                  <a:cubicBezTo>
                    <a:pt x="4435122" y="2194168"/>
                    <a:pt x="4512734" y="2276012"/>
                    <a:pt x="4580467" y="2339512"/>
                  </a:cubicBezTo>
                  <a:cubicBezTo>
                    <a:pt x="4648200" y="2403012"/>
                    <a:pt x="4713111" y="2463690"/>
                    <a:pt x="4792133" y="2500379"/>
                  </a:cubicBezTo>
                  <a:cubicBezTo>
                    <a:pt x="4871155" y="2537068"/>
                    <a:pt x="4979811" y="2549767"/>
                    <a:pt x="5054600" y="2559645"/>
                  </a:cubicBezTo>
                  <a:cubicBezTo>
                    <a:pt x="5129389" y="2569523"/>
                    <a:pt x="5240867" y="2559645"/>
                    <a:pt x="5240867" y="2559645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86439" y="5399073"/>
              <a:ext cx="1433137" cy="401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 of day</a:t>
              </a:r>
              <a:endParaRPr lang="en-US" sz="24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3050540" y="2697043"/>
              <a:ext cx="3426460" cy="29634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3235740" y="3407943"/>
              <a:ext cx="3241260" cy="2963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535780" y="1552833"/>
            <a:ext cx="6244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before warming                                 after warming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27985" y="4384232"/>
            <a:ext cx="565321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163606" y="4379691"/>
            <a:ext cx="1672294" cy="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51135" y="4498142"/>
            <a:ext cx="9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</a:t>
            </a:r>
            <a:r>
              <a:rPr lang="en-US" i="1" baseline="-25000" dirty="0" err="1" smtClean="0"/>
              <a:t>restriction</a:t>
            </a:r>
            <a:endParaRPr lang="en-US" i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456802" y="196621"/>
            <a:ext cx="85202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Warming temperatures will restrict activity times, energy</a:t>
            </a:r>
            <a:br>
              <a:rPr lang="en-US" sz="2800" dirty="0" smtClean="0"/>
            </a:br>
            <a:r>
              <a:rPr lang="en-US" sz="2800" dirty="0" smtClean="0"/>
              <a:t>gain, and reproductive output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6464277" y="4498142"/>
            <a:ext cx="9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</a:t>
            </a:r>
            <a:r>
              <a:rPr lang="en-US" i="1" baseline="-25000" dirty="0" err="1" smtClean="0"/>
              <a:t>restriction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119995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xon Survival Sinervo et al. 20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111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701"/>
            <a:ext cx="9228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Extinction predictions for lizards:  tropics may be an extinction hell hole”</a:t>
            </a:r>
          </a:p>
          <a:p>
            <a:r>
              <a:rPr lang="en-US" sz="2400" dirty="0" smtClean="0"/>
              <a:t>But we have as yet NO EXTINCTION/</a:t>
            </a:r>
            <a:r>
              <a:rPr lang="en-US" sz="2400" dirty="0" err="1" smtClean="0"/>
              <a:t>Te</a:t>
            </a:r>
            <a:r>
              <a:rPr lang="en-US" sz="2400" dirty="0" smtClean="0"/>
              <a:t> Validation studies underway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012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2" y="1306458"/>
            <a:ext cx="5926949" cy="4849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338" y="432896"/>
            <a:ext cx="6836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3) Environmental (“operative”) temperatures in sun in tropics are much</a:t>
            </a:r>
            <a:br>
              <a:rPr lang="en-US" dirty="0" smtClean="0"/>
            </a:br>
            <a:r>
              <a:rPr lang="en-US" dirty="0" smtClean="0"/>
              <a:t>higher than upper heat tolerances of lizards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6463" y="6352857"/>
            <a:ext cx="5589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Sunday, Bates, Colwell, </a:t>
            </a:r>
            <a:r>
              <a:rPr lang="en-US" sz="1600" i="1" dirty="0" err="1" smtClean="0"/>
              <a:t>Dulvy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Longino</a:t>
            </a:r>
            <a:r>
              <a:rPr lang="en-US" sz="1600" i="1" dirty="0" smtClean="0"/>
              <a:t>, Kearney, Huey submitted</a:t>
            </a:r>
            <a:endParaRPr lang="en-US" sz="1600" i="1" dirty="0"/>
          </a:p>
        </p:txBody>
      </p:sp>
      <p:sp>
        <p:nvSpPr>
          <p:cNvPr id="5" name="Right Brace 4"/>
          <p:cNvSpPr/>
          <p:nvPr/>
        </p:nvSpPr>
        <p:spPr>
          <a:xfrm>
            <a:off x="6661626" y="1456179"/>
            <a:ext cx="361271" cy="2846665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6377" y="2496307"/>
            <a:ext cx="1363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danger zone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46270" y="4346115"/>
            <a:ext cx="125384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Thermal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safety zone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667098" y="4357065"/>
            <a:ext cx="361271" cy="887370"/>
          </a:xfrm>
          <a:prstGeom prst="rightBrac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3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209" y="213944"/>
            <a:ext cx="8190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“Escape” to the </a:t>
            </a:r>
            <a:r>
              <a:rPr lang="en-US" sz="2400" b="1" dirty="0" smtClean="0">
                <a:solidFill>
                  <a:srgbClr val="0000FF"/>
                </a:solidFill>
              </a:rPr>
              <a:t>higher altitude </a:t>
            </a:r>
            <a:r>
              <a:rPr lang="en-US" sz="2400" dirty="0" smtClean="0"/>
              <a:t>is feasible for tropical organisms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000" dirty="0" smtClean="0"/>
              <a:t>(</a:t>
            </a:r>
            <a:r>
              <a:rPr lang="en-US" sz="2000" i="1" dirty="0" smtClean="0"/>
              <a:t>if</a:t>
            </a:r>
            <a:r>
              <a:rPr lang="en-US" sz="2000" dirty="0" smtClean="0"/>
              <a:t> mountains are nearby)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09" y="2410588"/>
            <a:ext cx="3972685" cy="3168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7671" y="6385042"/>
            <a:ext cx="262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smtClean="0"/>
              <a:t>Dillon et al., UCB 2006</a:t>
            </a:r>
            <a:endParaRPr lang="en-US" sz="20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770791" y="5717023"/>
            <a:ext cx="1740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Elevation  (km)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88222" y="3832942"/>
            <a:ext cx="19916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Temperature (°C)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07560" y="2410588"/>
            <a:ext cx="400111" cy="497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571706">
            <a:off x="1330087" y="2755120"/>
            <a:ext cx="33126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minus 6.0°C per ever km increase</a:t>
            </a:r>
          </a:p>
          <a:p>
            <a:pPr algn="ctr"/>
            <a:r>
              <a:rPr lang="en-US" dirty="0" smtClean="0"/>
              <a:t>In elevation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13209" y="1101256"/>
            <a:ext cx="9024980" cy="5660044"/>
            <a:chOff x="213209" y="1101256"/>
            <a:chExt cx="9024980" cy="56600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8771" y="2330925"/>
              <a:ext cx="3991948" cy="3712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08771" y="6361190"/>
              <a:ext cx="44294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/>
                <a:t>from SOM in Colwell et al., Science 2008</a:t>
              </a:r>
              <a:endParaRPr lang="en-US" sz="20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209" y="1101256"/>
              <a:ext cx="63244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But escape to </a:t>
              </a:r>
              <a:r>
                <a:rPr lang="en-US" sz="2400" b="1" dirty="0">
                  <a:solidFill>
                    <a:srgbClr val="0000FF"/>
                  </a:solidFill>
                </a:rPr>
                <a:t>higher latitude </a:t>
              </a:r>
              <a:r>
                <a:rPr lang="en-US" sz="2400" dirty="0"/>
                <a:t>is </a:t>
              </a:r>
              <a:r>
                <a:rPr lang="en-US" sz="2400" b="1" dirty="0"/>
                <a:t>not</a:t>
              </a:r>
              <a:r>
                <a:rPr lang="en-US" sz="2400" dirty="0"/>
                <a:t> in the tropics</a:t>
              </a:r>
            </a:p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3585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Box 6"/>
          <p:cNvSpPr txBox="1">
            <a:spLocks noChangeArrowheads="1"/>
          </p:cNvSpPr>
          <p:nvPr/>
        </p:nvSpPr>
        <p:spPr bwMode="auto">
          <a:xfrm>
            <a:off x="4267200" y="6418203"/>
            <a:ext cx="4438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/>
              <a:t>modified from Kier et al., PNAS 2009  </a:t>
            </a:r>
          </a:p>
        </p:txBody>
      </p:sp>
      <p:sp>
        <p:nvSpPr>
          <p:cNvPr id="188418" name="TextBox 7"/>
          <p:cNvSpPr txBox="1">
            <a:spLocks noChangeArrowheads="1"/>
          </p:cNvSpPr>
          <p:nvPr/>
        </p:nvSpPr>
        <p:spPr bwMode="auto">
          <a:xfrm>
            <a:off x="800100" y="36513"/>
            <a:ext cx="763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Species  richness (</a:t>
            </a:r>
            <a:r>
              <a:rPr lang="en-US" i="1"/>
              <a:t>and endemism</a:t>
            </a:r>
            <a:r>
              <a:rPr lang="en-US"/>
              <a:t>)  in reptiles &amp; amphibians</a:t>
            </a:r>
          </a:p>
        </p:txBody>
      </p:sp>
      <p:grpSp>
        <p:nvGrpSpPr>
          <p:cNvPr id="188419" name="Group 8"/>
          <p:cNvGrpSpPr>
            <a:grpSpLocks/>
          </p:cNvGrpSpPr>
          <p:nvPr/>
        </p:nvGrpSpPr>
        <p:grpSpPr bwMode="auto">
          <a:xfrm>
            <a:off x="1447800" y="609600"/>
            <a:ext cx="6388100" cy="5969000"/>
            <a:chOff x="625014" y="592660"/>
            <a:chExt cx="6644148" cy="6341540"/>
          </a:xfrm>
        </p:grpSpPr>
        <p:pic>
          <p:nvPicPr>
            <p:cNvPr id="188420" name="Picture 9" descr="reptilian species richnes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15" y="592660"/>
              <a:ext cx="6644147" cy="320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421" name="Picture 10" descr="amphibian species richnes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14" y="3716868"/>
              <a:ext cx="6644148" cy="3217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7117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4415" y="200526"/>
            <a:ext cx="28121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What we need?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603" y="1252180"/>
            <a:ext cx="43524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(</a:t>
            </a:r>
            <a:r>
              <a:rPr lang="en-US" sz="2400" i="1" dirty="0" smtClean="0"/>
              <a:t>CT, T</a:t>
            </a:r>
            <a:r>
              <a:rPr lang="en-US" sz="2400" i="1" baseline="-25000" dirty="0" smtClean="0"/>
              <a:t>p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T</a:t>
            </a:r>
            <a:r>
              <a:rPr lang="en-US" sz="2400" i="1" baseline="-25000" dirty="0" err="1" smtClean="0"/>
              <a:t>opt</a:t>
            </a:r>
            <a:r>
              <a:rPr lang="en-US" sz="2400" i="1" dirty="0" smtClean="0"/>
              <a:t>, T</a:t>
            </a:r>
            <a:r>
              <a:rPr lang="en-US" sz="2400" i="1" baseline="-25000" dirty="0" smtClean="0"/>
              <a:t>b</a:t>
            </a:r>
            <a:r>
              <a:rPr lang="en-US" sz="2400" dirty="0" smtClean="0"/>
              <a:t>, acclimation)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on tropical forest ectotherms – </a:t>
            </a:r>
          </a:p>
          <a:p>
            <a:r>
              <a:rPr lang="en-US" sz="2400" dirty="0" smtClean="0"/>
              <a:t>    especially non-</a:t>
            </a:r>
            <a:r>
              <a:rPr lang="en-US" sz="2400" i="1" dirty="0" smtClean="0"/>
              <a:t>Anolis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7603" y="3470656"/>
            <a:ext cx="50794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on Southern Hemisphere reptiles</a:t>
            </a:r>
          </a:p>
          <a:p>
            <a:endParaRPr lang="en-US" sz="2400" i="1" dirty="0"/>
          </a:p>
          <a:p>
            <a:r>
              <a:rPr lang="en-US" sz="2400" i="1" dirty="0" smtClean="0"/>
              <a:t>	</a:t>
            </a:r>
            <a:r>
              <a:rPr lang="en-US" sz="2400" dirty="0" smtClean="0"/>
              <a:t>(most current data lizards from NH,</a:t>
            </a:r>
            <a:br>
              <a:rPr lang="en-US" sz="2400" dirty="0" smtClean="0"/>
            </a:br>
            <a:r>
              <a:rPr lang="en-US" sz="2400" dirty="0" smtClean="0"/>
              <a:t>         where seasonality greater)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895" y="948551"/>
            <a:ext cx="3477795" cy="60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99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ri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00413"/>
            <a:ext cx="4714875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248400" y="3854450"/>
            <a:ext cx="2327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Anolis cristatellus</a:t>
            </a:r>
            <a:endParaRPr lang="en-US" sz="2000">
              <a:solidFill>
                <a:schemeClr val="bg1"/>
              </a:solidFill>
              <a:latin typeface="Comic Sans MS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Comic Sans MS" charset="0"/>
              </a:rPr>
              <a:t>  Puerto Rico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486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914400" y="393700"/>
            <a:ext cx="21542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Sphaerodactylus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Comic Sans MS" charset="0"/>
              </a:rPr>
              <a:t>    Cuba</a:t>
            </a:r>
            <a:endParaRPr lang="en-US" sz="2000" i="1">
              <a:solidFill>
                <a:schemeClr val="bg1"/>
              </a:solidFill>
              <a:latin typeface="Comic Sans MS" charset="0"/>
            </a:endParaRPr>
          </a:p>
          <a:p>
            <a:pPr>
              <a:spcBef>
                <a:spcPct val="20000"/>
              </a:spcBef>
            </a:pP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	</a:t>
            </a:r>
          </a:p>
        </p:txBody>
      </p:sp>
      <p:pic>
        <p:nvPicPr>
          <p:cNvPr id="18437" name="Picture 6" descr="Enyalioides palpebralis62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953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5486400" y="250825"/>
            <a:ext cx="2847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Enyalioides palpebralis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Comic Sans MS" charset="0"/>
              </a:rPr>
              <a:t>    Amazon </a:t>
            </a:r>
          </a:p>
        </p:txBody>
      </p:sp>
      <p:pic>
        <p:nvPicPr>
          <p:cNvPr id="18439" name="Picture 8" descr="N_ecpleop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38" y="3429000"/>
            <a:ext cx="45878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152400" y="3702050"/>
            <a:ext cx="2827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Neusticurus ecpleopus</a:t>
            </a:r>
          </a:p>
          <a:p>
            <a:pPr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Comic Sans MS" charset="0"/>
              </a:rPr>
              <a:t>     Amazonia</a:t>
            </a:r>
          </a:p>
        </p:txBody>
      </p:sp>
    </p:spTree>
    <p:extLst>
      <p:ext uri="{BB962C8B-B14F-4D97-AF65-F5344CB8AC3E}">
        <p14:creationId xmlns:p14="http://schemas.microsoft.com/office/powerpoint/2010/main" val="1417063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2603500"/>
            <a:ext cx="5048547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86400"/>
            <a:ext cx="41286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97103"/>
            <a:ext cx="4241567" cy="164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4135456" cy="9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02" y="3517899"/>
            <a:ext cx="4211508" cy="11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49" y="1870090"/>
            <a:ext cx="4438363" cy="7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411845" cy="93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4" name="TextBox 15"/>
          <p:cNvSpPr txBox="1">
            <a:spLocks noChangeArrowheads="1"/>
          </p:cNvSpPr>
          <p:nvPr/>
        </p:nvSpPr>
        <p:spPr bwMode="auto">
          <a:xfrm>
            <a:off x="-19865" y="829728"/>
            <a:ext cx="476219" cy="3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‘99</a:t>
            </a:r>
          </a:p>
        </p:txBody>
      </p:sp>
      <p:sp>
        <p:nvSpPr>
          <p:cNvPr id="187406" name="TextBox 17"/>
          <p:cNvSpPr txBox="1">
            <a:spLocks noChangeArrowheads="1"/>
          </p:cNvSpPr>
          <p:nvPr/>
        </p:nvSpPr>
        <p:spPr bwMode="auto">
          <a:xfrm>
            <a:off x="53813" y="2234194"/>
            <a:ext cx="479587" cy="3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‘08</a:t>
            </a:r>
          </a:p>
        </p:txBody>
      </p:sp>
      <p:sp>
        <p:nvSpPr>
          <p:cNvPr id="187408" name="TextBox 19"/>
          <p:cNvSpPr txBox="1">
            <a:spLocks noChangeArrowheads="1"/>
          </p:cNvSpPr>
          <p:nvPr/>
        </p:nvSpPr>
        <p:spPr bwMode="auto">
          <a:xfrm>
            <a:off x="38100" y="4267200"/>
            <a:ext cx="476219" cy="3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‘09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255" y="3604903"/>
            <a:ext cx="4419601" cy="62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7802" y="2503151"/>
            <a:ext cx="2336800" cy="77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618" y="129109"/>
            <a:ext cx="7989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‘Early’ papers noting that tropical (terrestrial) ectotherm might be at risk 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734328" y="1844964"/>
            <a:ext cx="476219" cy="3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‘07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1512" y="779310"/>
            <a:ext cx="4386998" cy="888710"/>
          </a:xfrm>
          <a:prstGeom prst="rect">
            <a:avLst/>
          </a:prstGeom>
        </p:spPr>
      </p:pic>
      <p:sp>
        <p:nvSpPr>
          <p:cNvPr id="187405" name="TextBox 16"/>
          <p:cNvSpPr txBox="1">
            <a:spLocks noChangeArrowheads="1"/>
          </p:cNvSpPr>
          <p:nvPr/>
        </p:nvSpPr>
        <p:spPr bwMode="auto">
          <a:xfrm>
            <a:off x="4211988" y="829728"/>
            <a:ext cx="595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‘04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09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3352800" cy="86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304800" y="381000"/>
            <a:ext cx="595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‘10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228600" y="1752600"/>
            <a:ext cx="476219" cy="3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‘12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09800"/>
            <a:ext cx="3589282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85" y="3276600"/>
            <a:ext cx="4634883" cy="1066800"/>
          </a:xfrm>
          <a:prstGeom prst="rect">
            <a:avLst/>
          </a:prstGeom>
        </p:spPr>
      </p:pic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228600" y="3426767"/>
            <a:ext cx="595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‘13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209800"/>
            <a:ext cx="3851411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2000"/>
            <a:ext cx="4876800" cy="764639"/>
          </a:xfrm>
          <a:prstGeom prst="rect">
            <a:avLst/>
          </a:prstGeom>
        </p:spPr>
      </p:pic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4876800" y="457200"/>
            <a:ext cx="572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‘11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85" y="4343400"/>
            <a:ext cx="5425739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24" y="5194300"/>
            <a:ext cx="5486400" cy="424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324" y="5676012"/>
            <a:ext cx="3238500" cy="600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800" y="2514600"/>
            <a:ext cx="3019769" cy="76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69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16944</TotalTime>
  <Words>1141</Words>
  <Application>Microsoft Office PowerPoint</Application>
  <PresentationFormat>On-screen Show (4:3)</PresentationFormat>
  <Paragraphs>303</Paragraphs>
  <Slides>60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If an organism is physiologically sensitive to temperature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If an organism is physiologically sensitive to temperature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If an organism is physiologically sensitive to temperature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Huey</dc:creator>
  <cp:lastModifiedBy>Rocio Aguilar</cp:lastModifiedBy>
  <cp:revision>255</cp:revision>
  <dcterms:created xsi:type="dcterms:W3CDTF">2013-06-11T20:37:18Z</dcterms:created>
  <dcterms:modified xsi:type="dcterms:W3CDTF">2013-09-14T14:14:55Z</dcterms:modified>
</cp:coreProperties>
</file>