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73" r:id="rId7"/>
    <p:sldId id="261" r:id="rId8"/>
    <p:sldId id="272" r:id="rId9"/>
    <p:sldId id="262" r:id="rId10"/>
    <p:sldId id="263" r:id="rId11"/>
    <p:sldId id="264" r:id="rId12"/>
    <p:sldId id="265" r:id="rId13"/>
    <p:sldId id="266" r:id="rId14"/>
    <p:sldId id="267" r:id="rId15"/>
    <p:sldId id="268" r:id="rId16"/>
    <p:sldId id="269" r:id="rId17"/>
    <p:sldId id="270" r:id="rId18"/>
    <p:sldId id="27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1" d="100"/>
          <a:sy n="41" d="100"/>
        </p:scale>
        <p:origin x="-105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D7AAA7-C0D9-8643-B041-62DA787DF746}" type="datetimeFigureOut">
              <a:rPr lang="en-US" smtClean="0"/>
              <a:t>9/12/13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5DBEB-F1D5-4748-A808-4AF9311A6242}" type="slidenum">
              <a:rPr lang="en-US" smtClean="0"/>
              <a:t>‹#›</a:t>
            </a:fld>
            <a:endParaRPr lang="en-US"/>
          </a:p>
        </p:txBody>
      </p:sp>
    </p:spTree>
    <p:extLst>
      <p:ext uri="{BB962C8B-B14F-4D97-AF65-F5344CB8AC3E}">
        <p14:creationId xmlns:p14="http://schemas.microsoft.com/office/powerpoint/2010/main" val="109493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D7AAA7-C0D9-8643-B041-62DA787DF746}" type="datetimeFigureOut">
              <a:rPr lang="en-US" smtClean="0"/>
              <a:t>9/12/13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5DBEB-F1D5-4748-A808-4AF9311A6242}" type="slidenum">
              <a:rPr lang="en-US" smtClean="0"/>
              <a:t>‹#›</a:t>
            </a:fld>
            <a:endParaRPr lang="en-US"/>
          </a:p>
        </p:txBody>
      </p:sp>
    </p:spTree>
    <p:extLst>
      <p:ext uri="{BB962C8B-B14F-4D97-AF65-F5344CB8AC3E}">
        <p14:creationId xmlns:p14="http://schemas.microsoft.com/office/powerpoint/2010/main" val="2834206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D7AAA7-C0D9-8643-B041-62DA787DF746}" type="datetimeFigureOut">
              <a:rPr lang="en-US" smtClean="0"/>
              <a:t>9/12/13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5DBEB-F1D5-4748-A808-4AF9311A6242}" type="slidenum">
              <a:rPr lang="en-US" smtClean="0"/>
              <a:t>‹#›</a:t>
            </a:fld>
            <a:endParaRPr lang="en-US"/>
          </a:p>
        </p:txBody>
      </p:sp>
    </p:spTree>
    <p:extLst>
      <p:ext uri="{BB962C8B-B14F-4D97-AF65-F5344CB8AC3E}">
        <p14:creationId xmlns:p14="http://schemas.microsoft.com/office/powerpoint/2010/main" val="245928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D7AAA7-C0D9-8643-B041-62DA787DF746}" type="datetimeFigureOut">
              <a:rPr lang="en-US" smtClean="0"/>
              <a:t>9/12/13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5DBEB-F1D5-4748-A808-4AF9311A6242}" type="slidenum">
              <a:rPr lang="en-US" smtClean="0"/>
              <a:t>‹#›</a:t>
            </a:fld>
            <a:endParaRPr lang="en-US"/>
          </a:p>
        </p:txBody>
      </p:sp>
    </p:spTree>
    <p:extLst>
      <p:ext uri="{BB962C8B-B14F-4D97-AF65-F5344CB8AC3E}">
        <p14:creationId xmlns:p14="http://schemas.microsoft.com/office/powerpoint/2010/main" val="3603721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D7AAA7-C0D9-8643-B041-62DA787DF746}" type="datetimeFigureOut">
              <a:rPr lang="en-US" smtClean="0"/>
              <a:t>9/12/13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5DBEB-F1D5-4748-A808-4AF9311A6242}" type="slidenum">
              <a:rPr lang="en-US" smtClean="0"/>
              <a:t>‹#›</a:t>
            </a:fld>
            <a:endParaRPr lang="en-US"/>
          </a:p>
        </p:txBody>
      </p:sp>
    </p:spTree>
    <p:extLst>
      <p:ext uri="{BB962C8B-B14F-4D97-AF65-F5344CB8AC3E}">
        <p14:creationId xmlns:p14="http://schemas.microsoft.com/office/powerpoint/2010/main" val="2369275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D7AAA7-C0D9-8643-B041-62DA787DF746}" type="datetimeFigureOut">
              <a:rPr lang="en-US" smtClean="0"/>
              <a:t>9/12/13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5DBEB-F1D5-4748-A808-4AF9311A6242}" type="slidenum">
              <a:rPr lang="en-US" smtClean="0"/>
              <a:t>‹#›</a:t>
            </a:fld>
            <a:endParaRPr lang="en-US"/>
          </a:p>
        </p:txBody>
      </p:sp>
    </p:spTree>
    <p:extLst>
      <p:ext uri="{BB962C8B-B14F-4D97-AF65-F5344CB8AC3E}">
        <p14:creationId xmlns:p14="http://schemas.microsoft.com/office/powerpoint/2010/main" val="4151068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D7AAA7-C0D9-8643-B041-62DA787DF746}" type="datetimeFigureOut">
              <a:rPr lang="en-US" smtClean="0"/>
              <a:t>9/12/13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B5DBEB-F1D5-4748-A808-4AF9311A6242}" type="slidenum">
              <a:rPr lang="en-US" smtClean="0"/>
              <a:t>‹#›</a:t>
            </a:fld>
            <a:endParaRPr lang="en-US"/>
          </a:p>
        </p:txBody>
      </p:sp>
    </p:spTree>
    <p:extLst>
      <p:ext uri="{BB962C8B-B14F-4D97-AF65-F5344CB8AC3E}">
        <p14:creationId xmlns:p14="http://schemas.microsoft.com/office/powerpoint/2010/main" val="1889060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D7AAA7-C0D9-8643-B041-62DA787DF746}" type="datetimeFigureOut">
              <a:rPr lang="en-US" smtClean="0"/>
              <a:t>9/12/13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B5DBEB-F1D5-4748-A808-4AF9311A6242}" type="slidenum">
              <a:rPr lang="en-US" smtClean="0"/>
              <a:t>‹#›</a:t>
            </a:fld>
            <a:endParaRPr lang="en-US"/>
          </a:p>
        </p:txBody>
      </p:sp>
    </p:spTree>
    <p:extLst>
      <p:ext uri="{BB962C8B-B14F-4D97-AF65-F5344CB8AC3E}">
        <p14:creationId xmlns:p14="http://schemas.microsoft.com/office/powerpoint/2010/main" val="28950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7AAA7-C0D9-8643-B041-62DA787DF746}" type="datetimeFigureOut">
              <a:rPr lang="en-US" smtClean="0"/>
              <a:t>9/12/13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B5DBEB-F1D5-4748-A808-4AF9311A6242}" type="slidenum">
              <a:rPr lang="en-US" smtClean="0"/>
              <a:t>‹#›</a:t>
            </a:fld>
            <a:endParaRPr lang="en-US"/>
          </a:p>
        </p:txBody>
      </p:sp>
    </p:spTree>
    <p:extLst>
      <p:ext uri="{BB962C8B-B14F-4D97-AF65-F5344CB8AC3E}">
        <p14:creationId xmlns:p14="http://schemas.microsoft.com/office/powerpoint/2010/main" val="108670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D7AAA7-C0D9-8643-B041-62DA787DF746}" type="datetimeFigureOut">
              <a:rPr lang="en-US" smtClean="0"/>
              <a:t>9/12/13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5DBEB-F1D5-4748-A808-4AF9311A6242}" type="slidenum">
              <a:rPr lang="en-US" smtClean="0"/>
              <a:t>‹#›</a:t>
            </a:fld>
            <a:endParaRPr lang="en-US"/>
          </a:p>
        </p:txBody>
      </p:sp>
    </p:spTree>
    <p:extLst>
      <p:ext uri="{BB962C8B-B14F-4D97-AF65-F5344CB8AC3E}">
        <p14:creationId xmlns:p14="http://schemas.microsoft.com/office/powerpoint/2010/main" val="3822188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D7AAA7-C0D9-8643-B041-62DA787DF746}" type="datetimeFigureOut">
              <a:rPr lang="en-US" smtClean="0"/>
              <a:t>9/12/13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5DBEB-F1D5-4748-A808-4AF9311A6242}" type="slidenum">
              <a:rPr lang="en-US" smtClean="0"/>
              <a:t>‹#›</a:t>
            </a:fld>
            <a:endParaRPr lang="en-US"/>
          </a:p>
        </p:txBody>
      </p:sp>
    </p:spTree>
    <p:extLst>
      <p:ext uri="{BB962C8B-B14F-4D97-AF65-F5344CB8AC3E}">
        <p14:creationId xmlns:p14="http://schemas.microsoft.com/office/powerpoint/2010/main" val="15636435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7AAA7-C0D9-8643-B041-62DA787DF746}" type="datetimeFigureOut">
              <a:rPr lang="en-US" smtClean="0"/>
              <a:t>9/12/13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5DBEB-F1D5-4748-A808-4AF9311A6242}" type="slidenum">
              <a:rPr lang="en-US" smtClean="0"/>
              <a:t>‹#›</a:t>
            </a:fld>
            <a:endParaRPr lang="en-US"/>
          </a:p>
        </p:txBody>
      </p:sp>
    </p:spTree>
    <p:extLst>
      <p:ext uri="{BB962C8B-B14F-4D97-AF65-F5344CB8AC3E}">
        <p14:creationId xmlns:p14="http://schemas.microsoft.com/office/powerpoint/2010/main" val="2067503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 Id="rId3"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6496" y="-410507"/>
            <a:ext cx="7641704" cy="3025958"/>
          </a:xfrm>
        </p:spPr>
        <p:txBody>
          <a:bodyPr>
            <a:normAutofit/>
          </a:bodyPr>
          <a:lstStyle/>
          <a:p>
            <a:r>
              <a:rPr lang="en-US" dirty="0" smtClean="0"/>
              <a:t>The potential impacts of climate change on extinctions of Blunt Nosed Leopard Lizards</a:t>
            </a:r>
            <a:endParaRPr lang="en-US" dirty="0"/>
          </a:p>
        </p:txBody>
      </p:sp>
      <p:sp>
        <p:nvSpPr>
          <p:cNvPr id="3" name="Subtitle 2"/>
          <p:cNvSpPr>
            <a:spLocks noGrp="1"/>
          </p:cNvSpPr>
          <p:nvPr>
            <p:ph type="subTitle" idx="1"/>
          </p:nvPr>
        </p:nvSpPr>
        <p:spPr>
          <a:xfrm>
            <a:off x="1371600" y="2751515"/>
            <a:ext cx="7352812" cy="3734200"/>
          </a:xfrm>
        </p:spPr>
        <p:txBody>
          <a:bodyPr>
            <a:normAutofit/>
          </a:bodyPr>
          <a:lstStyle/>
          <a:p>
            <a:pPr algn="l"/>
            <a:r>
              <a:rPr lang="en-US" sz="4000" dirty="0" smtClean="0"/>
              <a:t>Joseph Stewart, UN Reno</a:t>
            </a:r>
          </a:p>
          <a:p>
            <a:pPr algn="l"/>
            <a:r>
              <a:rPr lang="en-US" sz="4000" dirty="0" smtClean="0"/>
              <a:t>Robert D. Cooper, UCSC</a:t>
            </a:r>
          </a:p>
          <a:p>
            <a:pPr algn="l"/>
            <a:r>
              <a:rPr lang="en-US" sz="4000" dirty="0" smtClean="0"/>
              <a:t>Mike </a:t>
            </a:r>
            <a:r>
              <a:rPr lang="en-US" sz="4000" dirty="0" err="1" smtClean="0"/>
              <a:t>Westphal</a:t>
            </a:r>
            <a:r>
              <a:rPr lang="en-US" sz="4000" dirty="0" smtClean="0"/>
              <a:t>, BLM</a:t>
            </a:r>
          </a:p>
          <a:p>
            <a:pPr algn="l"/>
            <a:r>
              <a:rPr lang="en-US" sz="4000" dirty="0" smtClean="0"/>
              <a:t>Scott Butterfield, TNC</a:t>
            </a:r>
          </a:p>
          <a:p>
            <a:pPr algn="l"/>
            <a:r>
              <a:rPr lang="en-US" sz="4000" dirty="0" smtClean="0"/>
              <a:t>Barry Sinervo, UC Santa Cruz</a:t>
            </a:r>
          </a:p>
          <a:p>
            <a:endParaRPr lang="en-US" sz="4000" dirty="0" smtClean="0"/>
          </a:p>
        </p:txBody>
      </p:sp>
    </p:spTree>
    <p:extLst>
      <p:ext uri="{BB962C8B-B14F-4D97-AF65-F5344CB8AC3E}">
        <p14:creationId xmlns:p14="http://schemas.microsoft.com/office/powerpoint/2010/main" val="320812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554"/>
            <a:ext cx="8229600" cy="1143000"/>
          </a:xfrm>
        </p:spPr>
        <p:txBody>
          <a:bodyPr/>
          <a:lstStyle/>
          <a:p>
            <a:r>
              <a:rPr lang="en-US" dirty="0" smtClean="0"/>
              <a:t>Methods</a:t>
            </a:r>
            <a:endParaRPr lang="en-US" dirty="0"/>
          </a:p>
        </p:txBody>
      </p:sp>
      <p:sp>
        <p:nvSpPr>
          <p:cNvPr id="3" name="Content Placeholder 2"/>
          <p:cNvSpPr>
            <a:spLocks noGrp="1"/>
          </p:cNvSpPr>
          <p:nvPr>
            <p:ph idx="1"/>
          </p:nvPr>
        </p:nvSpPr>
        <p:spPr>
          <a:xfrm>
            <a:off x="457200" y="1009445"/>
            <a:ext cx="8229600" cy="5687923"/>
          </a:xfrm>
        </p:spPr>
        <p:txBody>
          <a:bodyPr>
            <a:normAutofit fontScale="92500" lnSpcReduction="10000"/>
          </a:bodyPr>
          <a:lstStyle/>
          <a:p>
            <a:r>
              <a:rPr lang="en-US" dirty="0" smtClean="0"/>
              <a:t>Deploy data loggers hooked up to 4 BNLL models (2 sizes: gravid female and sub-adult) at </a:t>
            </a:r>
          </a:p>
          <a:p>
            <a:r>
              <a:rPr lang="en-US" dirty="0" smtClean="0"/>
              <a:t>In vegetation, full sun, holes</a:t>
            </a:r>
          </a:p>
          <a:p>
            <a:r>
              <a:rPr lang="en-US" dirty="0" smtClean="0"/>
              <a:t>Data collected from September – November during hot to cool weather</a:t>
            </a:r>
          </a:p>
          <a:p>
            <a:r>
              <a:rPr lang="en-US" dirty="0" smtClean="0"/>
              <a:t>Download </a:t>
            </a:r>
            <a:r>
              <a:rPr lang="en-US" dirty="0" err="1" smtClean="0"/>
              <a:t>Tmax</a:t>
            </a:r>
            <a:r>
              <a:rPr lang="en-US" dirty="0" smtClean="0"/>
              <a:t> data from adjacent Weather Stations 10-30 km distant</a:t>
            </a:r>
          </a:p>
          <a:p>
            <a:r>
              <a:rPr lang="en-US" dirty="0" smtClean="0"/>
              <a:t>Regress </a:t>
            </a:r>
            <a:r>
              <a:rPr lang="en-US" dirty="0" err="1" smtClean="0"/>
              <a:t>h</a:t>
            </a:r>
            <a:r>
              <a:rPr lang="en-US" baseline="-25000" dirty="0" err="1" smtClean="0"/>
              <a:t>r</a:t>
            </a:r>
            <a:r>
              <a:rPr lang="en-US" dirty="0" smtClean="0"/>
              <a:t> on (</a:t>
            </a:r>
            <a:r>
              <a:rPr lang="en-US" dirty="0" err="1" smtClean="0"/>
              <a:t>T</a:t>
            </a:r>
            <a:r>
              <a:rPr lang="en-US" baseline="-25000" dirty="0" err="1" smtClean="0"/>
              <a:t>max</a:t>
            </a:r>
            <a:r>
              <a:rPr lang="en-US" dirty="0" smtClean="0"/>
              <a:t> – T</a:t>
            </a:r>
            <a:r>
              <a:rPr lang="en-US" baseline="-25000" dirty="0" smtClean="0"/>
              <a:t>b</a:t>
            </a:r>
            <a:r>
              <a:rPr lang="en-US" dirty="0" smtClean="0"/>
              <a:t>)</a:t>
            </a:r>
          </a:p>
          <a:p>
            <a:r>
              <a:rPr lang="en-US" dirty="0" smtClean="0"/>
              <a:t>Use </a:t>
            </a:r>
            <a:r>
              <a:rPr lang="en-US" dirty="0" err="1" smtClean="0"/>
              <a:t>WorldClim.org</a:t>
            </a:r>
            <a:r>
              <a:rPr lang="en-US" dirty="0" smtClean="0"/>
              <a:t> </a:t>
            </a:r>
            <a:r>
              <a:rPr lang="en-US" dirty="0" err="1" smtClean="0"/>
              <a:t>Tmax</a:t>
            </a:r>
            <a:r>
              <a:rPr lang="en-US" dirty="0" smtClean="0"/>
              <a:t> surfaces to compute </a:t>
            </a:r>
            <a:r>
              <a:rPr lang="en-US" dirty="0" err="1" smtClean="0"/>
              <a:t>h</a:t>
            </a:r>
            <a:r>
              <a:rPr lang="en-US" baseline="-25000" dirty="0" err="1" smtClean="0"/>
              <a:t>r</a:t>
            </a:r>
            <a:r>
              <a:rPr lang="en-US" dirty="0" smtClean="0"/>
              <a:t> at each known location (</a:t>
            </a:r>
            <a:r>
              <a:rPr lang="en-US" dirty="0" err="1" smtClean="0"/>
              <a:t>Herpnet.org</a:t>
            </a:r>
            <a:r>
              <a:rPr lang="en-US" dirty="0" smtClean="0"/>
              <a:t>)</a:t>
            </a:r>
          </a:p>
          <a:p>
            <a:r>
              <a:rPr lang="en-US" dirty="0" smtClean="0"/>
              <a:t>When </a:t>
            </a:r>
            <a:r>
              <a:rPr lang="en-US" dirty="0" err="1" smtClean="0"/>
              <a:t>h</a:t>
            </a:r>
            <a:r>
              <a:rPr lang="en-US" baseline="-25000" dirty="0" err="1" smtClean="0"/>
              <a:t>r</a:t>
            </a:r>
            <a:r>
              <a:rPr lang="en-US" baseline="-25000" dirty="0"/>
              <a:t> </a:t>
            </a:r>
            <a:r>
              <a:rPr lang="en-US" dirty="0" smtClean="0"/>
              <a:t>&gt; </a:t>
            </a:r>
            <a:r>
              <a:rPr lang="en-US" dirty="0" err="1" smtClean="0"/>
              <a:t>h</a:t>
            </a:r>
            <a:r>
              <a:rPr lang="en-US" baseline="-25000" dirty="0" err="1" smtClean="0"/>
              <a:t>r,critical</a:t>
            </a:r>
            <a:r>
              <a:rPr lang="en-US" dirty="0" smtClean="0"/>
              <a:t> population assumed to go extinct</a:t>
            </a:r>
            <a:endParaRPr lang="en-US" baseline="-25000" dirty="0" smtClean="0"/>
          </a:p>
        </p:txBody>
      </p:sp>
    </p:spTree>
    <p:extLst>
      <p:ext uri="{BB962C8B-B14F-4D97-AF65-F5344CB8AC3E}">
        <p14:creationId xmlns:p14="http://schemas.microsoft.com/office/powerpoint/2010/main" val="321697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6794"/>
          </a:xfrm>
        </p:spPr>
        <p:txBody>
          <a:bodyPr>
            <a:normAutofit fontScale="90000"/>
          </a:bodyPr>
          <a:lstStyle/>
          <a:p>
            <a:r>
              <a:rPr lang="en-US" dirty="0" smtClean="0"/>
              <a:t>The fit for </a:t>
            </a:r>
            <a:r>
              <a:rPr lang="en-US" dirty="0" err="1" smtClean="0"/>
              <a:t>T</a:t>
            </a:r>
            <a:r>
              <a:rPr lang="en-US" baseline="-25000" dirty="0" err="1" smtClean="0"/>
              <a:t>e</a:t>
            </a:r>
            <a:r>
              <a:rPr lang="en-US" dirty="0" smtClean="0"/>
              <a:t> across sites and pooled</a:t>
            </a:r>
            <a:br>
              <a:rPr lang="en-US" dirty="0" smtClean="0"/>
            </a:br>
            <a:r>
              <a:rPr lang="en-US" dirty="0" smtClean="0"/>
              <a:t>higher </a:t>
            </a:r>
            <a:r>
              <a:rPr lang="en-US" dirty="0" err="1" smtClean="0"/>
              <a:t>Tmax</a:t>
            </a:r>
            <a:r>
              <a:rPr lang="en-US" dirty="0" smtClean="0"/>
              <a:t> increases hours of restriction for foraging</a:t>
            </a:r>
            <a:endParaRPr lang="en-US" dirty="0"/>
          </a:p>
        </p:txBody>
      </p:sp>
      <p:pic>
        <p:nvPicPr>
          <p:cNvPr id="4" name="Picture 3"/>
          <p:cNvPicPr>
            <a:picLocks noChangeAspect="1"/>
          </p:cNvPicPr>
          <p:nvPr/>
        </p:nvPicPr>
        <p:blipFill>
          <a:blip r:embed="rId2"/>
          <a:stretch>
            <a:fillRect/>
          </a:stretch>
        </p:blipFill>
        <p:spPr>
          <a:xfrm>
            <a:off x="0" y="2290226"/>
            <a:ext cx="9144000" cy="2487331"/>
          </a:xfrm>
          <a:prstGeom prst="rect">
            <a:avLst/>
          </a:prstGeom>
        </p:spPr>
      </p:pic>
      <p:sp>
        <p:nvSpPr>
          <p:cNvPr id="5" name="Title 1"/>
          <p:cNvSpPr txBox="1">
            <a:spLocks/>
          </p:cNvSpPr>
          <p:nvPr/>
        </p:nvSpPr>
        <p:spPr>
          <a:xfrm>
            <a:off x="457200" y="4885692"/>
            <a:ext cx="8229600" cy="1972307"/>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We used the pooled relationship on the right, ignoring population variation (which is likely driven by proximity of the weather station to the study plots)</a:t>
            </a:r>
            <a:endParaRPr lang="en-US" dirty="0"/>
          </a:p>
        </p:txBody>
      </p:sp>
    </p:spTree>
    <p:extLst>
      <p:ext uri="{BB962C8B-B14F-4D97-AF65-F5344CB8AC3E}">
        <p14:creationId xmlns:p14="http://schemas.microsoft.com/office/powerpoint/2010/main" val="21141769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977" y="624521"/>
            <a:ext cx="3282244" cy="1266368"/>
          </a:xfrm>
        </p:spPr>
        <p:txBody>
          <a:bodyPr>
            <a:noAutofit/>
          </a:bodyPr>
          <a:lstStyle/>
          <a:p>
            <a:pPr algn="l"/>
            <a:r>
              <a:rPr lang="en-US" sz="1800" dirty="0" smtClean="0"/>
              <a:t>Scenario 1: BNLL has no plasticity in Behavioral Thermoregulation</a:t>
            </a:r>
            <a:endParaRPr lang="en-US" sz="1800" dirty="0"/>
          </a:p>
        </p:txBody>
      </p:sp>
      <p:pic>
        <p:nvPicPr>
          <p:cNvPr id="4" name="Picture 3" descr="BNLL extinct by 2020.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5772"/>
            <a:ext cx="4162778" cy="3627676"/>
          </a:xfrm>
          <a:prstGeom prst="rect">
            <a:avLst/>
          </a:prstGeom>
        </p:spPr>
      </p:pic>
      <p:pic>
        <p:nvPicPr>
          <p:cNvPr id="5" name="Picture 4" descr="BNLL as a LNL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048" y="1605772"/>
            <a:ext cx="4106655" cy="3627676"/>
          </a:xfrm>
          <a:prstGeom prst="rect">
            <a:avLst/>
          </a:prstGeom>
        </p:spPr>
      </p:pic>
      <p:sp>
        <p:nvSpPr>
          <p:cNvPr id="3" name="Rectangle 2"/>
          <p:cNvSpPr/>
          <p:nvPr/>
        </p:nvSpPr>
        <p:spPr>
          <a:xfrm>
            <a:off x="4982937" y="959441"/>
            <a:ext cx="3991730" cy="646331"/>
          </a:xfrm>
          <a:prstGeom prst="rect">
            <a:avLst/>
          </a:prstGeom>
        </p:spPr>
        <p:txBody>
          <a:bodyPr wrap="square">
            <a:spAutoFit/>
          </a:bodyPr>
          <a:lstStyle/>
          <a:p>
            <a:r>
              <a:rPr lang="en-US" dirty="0"/>
              <a:t>Scenario 1: BNLL can achieve ancestral thermal adaptation seen in LNLL</a:t>
            </a:r>
          </a:p>
        </p:txBody>
      </p:sp>
    </p:spTree>
    <p:extLst>
      <p:ext uri="{BB962C8B-B14F-4D97-AF65-F5344CB8AC3E}">
        <p14:creationId xmlns:p14="http://schemas.microsoft.com/office/powerpoint/2010/main" val="33504940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312"/>
            <a:ext cx="8229600" cy="1872148"/>
          </a:xfrm>
        </p:spPr>
        <p:txBody>
          <a:bodyPr>
            <a:normAutofit fontScale="90000"/>
          </a:bodyPr>
          <a:lstStyle/>
          <a:p>
            <a:r>
              <a:rPr lang="en-US" dirty="0" smtClean="0"/>
              <a:t>Scenario 1: BNLL can achieve ancestral thermal adaptation seen in LNLL</a:t>
            </a:r>
            <a:endParaRPr lang="en-US" dirty="0"/>
          </a:p>
        </p:txBody>
      </p:sp>
      <p:pic>
        <p:nvPicPr>
          <p:cNvPr id="3" name="Picture 2" descr="BNLL as a LNL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624" y="1236094"/>
            <a:ext cx="6182354" cy="5461276"/>
          </a:xfrm>
          <a:prstGeom prst="rect">
            <a:avLst/>
          </a:prstGeom>
        </p:spPr>
      </p:pic>
    </p:spTree>
    <p:extLst>
      <p:ext uri="{BB962C8B-B14F-4D97-AF65-F5344CB8AC3E}">
        <p14:creationId xmlns:p14="http://schemas.microsoft.com/office/powerpoint/2010/main" val="18873511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MAXENT confirms extinction risk</a:t>
            </a:r>
            <a:endParaRPr lang="en-US" dirty="0"/>
          </a:p>
        </p:txBody>
      </p:sp>
      <p:pic>
        <p:nvPicPr>
          <p:cNvPr id="5" name="Picture 4" descr="CurBin.jpg"/>
          <p:cNvPicPr>
            <a:picLocks noChangeAspect="1"/>
          </p:cNvPicPr>
          <p:nvPr/>
        </p:nvPicPr>
        <p:blipFill rotWithShape="1">
          <a:blip r:embed="rId2">
            <a:extLst>
              <a:ext uri="{28A0092B-C50C-407E-A947-70E740481C1C}">
                <a14:useLocalDpi xmlns:a14="http://schemas.microsoft.com/office/drawing/2010/main" val="0"/>
              </a:ext>
            </a:extLst>
          </a:blip>
          <a:srcRect l="35273" t="37150" r="38435" b="42018"/>
          <a:stretch/>
        </p:blipFill>
        <p:spPr>
          <a:xfrm>
            <a:off x="853183" y="2469662"/>
            <a:ext cx="3637545" cy="2882185"/>
          </a:xfrm>
          <a:prstGeom prst="rect">
            <a:avLst/>
          </a:prstGeom>
        </p:spPr>
      </p:pic>
      <p:pic>
        <p:nvPicPr>
          <p:cNvPr id="8" name="Picture 7" descr="CurFutComp.jpg"/>
          <p:cNvPicPr>
            <a:picLocks noChangeAspect="1"/>
          </p:cNvPicPr>
          <p:nvPr/>
        </p:nvPicPr>
        <p:blipFill rotWithShape="1">
          <a:blip r:embed="rId3">
            <a:extLst>
              <a:ext uri="{28A0092B-C50C-407E-A947-70E740481C1C}">
                <a14:useLocalDpi xmlns:a14="http://schemas.microsoft.com/office/drawing/2010/main" val="0"/>
              </a:ext>
            </a:extLst>
          </a:blip>
          <a:srcRect l="34032" t="32935" r="29259" b="36313"/>
          <a:stretch/>
        </p:blipFill>
        <p:spPr>
          <a:xfrm>
            <a:off x="4959456" y="2052601"/>
            <a:ext cx="4245153" cy="3556257"/>
          </a:xfrm>
          <a:prstGeom prst="rect">
            <a:avLst/>
          </a:prstGeom>
        </p:spPr>
      </p:pic>
      <p:sp>
        <p:nvSpPr>
          <p:cNvPr id="9" name="TextBox 8"/>
          <p:cNvSpPr txBox="1"/>
          <p:nvPr/>
        </p:nvSpPr>
        <p:spPr>
          <a:xfrm>
            <a:off x="5653202" y="5595978"/>
            <a:ext cx="3211298" cy="646331"/>
          </a:xfrm>
          <a:prstGeom prst="rect">
            <a:avLst/>
          </a:prstGeom>
          <a:noFill/>
        </p:spPr>
        <p:txBody>
          <a:bodyPr wrap="none" rtlCol="0">
            <a:spAutoFit/>
          </a:bodyPr>
          <a:lstStyle/>
          <a:p>
            <a:r>
              <a:rPr lang="en-US" dirty="0" smtClean="0"/>
              <a:t>The BNLL</a:t>
            </a:r>
            <a:r>
              <a:rPr lang="en-US" dirty="0"/>
              <a:t> </a:t>
            </a:r>
            <a:r>
              <a:rPr lang="en-US" dirty="0" smtClean="0"/>
              <a:t>cannot expand to blue</a:t>
            </a:r>
          </a:p>
          <a:p>
            <a:r>
              <a:rPr lang="en-US" dirty="0" smtClean="0"/>
              <a:t>Because the LNLL is there</a:t>
            </a:r>
          </a:p>
        </p:txBody>
      </p:sp>
      <p:sp>
        <p:nvSpPr>
          <p:cNvPr id="10" name="TextBox 9"/>
          <p:cNvSpPr txBox="1"/>
          <p:nvPr/>
        </p:nvSpPr>
        <p:spPr>
          <a:xfrm>
            <a:off x="1920278" y="2052601"/>
            <a:ext cx="903425" cy="369332"/>
          </a:xfrm>
          <a:prstGeom prst="rect">
            <a:avLst/>
          </a:prstGeom>
          <a:noFill/>
        </p:spPr>
        <p:txBody>
          <a:bodyPr wrap="none" rtlCol="0">
            <a:spAutoFit/>
          </a:bodyPr>
          <a:lstStyle/>
          <a:p>
            <a:r>
              <a:rPr lang="en-US" dirty="0" smtClean="0"/>
              <a:t>Current</a:t>
            </a:r>
            <a:endParaRPr lang="en-US" dirty="0"/>
          </a:p>
        </p:txBody>
      </p:sp>
      <p:sp>
        <p:nvSpPr>
          <p:cNvPr id="11" name="TextBox 10"/>
          <p:cNvSpPr txBox="1"/>
          <p:nvPr/>
        </p:nvSpPr>
        <p:spPr>
          <a:xfrm>
            <a:off x="5653202" y="1553700"/>
            <a:ext cx="2683472" cy="646331"/>
          </a:xfrm>
          <a:prstGeom prst="rect">
            <a:avLst/>
          </a:prstGeom>
          <a:noFill/>
        </p:spPr>
        <p:txBody>
          <a:bodyPr wrap="none" rtlCol="0">
            <a:spAutoFit/>
          </a:bodyPr>
          <a:lstStyle/>
          <a:p>
            <a:r>
              <a:rPr lang="en-US" dirty="0" smtClean="0"/>
              <a:t>Lost – Red, Persist – Green</a:t>
            </a:r>
          </a:p>
          <a:p>
            <a:r>
              <a:rPr lang="en-US" dirty="0" err="1" smtClean="0"/>
              <a:t>Colinization</a:t>
            </a:r>
            <a:r>
              <a:rPr lang="en-US" dirty="0" smtClean="0"/>
              <a:t> -- Blue</a:t>
            </a:r>
            <a:endParaRPr lang="en-US" dirty="0"/>
          </a:p>
        </p:txBody>
      </p:sp>
    </p:spTree>
    <p:extLst>
      <p:ext uri="{BB962C8B-B14F-4D97-AF65-F5344CB8AC3E}">
        <p14:creationId xmlns:p14="http://schemas.microsoft.com/office/powerpoint/2010/main" val="17314455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The populations on the floor of the Central Valley are at grave risk of extinction in the next 100 years</a:t>
            </a:r>
          </a:p>
        </p:txBody>
      </p:sp>
    </p:spTree>
    <p:extLst>
      <p:ext uri="{BB962C8B-B14F-4D97-AF65-F5344CB8AC3E}">
        <p14:creationId xmlns:p14="http://schemas.microsoft.com/office/powerpoint/2010/main" val="35295477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159"/>
            <a:ext cx="8229600" cy="1143000"/>
          </a:xfrm>
        </p:spPr>
        <p:txBody>
          <a:bodyPr/>
          <a:lstStyle/>
          <a:p>
            <a:r>
              <a:rPr lang="en-US" dirty="0" smtClean="0"/>
              <a:t>Future models and refinements</a:t>
            </a:r>
            <a:endParaRPr lang="en-US" dirty="0"/>
          </a:p>
        </p:txBody>
      </p:sp>
      <p:sp>
        <p:nvSpPr>
          <p:cNvPr id="3" name="Content Placeholder 2"/>
          <p:cNvSpPr>
            <a:spLocks noGrp="1"/>
          </p:cNvSpPr>
          <p:nvPr>
            <p:ph idx="1"/>
          </p:nvPr>
        </p:nvSpPr>
        <p:spPr>
          <a:xfrm>
            <a:off x="457200" y="891975"/>
            <a:ext cx="8229600" cy="5805393"/>
          </a:xfrm>
        </p:spPr>
        <p:txBody>
          <a:bodyPr>
            <a:normAutofit fontScale="92500" lnSpcReduction="10000"/>
          </a:bodyPr>
          <a:lstStyle/>
          <a:p>
            <a:r>
              <a:rPr lang="en-US" dirty="0" smtClean="0"/>
              <a:t>In collaboration with Cam Barrows (UCR) use Habitat Niche models that factor in vegetation </a:t>
            </a:r>
          </a:p>
          <a:p>
            <a:r>
              <a:rPr lang="en-US" dirty="0" smtClean="0"/>
              <a:t>In collaboration with Dave </a:t>
            </a:r>
            <a:r>
              <a:rPr lang="en-US" dirty="0" err="1" smtClean="0"/>
              <a:t>Germano</a:t>
            </a:r>
            <a:r>
              <a:rPr lang="en-US" dirty="0" smtClean="0"/>
              <a:t> (CSU Bakersfield) use data on demography to develop a Population Viability Model, coupled to temperature and precipitation changes.</a:t>
            </a:r>
          </a:p>
          <a:p>
            <a:r>
              <a:rPr lang="en-US" dirty="0" smtClean="0"/>
              <a:t>Use Regional Climate Models developed for CA by Lisa Sloan (UCSC) and also refined estimates by Bruno Sanso that remove the biases of current IPCC climate surfaces (e.g., for CA, IPCC poorly predicts observed decreases to summer monsoon rains and winter rains). This may explain extinctions in the center of BNLL range</a:t>
            </a:r>
            <a:endParaRPr lang="en-US" dirty="0"/>
          </a:p>
        </p:txBody>
      </p:sp>
    </p:spTree>
    <p:extLst>
      <p:ext uri="{BB962C8B-B14F-4D97-AF65-F5344CB8AC3E}">
        <p14:creationId xmlns:p14="http://schemas.microsoft.com/office/powerpoint/2010/main" val="39539336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410"/>
            <a:ext cx="8229600" cy="1143000"/>
          </a:xfrm>
        </p:spPr>
        <p:txBody>
          <a:bodyPr>
            <a:normAutofit fontScale="90000"/>
          </a:bodyPr>
          <a:lstStyle/>
          <a:p>
            <a:r>
              <a:rPr lang="en-US" dirty="0" smtClean="0"/>
              <a:t>Precipitation impacts recruitment!</a:t>
            </a:r>
            <a:br>
              <a:rPr lang="en-US" dirty="0" smtClean="0"/>
            </a:br>
            <a:r>
              <a:rPr lang="en-US" dirty="0" smtClean="0"/>
              <a:t>So extended droughts can drive rapid future extinctions</a:t>
            </a:r>
            <a:endParaRPr lang="en-US" dirty="0"/>
          </a:p>
        </p:txBody>
      </p:sp>
      <p:pic>
        <p:nvPicPr>
          <p:cNvPr id="4" name="Picture 3" descr="demography BNLL Adults.ai"/>
          <p:cNvPicPr>
            <a:picLocks noChangeAspect="1"/>
          </p:cNvPicPr>
          <p:nvPr/>
        </p:nvPicPr>
        <p:blipFill rotWithShape="1">
          <a:blip r:embed="rId2">
            <a:extLst>
              <a:ext uri="{28A0092B-C50C-407E-A947-70E740481C1C}">
                <a14:useLocalDpi xmlns:a14="http://schemas.microsoft.com/office/drawing/2010/main" val="0"/>
              </a:ext>
            </a:extLst>
          </a:blip>
          <a:srcRect l="30426" r="34353"/>
          <a:stretch/>
        </p:blipFill>
        <p:spPr>
          <a:xfrm>
            <a:off x="2067730" y="2010722"/>
            <a:ext cx="4666698" cy="4293573"/>
          </a:xfrm>
          <a:prstGeom prst="rect">
            <a:avLst/>
          </a:prstGeom>
        </p:spPr>
      </p:pic>
      <p:sp>
        <p:nvSpPr>
          <p:cNvPr id="5" name="TextBox 4"/>
          <p:cNvSpPr txBox="1"/>
          <p:nvPr/>
        </p:nvSpPr>
        <p:spPr>
          <a:xfrm>
            <a:off x="4868736" y="6304295"/>
            <a:ext cx="3845637" cy="369332"/>
          </a:xfrm>
          <a:prstGeom prst="rect">
            <a:avLst/>
          </a:prstGeom>
          <a:noFill/>
        </p:spPr>
        <p:txBody>
          <a:bodyPr wrap="none" rtlCol="0">
            <a:spAutoFit/>
          </a:bodyPr>
          <a:lstStyle/>
          <a:p>
            <a:r>
              <a:rPr lang="en-US" dirty="0" smtClean="0"/>
              <a:t>Data from </a:t>
            </a:r>
            <a:r>
              <a:rPr lang="en-US" dirty="0" err="1" smtClean="0"/>
              <a:t>Germano</a:t>
            </a:r>
            <a:r>
              <a:rPr lang="en-US" dirty="0" smtClean="0"/>
              <a:t> and Williams 2005</a:t>
            </a:r>
            <a:endParaRPr lang="en-US" dirty="0"/>
          </a:p>
        </p:txBody>
      </p:sp>
    </p:spTree>
    <p:extLst>
      <p:ext uri="{BB962C8B-B14F-4D97-AF65-F5344CB8AC3E}">
        <p14:creationId xmlns:p14="http://schemas.microsoft.com/office/powerpoint/2010/main" val="34510547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a:t>
            </a:r>
            <a:endParaRPr lang="en-US" dirty="0"/>
          </a:p>
        </p:txBody>
      </p:sp>
      <p:sp>
        <p:nvSpPr>
          <p:cNvPr id="3" name="Content Placeholder 2"/>
          <p:cNvSpPr>
            <a:spLocks noGrp="1"/>
          </p:cNvSpPr>
          <p:nvPr>
            <p:ph idx="1"/>
          </p:nvPr>
        </p:nvSpPr>
        <p:spPr/>
        <p:txBody>
          <a:bodyPr/>
          <a:lstStyle/>
          <a:p>
            <a:r>
              <a:rPr lang="en-US" dirty="0" smtClean="0"/>
              <a:t>Thanks to the BLM and TNC for funding</a:t>
            </a:r>
          </a:p>
          <a:p>
            <a:r>
              <a:rPr lang="en-US" dirty="0" smtClean="0"/>
              <a:t>And to NSF </a:t>
            </a:r>
            <a:r>
              <a:rPr lang="en-US" dirty="0" err="1" smtClean="0"/>
              <a:t>Macrosystems</a:t>
            </a:r>
            <a:r>
              <a:rPr lang="en-US" dirty="0" smtClean="0"/>
              <a:t> </a:t>
            </a:r>
            <a:endParaRPr lang="en-US" dirty="0"/>
          </a:p>
        </p:txBody>
      </p:sp>
    </p:spTree>
    <p:extLst>
      <p:ext uri="{BB962C8B-B14F-4D97-AF65-F5344CB8AC3E}">
        <p14:creationId xmlns:p14="http://schemas.microsoft.com/office/powerpoint/2010/main" val="1791735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Erosion of lizard.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44513"/>
            <a:ext cx="8847138"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5" descr="science banner.tiff"/>
          <p:cNvPicPr>
            <a:picLocks noChangeAspect="1"/>
          </p:cNvPicPr>
          <p:nvPr/>
        </p:nvPicPr>
        <p:blipFill>
          <a:blip r:embed="rId3">
            <a:extLst>
              <a:ext uri="{28A0092B-C50C-407E-A947-70E740481C1C}">
                <a14:useLocalDpi xmlns:a14="http://schemas.microsoft.com/office/drawing/2010/main" val="0"/>
              </a:ext>
            </a:extLst>
          </a:blip>
          <a:srcRect t="26665"/>
          <a:stretch>
            <a:fillRect/>
          </a:stretch>
        </p:blipFill>
        <p:spPr bwMode="auto">
          <a:xfrm>
            <a:off x="776288" y="6338888"/>
            <a:ext cx="7458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721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975"/>
            <a:ext cx="8229600" cy="1143000"/>
          </a:xfrm>
        </p:spPr>
        <p:txBody>
          <a:bodyPr/>
          <a:lstStyle/>
          <a:p>
            <a:pPr eaLnBrk="1" hangingPunct="1">
              <a:defRPr/>
            </a:pPr>
            <a:r>
              <a:rPr lang="en-US" dirty="0" smtClean="0">
                <a:cs typeface="+mj-cs"/>
              </a:rPr>
              <a:t>Glossary</a:t>
            </a:r>
            <a:endParaRPr lang="en-US" dirty="0">
              <a:cs typeface="+mj-cs"/>
            </a:endParaRPr>
          </a:p>
        </p:txBody>
      </p:sp>
      <p:sp>
        <p:nvSpPr>
          <p:cNvPr id="3" name="Content Placeholder 2"/>
          <p:cNvSpPr>
            <a:spLocks noGrp="1"/>
          </p:cNvSpPr>
          <p:nvPr>
            <p:ph idx="1"/>
          </p:nvPr>
        </p:nvSpPr>
        <p:spPr>
          <a:xfrm>
            <a:off x="457200" y="949325"/>
            <a:ext cx="8229600" cy="4525963"/>
          </a:xfrm>
        </p:spPr>
        <p:txBody>
          <a:bodyPr/>
          <a:lstStyle/>
          <a:p>
            <a:pPr eaLnBrk="1" hangingPunct="1">
              <a:defRPr/>
            </a:pPr>
            <a:r>
              <a:rPr lang="en-US" dirty="0" smtClean="0">
                <a:cs typeface="+mn-cs"/>
              </a:rPr>
              <a:t>Tb lizard body temperature in the field</a:t>
            </a:r>
          </a:p>
          <a:p>
            <a:pPr eaLnBrk="1" hangingPunct="1">
              <a:defRPr/>
            </a:pPr>
            <a:r>
              <a:rPr lang="en-US" dirty="0" err="1" smtClean="0">
                <a:cs typeface="+mn-cs"/>
              </a:rPr>
              <a:t>Tp</a:t>
            </a:r>
            <a:r>
              <a:rPr lang="en-US" dirty="0" smtClean="0">
                <a:cs typeface="+mn-cs"/>
              </a:rPr>
              <a:t>	preferred lizard body temperature in lab</a:t>
            </a:r>
          </a:p>
          <a:p>
            <a:pPr eaLnBrk="1" hangingPunct="1">
              <a:defRPr/>
            </a:pPr>
            <a:r>
              <a:rPr lang="en-US" dirty="0" err="1" smtClean="0">
                <a:cs typeface="+mn-cs"/>
              </a:rPr>
              <a:t>Tmax</a:t>
            </a:r>
            <a:r>
              <a:rPr lang="en-US" dirty="0" smtClean="0">
                <a:cs typeface="+mn-cs"/>
              </a:rPr>
              <a:t> – Maximum daily air temperature</a:t>
            </a:r>
          </a:p>
          <a:p>
            <a:pPr eaLnBrk="1" hangingPunct="1">
              <a:defRPr/>
            </a:pPr>
            <a:r>
              <a:rPr lang="en-US" dirty="0" err="1" smtClean="0">
                <a:cs typeface="+mn-cs"/>
              </a:rPr>
              <a:t>Te</a:t>
            </a:r>
            <a:r>
              <a:rPr lang="en-US" dirty="0" smtClean="0">
                <a:cs typeface="+mn-cs"/>
              </a:rPr>
              <a:t> – Operative environmental temperature (the temperature a lizard could achieve if it were in a particular place in the environment)</a:t>
            </a:r>
            <a:endParaRPr lang="en-US" dirty="0">
              <a:cs typeface="+mn-cs"/>
            </a:endParaRPr>
          </a:p>
        </p:txBody>
      </p:sp>
      <p:pic>
        <p:nvPicPr>
          <p:cNvPr id="4" name="Picture 3" descr="Lizard_Model_3256_edi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901531" y="4106070"/>
            <a:ext cx="2384425"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612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2"/>
          <p:cNvSpPr txBox="1">
            <a:spLocks noChangeArrowheads="1"/>
          </p:cNvSpPr>
          <p:nvPr/>
        </p:nvSpPr>
        <p:spPr bwMode="auto">
          <a:xfrm>
            <a:off x="293688" y="723900"/>
            <a:ext cx="81434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Yucatan Ground truth (Dec 2008-Apr 2009</a:t>
            </a:r>
            <a:r>
              <a:rPr lang="en-US" sz="1800" dirty="0" smtClean="0"/>
              <a:t>) used in Sinervo et al. 2010</a:t>
            </a:r>
            <a:endParaRPr lang="en-US" sz="1800" dirty="0"/>
          </a:p>
          <a:p>
            <a:pPr eaLnBrk="1" hangingPunct="1">
              <a:buFont typeface="Calibri" charset="0"/>
              <a:buAutoNum type="arabicPeriod"/>
            </a:pPr>
            <a:r>
              <a:rPr lang="en-US" sz="1800" dirty="0"/>
              <a:t>Deploy lizard models hooked up to </a:t>
            </a:r>
            <a:r>
              <a:rPr lang="en-US" sz="1800" dirty="0" err="1"/>
              <a:t>Hobotemps</a:t>
            </a:r>
            <a:endParaRPr lang="en-US" sz="1800" dirty="0"/>
          </a:p>
          <a:p>
            <a:pPr eaLnBrk="1" hangingPunct="1">
              <a:buFont typeface="Calibri" charset="0"/>
              <a:buAutoNum type="arabicPeriod"/>
            </a:pPr>
            <a:r>
              <a:rPr lang="en-US" sz="1800" dirty="0"/>
              <a:t>This estimates Operative Model Temperatures (</a:t>
            </a:r>
            <a:r>
              <a:rPr lang="en-US" sz="1800" dirty="0" err="1"/>
              <a:t>Bakken</a:t>
            </a:r>
            <a:r>
              <a:rPr lang="en-US" sz="1800" dirty="0"/>
              <a:t> 1994)</a:t>
            </a:r>
          </a:p>
        </p:txBody>
      </p:sp>
      <p:pic>
        <p:nvPicPr>
          <p:cNvPr id="19458" name="Picture 1" descr="Lizard_Model_3256_edi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7763" y="3484562"/>
            <a:ext cx="2503488"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Sceloporus serrifer Fausto cro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1846263"/>
            <a:ext cx="2370138"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Conceptual drawing Yucatan ground-truth.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37063" y="1568450"/>
            <a:ext cx="4537075"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6"/>
          <p:cNvSpPr txBox="1">
            <a:spLocks noChangeArrowheads="1"/>
          </p:cNvSpPr>
          <p:nvPr/>
        </p:nvSpPr>
        <p:spPr bwMode="auto">
          <a:xfrm>
            <a:off x="371475" y="0"/>
            <a:ext cx="7745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t>Operative Model Temperatures</a:t>
            </a:r>
          </a:p>
        </p:txBody>
      </p:sp>
    </p:spTree>
    <p:extLst>
      <p:ext uri="{BB962C8B-B14F-4D97-AF65-F5344CB8AC3E}">
        <p14:creationId xmlns:p14="http://schemas.microsoft.com/office/powerpoint/2010/main" val="30335860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686800" cy="1752600"/>
          </a:xfrm>
        </p:spPr>
        <p:txBody>
          <a:bodyPr>
            <a:noAutofit/>
          </a:bodyPr>
          <a:lstStyle/>
          <a:p>
            <a:pPr eaLnBrk="1" hangingPunct="1">
              <a:buFont typeface="Calibri" charset="0"/>
              <a:buAutoNum type="arabicPeriod"/>
              <a:defRPr/>
            </a:pPr>
            <a:r>
              <a:rPr lang="en-US" sz="2400" dirty="0" smtClean="0">
                <a:cs typeface="+mn-cs"/>
              </a:rPr>
              <a:t>Measure the number of hours </a:t>
            </a:r>
            <a:r>
              <a:rPr lang="en-US" sz="2400" dirty="0" err="1" smtClean="0">
                <a:cs typeface="+mn-cs"/>
              </a:rPr>
              <a:t>T</a:t>
            </a:r>
            <a:r>
              <a:rPr lang="en-US" sz="2400" baseline="-25000" dirty="0" err="1" smtClean="0">
                <a:cs typeface="+mn-cs"/>
              </a:rPr>
              <a:t>e</a:t>
            </a:r>
            <a:r>
              <a:rPr lang="en-US" sz="2400" dirty="0" smtClean="0">
                <a:cs typeface="+mn-cs"/>
              </a:rPr>
              <a:t> &gt; </a:t>
            </a:r>
            <a:r>
              <a:rPr lang="en-US" sz="2400" dirty="0" err="1" smtClean="0">
                <a:cs typeface="+mn-cs"/>
              </a:rPr>
              <a:t>T</a:t>
            </a:r>
            <a:r>
              <a:rPr lang="en-US" sz="2400" baseline="-25000" dirty="0" err="1" smtClean="0">
                <a:cs typeface="+mn-cs"/>
              </a:rPr>
              <a:t>preferred</a:t>
            </a:r>
            <a:r>
              <a:rPr lang="en-US" sz="2400" dirty="0" smtClean="0">
                <a:cs typeface="+mn-cs"/>
              </a:rPr>
              <a:t> at two extinct and two persistent sites in the Yucatan (Sinervo et al. 2010)</a:t>
            </a:r>
          </a:p>
          <a:p>
            <a:pPr eaLnBrk="1" hangingPunct="1">
              <a:buFont typeface="Calibri" charset="0"/>
              <a:buAutoNum type="arabicPeriod"/>
              <a:defRPr/>
            </a:pPr>
            <a:r>
              <a:rPr lang="en-US" sz="2400" dirty="0" smtClean="0">
                <a:cs typeface="+mn-cs"/>
              </a:rPr>
              <a:t>Linear relationship can be used to predict </a:t>
            </a:r>
            <a:r>
              <a:rPr lang="en-US" sz="2400" dirty="0" err="1" smtClean="0">
                <a:cs typeface="+mn-cs"/>
              </a:rPr>
              <a:t>h</a:t>
            </a:r>
            <a:r>
              <a:rPr lang="en-US" sz="2400" baseline="-25000" dirty="0" err="1" smtClean="0">
                <a:cs typeface="+mn-cs"/>
              </a:rPr>
              <a:t>restriction</a:t>
            </a:r>
            <a:r>
              <a:rPr lang="en-US" sz="2400" dirty="0" smtClean="0">
                <a:cs typeface="+mn-cs"/>
              </a:rPr>
              <a:t>:               	</a:t>
            </a:r>
            <a:r>
              <a:rPr lang="en-US" sz="2400" dirty="0" err="1" smtClean="0">
                <a:cs typeface="+mn-cs"/>
              </a:rPr>
              <a:t>h</a:t>
            </a:r>
            <a:r>
              <a:rPr lang="en-US" sz="2400" baseline="-25000" dirty="0" err="1" smtClean="0">
                <a:cs typeface="+mn-cs"/>
              </a:rPr>
              <a:t>r</a:t>
            </a:r>
            <a:r>
              <a:rPr lang="en-US" sz="2400" dirty="0" smtClean="0">
                <a:cs typeface="+mn-cs"/>
              </a:rPr>
              <a:t>[</a:t>
            </a:r>
            <a:r>
              <a:rPr lang="en-US" sz="2400" dirty="0" err="1" smtClean="0">
                <a:cs typeface="+mn-cs"/>
              </a:rPr>
              <a:t>T</a:t>
            </a:r>
            <a:r>
              <a:rPr lang="en-US" sz="2400" baseline="-25000" dirty="0" err="1" smtClean="0">
                <a:cs typeface="+mn-cs"/>
              </a:rPr>
              <a:t>e</a:t>
            </a:r>
            <a:r>
              <a:rPr lang="en-US" sz="2400" dirty="0" smtClean="0">
                <a:cs typeface="+mn-cs"/>
              </a:rPr>
              <a:t> &gt;</a:t>
            </a:r>
            <a:r>
              <a:rPr lang="en-US" sz="2400" dirty="0" err="1" smtClean="0">
                <a:cs typeface="+mn-cs"/>
              </a:rPr>
              <a:t>T</a:t>
            </a:r>
            <a:r>
              <a:rPr lang="en-US" sz="2400" baseline="-25000" dirty="0" err="1" smtClean="0">
                <a:cs typeface="+mn-cs"/>
              </a:rPr>
              <a:t>preferred</a:t>
            </a:r>
            <a:r>
              <a:rPr lang="en-US" sz="2400" dirty="0" smtClean="0">
                <a:cs typeface="+mn-cs"/>
              </a:rPr>
              <a:t>] = slope × (</a:t>
            </a:r>
            <a:r>
              <a:rPr lang="en-US" sz="2400" dirty="0" err="1" smtClean="0">
                <a:cs typeface="+mn-cs"/>
              </a:rPr>
              <a:t>T</a:t>
            </a:r>
            <a:r>
              <a:rPr lang="en-US" sz="2400" baseline="-25000" dirty="0" err="1" smtClean="0">
                <a:cs typeface="+mn-cs"/>
              </a:rPr>
              <a:t>max</a:t>
            </a:r>
            <a:r>
              <a:rPr lang="en-US" sz="2400" dirty="0" smtClean="0">
                <a:cs typeface="+mn-cs"/>
              </a:rPr>
              <a:t> – </a:t>
            </a:r>
            <a:r>
              <a:rPr lang="en-US" sz="2400" dirty="0" err="1" smtClean="0">
                <a:cs typeface="+mn-cs"/>
              </a:rPr>
              <a:t>T</a:t>
            </a:r>
            <a:r>
              <a:rPr lang="en-US" sz="2400" baseline="-25000" dirty="0" err="1" smtClean="0">
                <a:cs typeface="+mn-cs"/>
              </a:rPr>
              <a:t>preferred</a:t>
            </a:r>
            <a:r>
              <a:rPr lang="en-US" sz="2400" dirty="0" smtClean="0">
                <a:cs typeface="+mn-cs"/>
              </a:rPr>
              <a:t>) + intercept</a:t>
            </a:r>
          </a:p>
          <a:p>
            <a:pPr eaLnBrk="1" hangingPunct="1">
              <a:defRPr/>
            </a:pPr>
            <a:endParaRPr lang="en-US" sz="2400" dirty="0">
              <a:cs typeface="+mn-cs"/>
            </a:endParaRPr>
          </a:p>
        </p:txBody>
      </p:sp>
      <p:sp>
        <p:nvSpPr>
          <p:cNvPr id="20482" name="Rectangle 5"/>
          <p:cNvSpPr>
            <a:spLocks noChangeArrowheads="1"/>
          </p:cNvSpPr>
          <p:nvPr/>
        </p:nvSpPr>
        <p:spPr bwMode="auto">
          <a:xfrm>
            <a:off x="6205538" y="5975350"/>
            <a:ext cx="250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t>T</a:t>
            </a:r>
            <a:r>
              <a:rPr lang="en-US" sz="3200" baseline="-25000"/>
              <a:t>max</a:t>
            </a:r>
            <a:r>
              <a:rPr lang="en-US" sz="3200"/>
              <a:t> – T</a:t>
            </a:r>
            <a:r>
              <a:rPr lang="en-US" sz="3200" baseline="-25000"/>
              <a:t>preferred</a:t>
            </a:r>
            <a:endParaRPr lang="en-US" sz="3200"/>
          </a:p>
        </p:txBody>
      </p:sp>
      <p:pic>
        <p:nvPicPr>
          <p:cNvPr id="20483" name="Picture 6" descr="Fig4 Groundtruth Yucatán.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 y="1928813"/>
            <a:ext cx="91440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4763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804909"/>
            <a:ext cx="9144000" cy="4486542"/>
            <a:chOff x="0" y="1181100"/>
            <a:chExt cx="9144000" cy="4486542"/>
          </a:xfrm>
        </p:grpSpPr>
        <p:grpSp>
          <p:nvGrpSpPr>
            <p:cNvPr id="3" name="Group 2"/>
            <p:cNvGrpSpPr/>
            <p:nvPr/>
          </p:nvGrpSpPr>
          <p:grpSpPr>
            <a:xfrm>
              <a:off x="0" y="1181100"/>
              <a:ext cx="9144000" cy="4486542"/>
              <a:chOff x="0" y="1181100"/>
              <a:chExt cx="9144000" cy="4486542"/>
            </a:xfrm>
          </p:grpSpPr>
          <p:pic>
            <p:nvPicPr>
              <p:cNvPr id="5" name="Picture 4"/>
              <p:cNvPicPr>
                <a:picLocks noChangeAspect="1"/>
              </p:cNvPicPr>
              <p:nvPr/>
            </p:nvPicPr>
            <p:blipFill>
              <a:blip r:embed="rId2"/>
              <a:stretch>
                <a:fillRect/>
              </a:stretch>
            </p:blipFill>
            <p:spPr>
              <a:xfrm>
                <a:off x="0" y="1181100"/>
                <a:ext cx="9144000" cy="4486542"/>
              </a:xfrm>
              <a:prstGeom prst="rect">
                <a:avLst/>
              </a:prstGeom>
            </p:spPr>
          </p:pic>
          <p:sp>
            <p:nvSpPr>
              <p:cNvPr id="6" name="TextBox 5"/>
              <p:cNvSpPr txBox="1"/>
              <p:nvPr/>
            </p:nvSpPr>
            <p:spPr>
              <a:xfrm>
                <a:off x="2921000" y="3523734"/>
                <a:ext cx="584200" cy="523220"/>
              </a:xfrm>
              <a:prstGeom prst="rect">
                <a:avLst/>
              </a:prstGeom>
              <a:solidFill>
                <a:schemeClr val="bg1"/>
              </a:solidFill>
            </p:spPr>
            <p:txBody>
              <a:bodyPr wrap="square" rtlCol="0">
                <a:spAutoFit/>
              </a:bodyPr>
              <a:lstStyle/>
              <a:p>
                <a:r>
                  <a:rPr lang="en-US" sz="2800" i="1" dirty="0" smtClean="0"/>
                  <a:t>T</a:t>
                </a:r>
                <a:r>
                  <a:rPr lang="en-US" sz="2800" baseline="-25000" dirty="0" smtClean="0"/>
                  <a:t>b</a:t>
                </a:r>
                <a:endParaRPr lang="en-US" sz="2800" baseline="-25000" dirty="0"/>
              </a:p>
            </p:txBody>
          </p:sp>
        </p:grpSp>
        <p:sp>
          <p:nvSpPr>
            <p:cNvPr id="4" name="TextBox 3"/>
            <p:cNvSpPr txBox="1"/>
            <p:nvPr/>
          </p:nvSpPr>
          <p:spPr>
            <a:xfrm rot="16200000">
              <a:off x="816466" y="3306784"/>
              <a:ext cx="2241656" cy="707886"/>
            </a:xfrm>
            <a:prstGeom prst="rect">
              <a:avLst/>
            </a:prstGeom>
            <a:noFill/>
            <a:ln>
              <a:noFill/>
            </a:ln>
          </p:spPr>
          <p:txBody>
            <a:bodyPr wrap="square" rtlCol="0">
              <a:spAutoFit/>
            </a:bodyPr>
            <a:lstStyle/>
            <a:p>
              <a:pPr algn="ctr"/>
              <a:r>
                <a:rPr lang="en-US" sz="2000" i="1" dirty="0" smtClean="0">
                  <a:solidFill>
                    <a:schemeClr val="bg1">
                      <a:lumMod val="50000"/>
                    </a:schemeClr>
                  </a:solidFill>
                </a:rPr>
                <a:t>thermoregulation</a:t>
              </a:r>
            </a:p>
            <a:p>
              <a:pPr algn="ctr"/>
              <a:r>
                <a:rPr lang="en-US" sz="2000" i="1" dirty="0" smtClean="0">
                  <a:solidFill>
                    <a:schemeClr val="bg1">
                      <a:lumMod val="50000"/>
                    </a:schemeClr>
                  </a:solidFill>
                </a:rPr>
                <a:t>morphology -size</a:t>
              </a:r>
              <a:endParaRPr lang="en-US" sz="2000" i="1" dirty="0">
                <a:solidFill>
                  <a:schemeClr val="bg1">
                    <a:lumMod val="50000"/>
                  </a:schemeClr>
                </a:solidFill>
              </a:endParaRPr>
            </a:p>
          </p:txBody>
        </p:sp>
      </p:grpSp>
      <p:sp>
        <p:nvSpPr>
          <p:cNvPr id="12" name="Rectangle 11"/>
          <p:cNvSpPr/>
          <p:nvPr/>
        </p:nvSpPr>
        <p:spPr>
          <a:xfrm>
            <a:off x="3795516" y="3712151"/>
            <a:ext cx="616332" cy="37078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145133" y="4982641"/>
            <a:ext cx="1286530" cy="830997"/>
          </a:xfrm>
          <a:prstGeom prst="rect">
            <a:avLst/>
          </a:prstGeom>
          <a:solidFill>
            <a:schemeClr val="bg1"/>
          </a:solidFill>
          <a:ln>
            <a:solidFill>
              <a:schemeClr val="bg1"/>
            </a:solidFill>
          </a:ln>
        </p:spPr>
        <p:txBody>
          <a:bodyPr wrap="none" rtlCol="0">
            <a:spAutoFit/>
          </a:bodyPr>
          <a:lstStyle/>
          <a:p>
            <a:pPr algn="ctr"/>
            <a:r>
              <a:rPr lang="en-US" sz="1600" dirty="0" smtClean="0">
                <a:solidFill>
                  <a:schemeClr val="bg1">
                    <a:lumMod val="50000"/>
                  </a:schemeClr>
                </a:solidFill>
              </a:rPr>
              <a:t>habitat</a:t>
            </a:r>
          </a:p>
          <a:p>
            <a:pPr algn="ctr"/>
            <a:r>
              <a:rPr lang="en-US" sz="1600" dirty="0" smtClean="0">
                <a:solidFill>
                  <a:schemeClr val="bg1">
                    <a:lumMod val="50000"/>
                  </a:schemeClr>
                </a:solidFill>
              </a:rPr>
              <a:t>microhabitat</a:t>
            </a:r>
          </a:p>
          <a:p>
            <a:pPr algn="ctr"/>
            <a:r>
              <a:rPr lang="en-US" sz="1600" dirty="0" smtClean="0">
                <a:solidFill>
                  <a:schemeClr val="bg1">
                    <a:lumMod val="50000"/>
                  </a:schemeClr>
                </a:solidFill>
              </a:rPr>
              <a:t>selection</a:t>
            </a:r>
            <a:endParaRPr lang="en-US" sz="1600" dirty="0">
              <a:solidFill>
                <a:schemeClr val="bg1">
                  <a:lumMod val="50000"/>
                </a:schemeClr>
              </a:solidFill>
            </a:endParaRPr>
          </a:p>
        </p:txBody>
      </p:sp>
      <p:grpSp>
        <p:nvGrpSpPr>
          <p:cNvPr id="11" name="Group 10"/>
          <p:cNvGrpSpPr/>
          <p:nvPr/>
        </p:nvGrpSpPr>
        <p:grpSpPr>
          <a:xfrm>
            <a:off x="-4329842" y="-880052"/>
            <a:ext cx="3471983" cy="4439771"/>
            <a:chOff x="405095" y="289908"/>
            <a:chExt cx="4262996" cy="5881596"/>
          </a:xfrm>
        </p:grpSpPr>
        <p:sp>
          <p:nvSpPr>
            <p:cNvPr id="7" name="TextBox 6"/>
            <p:cNvSpPr txBox="1"/>
            <p:nvPr/>
          </p:nvSpPr>
          <p:spPr>
            <a:xfrm>
              <a:off x="405095" y="289908"/>
              <a:ext cx="3390421" cy="707886"/>
            </a:xfrm>
            <a:prstGeom prst="rect">
              <a:avLst/>
            </a:prstGeom>
            <a:noFill/>
          </p:spPr>
          <p:txBody>
            <a:bodyPr wrap="none" rtlCol="0">
              <a:spAutoFit/>
            </a:bodyPr>
            <a:lstStyle/>
            <a:p>
              <a:r>
                <a:rPr lang="en-US" sz="4000" dirty="0" smtClean="0">
                  <a:solidFill>
                    <a:srgbClr val="FF0000"/>
                  </a:solidFill>
                </a:rPr>
                <a:t>Climate change</a:t>
              </a:r>
              <a:endParaRPr lang="en-US" sz="4000" dirty="0">
                <a:solidFill>
                  <a:srgbClr val="FF0000"/>
                </a:solidFill>
              </a:endParaRPr>
            </a:p>
          </p:txBody>
        </p:sp>
        <p:sp>
          <p:nvSpPr>
            <p:cNvPr id="9" name="Data 8"/>
            <p:cNvSpPr/>
            <p:nvPr/>
          </p:nvSpPr>
          <p:spPr>
            <a:xfrm flipH="1">
              <a:off x="1583351" y="531421"/>
              <a:ext cx="3084740" cy="5640083"/>
            </a:xfrm>
            <a:prstGeom prst="flowChartInputOutput">
              <a:avLst/>
            </a:prstGeom>
            <a:solidFill>
              <a:schemeClr val="accent6">
                <a:alpha val="3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Rectangle 12"/>
          <p:cNvSpPr/>
          <p:nvPr/>
        </p:nvSpPr>
        <p:spPr>
          <a:xfrm>
            <a:off x="4411848" y="4622148"/>
            <a:ext cx="3186334" cy="720986"/>
          </a:xfrm>
          <a:prstGeom prst="rect">
            <a:avLst/>
          </a:prstGeom>
          <a:solidFill>
            <a:srgbClr val="3366FF">
              <a:alpha val="2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13145" y="-1512058"/>
            <a:ext cx="265142" cy="369332"/>
          </a:xfrm>
          <a:prstGeom prst="rect">
            <a:avLst/>
          </a:prstGeom>
          <a:noFill/>
        </p:spPr>
        <p:txBody>
          <a:bodyPr wrap="none" rtlCol="0">
            <a:spAutoFit/>
          </a:bodyPr>
          <a:lstStyle/>
          <a:p>
            <a:r>
              <a:rPr lang="en-US" dirty="0" smtClean="0"/>
              <a:t>r</a:t>
            </a:r>
            <a:endParaRPr lang="en-US" dirty="0"/>
          </a:p>
        </p:txBody>
      </p:sp>
      <p:grpSp>
        <p:nvGrpSpPr>
          <p:cNvPr id="23" name="Group 22"/>
          <p:cNvGrpSpPr/>
          <p:nvPr/>
        </p:nvGrpSpPr>
        <p:grpSpPr>
          <a:xfrm>
            <a:off x="4198262" y="5451296"/>
            <a:ext cx="3505706" cy="1227211"/>
            <a:chOff x="4198262" y="4694964"/>
            <a:chExt cx="3505706" cy="1227211"/>
          </a:xfrm>
        </p:grpSpPr>
        <p:sp>
          <p:nvSpPr>
            <p:cNvPr id="18" name="TextBox 17"/>
            <p:cNvSpPr txBox="1"/>
            <p:nvPr/>
          </p:nvSpPr>
          <p:spPr>
            <a:xfrm>
              <a:off x="6461445" y="4694964"/>
              <a:ext cx="1242523" cy="707886"/>
            </a:xfrm>
            <a:prstGeom prst="rect">
              <a:avLst/>
            </a:prstGeom>
            <a:noFill/>
          </p:spPr>
          <p:txBody>
            <a:bodyPr wrap="none" rtlCol="0">
              <a:spAutoFit/>
            </a:bodyPr>
            <a:lstStyle/>
            <a:p>
              <a:r>
                <a:rPr lang="en-US" sz="2000" dirty="0" smtClean="0"/>
                <a:t>Range </a:t>
              </a:r>
            </a:p>
            <a:p>
              <a:r>
                <a:rPr lang="en-US" sz="2000" dirty="0" smtClean="0"/>
                <a:t>Expansion</a:t>
              </a:r>
              <a:endParaRPr lang="en-US" sz="2000" dirty="0"/>
            </a:p>
          </p:txBody>
        </p:sp>
        <p:sp>
          <p:nvSpPr>
            <p:cNvPr id="19" name="TextBox 18"/>
            <p:cNvSpPr txBox="1"/>
            <p:nvPr/>
          </p:nvSpPr>
          <p:spPr>
            <a:xfrm>
              <a:off x="4198262" y="4694964"/>
              <a:ext cx="1227419" cy="707886"/>
            </a:xfrm>
            <a:prstGeom prst="rect">
              <a:avLst/>
            </a:prstGeom>
            <a:noFill/>
          </p:spPr>
          <p:txBody>
            <a:bodyPr wrap="none" rtlCol="0">
              <a:spAutoFit/>
            </a:bodyPr>
            <a:lstStyle/>
            <a:p>
              <a:pPr algn="r"/>
              <a:r>
                <a:rPr lang="en-US" sz="2000" dirty="0" smtClean="0"/>
                <a:t>Range </a:t>
              </a:r>
            </a:p>
            <a:p>
              <a:pPr algn="r"/>
              <a:r>
                <a:rPr lang="en-US" sz="2000" dirty="0" smtClean="0"/>
                <a:t>Extinction</a:t>
              </a:r>
              <a:endParaRPr lang="en-US" sz="2000" dirty="0"/>
            </a:p>
          </p:txBody>
        </p:sp>
        <p:sp>
          <p:nvSpPr>
            <p:cNvPr id="20" name="Left-Right-Up Arrow 19"/>
            <p:cNvSpPr/>
            <p:nvPr/>
          </p:nvSpPr>
          <p:spPr>
            <a:xfrm flipV="1">
              <a:off x="5504406" y="4694964"/>
              <a:ext cx="822960" cy="822960"/>
            </a:xfrm>
            <a:prstGeom prst="leftRightUp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TextBox 21"/>
            <p:cNvSpPr txBox="1"/>
            <p:nvPr/>
          </p:nvSpPr>
          <p:spPr>
            <a:xfrm>
              <a:off x="5326383" y="5522065"/>
              <a:ext cx="1347093" cy="400110"/>
            </a:xfrm>
            <a:prstGeom prst="rect">
              <a:avLst/>
            </a:prstGeom>
            <a:noFill/>
          </p:spPr>
          <p:txBody>
            <a:bodyPr wrap="none" rtlCol="0">
              <a:spAutoFit/>
            </a:bodyPr>
            <a:lstStyle/>
            <a:p>
              <a:pPr algn="r"/>
              <a:r>
                <a:rPr lang="en-US" sz="2000" dirty="0" smtClean="0"/>
                <a:t>Adaptation</a:t>
              </a:r>
              <a:endParaRPr lang="en-US" sz="2000" dirty="0"/>
            </a:p>
          </p:txBody>
        </p:sp>
      </p:grpSp>
    </p:spTree>
    <p:extLst>
      <p:ext uri="{BB962C8B-B14F-4D97-AF65-F5344CB8AC3E}">
        <p14:creationId xmlns:p14="http://schemas.microsoft.com/office/powerpoint/2010/main" val="2192116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243 -0.1802 L 0.29955 -0.1802 C 0.43509 -0.1802 0.60205 -0.08813 0.60205 -0.01365 L 0.60205 0.15314 " pathEditMode="relative" rAng="0" ptsTypes="FfFF">
                                      <p:cBhvr>
                                        <p:cTn id="6" dur="2000" fill="hold"/>
                                        <p:tgtEl>
                                          <p:spTgt spid="11"/>
                                        </p:tgtEl>
                                        <p:attrNameLst>
                                          <p:attrName>ppt_x</p:attrName>
                                          <p:attrName>ppt_y</p:attrName>
                                        </p:attrNameLst>
                                      </p:cBhvr>
                                      <p:rCtr x="30215" y="1665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5000" y="0"/>
            <a:ext cx="3429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srgbClr val="FFFFFF"/>
              </a:solidFill>
              <a:latin typeface="Calibri" charset="0"/>
              <a:ea typeface="ＭＳ Ｐゴシック" charset="0"/>
              <a:cs typeface="ＭＳ Ｐゴシック" charset="0"/>
            </a:endParaRPr>
          </a:p>
        </p:txBody>
      </p:sp>
      <p:sp>
        <p:nvSpPr>
          <p:cNvPr id="24578" name="Rectangle 4"/>
          <p:cNvSpPr>
            <a:spLocks noChangeArrowheads="1"/>
          </p:cNvSpPr>
          <p:nvPr/>
        </p:nvSpPr>
        <p:spPr bwMode="auto">
          <a:xfrm>
            <a:off x="5715000" y="628650"/>
            <a:ext cx="3048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chemeClr val="bg1"/>
                </a:solidFill>
              </a:rPr>
              <a:t>2009</a:t>
            </a:r>
          </a:p>
          <a:p>
            <a:pPr>
              <a:buFont typeface="Arial" charset="0"/>
              <a:buChar char="•"/>
            </a:pPr>
            <a:r>
              <a:rPr lang="en-US" sz="2400">
                <a:solidFill>
                  <a:schemeClr val="bg1"/>
                </a:solidFill>
              </a:rPr>
              <a:t>4% local extinction </a:t>
            </a:r>
          </a:p>
          <a:p>
            <a:pPr>
              <a:buFont typeface="Arial" charset="0"/>
              <a:buChar char="•"/>
            </a:pPr>
            <a:r>
              <a:rPr lang="en-US" sz="2400">
                <a:solidFill>
                  <a:schemeClr val="bg1"/>
                </a:solidFill>
              </a:rPr>
              <a:t>R</a:t>
            </a:r>
            <a:r>
              <a:rPr lang="en-US" sz="2400" baseline="30000">
                <a:solidFill>
                  <a:schemeClr val="bg1"/>
                </a:solidFill>
              </a:rPr>
              <a:t>2</a:t>
            </a:r>
            <a:r>
              <a:rPr lang="en-US" sz="2400">
                <a:solidFill>
                  <a:schemeClr val="bg1"/>
                </a:solidFill>
              </a:rPr>
              <a:t> = 0.72 in a global validation with 8 other families</a:t>
            </a:r>
          </a:p>
        </p:txBody>
      </p:sp>
      <p:sp>
        <p:nvSpPr>
          <p:cNvPr id="24579" name="Rectangle 5"/>
          <p:cNvSpPr>
            <a:spLocks noChangeArrowheads="1"/>
          </p:cNvSpPr>
          <p:nvPr/>
        </p:nvSpPr>
        <p:spPr bwMode="auto">
          <a:xfrm>
            <a:off x="5715000" y="3200400"/>
            <a:ext cx="3232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chemeClr val="bg1"/>
                </a:solidFill>
              </a:rPr>
              <a:t>2050</a:t>
            </a:r>
          </a:p>
          <a:p>
            <a:pPr>
              <a:buFont typeface="Arial" charset="0"/>
              <a:buChar char="•"/>
            </a:pPr>
            <a:r>
              <a:rPr lang="en-US" sz="2400">
                <a:solidFill>
                  <a:schemeClr val="bg1"/>
                </a:solidFill>
              </a:rPr>
              <a:t>6% species extinction </a:t>
            </a:r>
          </a:p>
          <a:p>
            <a:pPr>
              <a:buFont typeface="Arial" charset="0"/>
              <a:buChar char="•"/>
            </a:pPr>
            <a:r>
              <a:rPr lang="en-US" sz="2400">
                <a:solidFill>
                  <a:schemeClr val="bg1"/>
                </a:solidFill>
              </a:rPr>
              <a:t>100% in some areas</a:t>
            </a:r>
          </a:p>
        </p:txBody>
      </p:sp>
      <p:sp>
        <p:nvSpPr>
          <p:cNvPr id="24580" name="Rectangle 6"/>
          <p:cNvSpPr>
            <a:spLocks noChangeArrowheads="1"/>
          </p:cNvSpPr>
          <p:nvPr/>
        </p:nvSpPr>
        <p:spPr bwMode="auto">
          <a:xfrm>
            <a:off x="5715000" y="5410200"/>
            <a:ext cx="342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chemeClr val="bg1"/>
                </a:solidFill>
              </a:rPr>
              <a:t>2080</a:t>
            </a:r>
          </a:p>
          <a:p>
            <a:pPr>
              <a:buFont typeface="Arial" charset="0"/>
              <a:buChar char="•"/>
            </a:pPr>
            <a:r>
              <a:rPr lang="en-US" sz="2400">
                <a:solidFill>
                  <a:schemeClr val="bg1"/>
                </a:solidFill>
              </a:rPr>
              <a:t>20% species extinction </a:t>
            </a:r>
          </a:p>
          <a:p>
            <a:pPr>
              <a:buFont typeface="Arial" charset="0"/>
              <a:buChar char="•"/>
            </a:pPr>
            <a:r>
              <a:rPr lang="en-US" sz="2400">
                <a:solidFill>
                  <a:schemeClr val="bg1"/>
                </a:solidFill>
              </a:rPr>
              <a:t>100% in many areas</a:t>
            </a:r>
          </a:p>
        </p:txBody>
      </p:sp>
      <p:sp>
        <p:nvSpPr>
          <p:cNvPr id="24581" name="Rectangle 7"/>
          <p:cNvSpPr>
            <a:spLocks noChangeArrowheads="1"/>
          </p:cNvSpPr>
          <p:nvPr/>
        </p:nvSpPr>
        <p:spPr bwMode="auto">
          <a:xfrm>
            <a:off x="5715000" y="0"/>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chemeClr val="bg1"/>
                </a:solidFill>
              </a:rPr>
              <a:t>By the numbers:</a:t>
            </a:r>
          </a:p>
        </p:txBody>
      </p:sp>
      <p:pic>
        <p:nvPicPr>
          <p:cNvPr id="24582" name="Picture 7" descr="Cover photo globes glow 2 proof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350" y="0"/>
            <a:ext cx="5975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9481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BNLL </a:t>
            </a:r>
            <a:r>
              <a:rPr lang="en-US" dirty="0" err="1" smtClean="0"/>
              <a:t>vs</a:t>
            </a:r>
            <a:r>
              <a:rPr lang="en-US" dirty="0" smtClean="0"/>
              <a:t> LNLL distributional limits defined by hours of restriction, </a:t>
            </a:r>
            <a:r>
              <a:rPr lang="en-US" dirty="0" err="1" smtClean="0"/>
              <a:t>h</a:t>
            </a:r>
            <a:r>
              <a:rPr lang="en-US" baseline="-25000" dirty="0" err="1" smtClean="0"/>
              <a:t>r</a:t>
            </a:r>
            <a:endParaRPr lang="en-US" baseline="-25000" dirty="0"/>
          </a:p>
        </p:txBody>
      </p:sp>
      <p:pic>
        <p:nvPicPr>
          <p:cNvPr id="4" name="Picture 3"/>
          <p:cNvPicPr>
            <a:picLocks noChangeAspect="1"/>
          </p:cNvPicPr>
          <p:nvPr/>
        </p:nvPicPr>
        <p:blipFill>
          <a:blip r:embed="rId2"/>
          <a:stretch>
            <a:fillRect/>
          </a:stretch>
        </p:blipFill>
        <p:spPr>
          <a:xfrm>
            <a:off x="5562783" y="2615556"/>
            <a:ext cx="2463800" cy="2895600"/>
          </a:xfrm>
          <a:prstGeom prst="rect">
            <a:avLst/>
          </a:prstGeom>
        </p:spPr>
      </p:pic>
      <p:sp>
        <p:nvSpPr>
          <p:cNvPr id="5" name="TextBox 4"/>
          <p:cNvSpPr txBox="1"/>
          <p:nvPr/>
        </p:nvSpPr>
        <p:spPr>
          <a:xfrm>
            <a:off x="5670112" y="2025841"/>
            <a:ext cx="2449822" cy="369332"/>
          </a:xfrm>
          <a:prstGeom prst="rect">
            <a:avLst/>
          </a:prstGeom>
          <a:noFill/>
        </p:spPr>
        <p:txBody>
          <a:bodyPr wrap="none" rtlCol="0">
            <a:spAutoFit/>
          </a:bodyPr>
          <a:lstStyle/>
          <a:p>
            <a:r>
              <a:rPr lang="en-US" dirty="0" smtClean="0"/>
              <a:t>LNLL hottest site is 3.1 h</a:t>
            </a:r>
            <a:endParaRPr lang="en-US" dirty="0"/>
          </a:p>
        </p:txBody>
      </p:sp>
      <p:sp>
        <p:nvSpPr>
          <p:cNvPr id="6" name="TextBox 5"/>
          <p:cNvSpPr txBox="1"/>
          <p:nvPr/>
        </p:nvSpPr>
        <p:spPr>
          <a:xfrm>
            <a:off x="1572511" y="2025841"/>
            <a:ext cx="2478338" cy="369332"/>
          </a:xfrm>
          <a:prstGeom prst="rect">
            <a:avLst/>
          </a:prstGeom>
          <a:noFill/>
        </p:spPr>
        <p:txBody>
          <a:bodyPr wrap="none" rtlCol="0">
            <a:spAutoFit/>
          </a:bodyPr>
          <a:lstStyle/>
          <a:p>
            <a:r>
              <a:rPr lang="en-US" dirty="0" smtClean="0"/>
              <a:t>BNLL hottest site is 2.6 h</a:t>
            </a:r>
            <a:endParaRPr lang="en-US" dirty="0"/>
          </a:p>
        </p:txBody>
      </p:sp>
      <p:pic>
        <p:nvPicPr>
          <p:cNvPr id="7" name="Picture 6"/>
          <p:cNvPicPr>
            <a:picLocks noChangeAspect="1"/>
          </p:cNvPicPr>
          <p:nvPr/>
        </p:nvPicPr>
        <p:blipFill>
          <a:blip r:embed="rId3"/>
          <a:stretch>
            <a:fillRect/>
          </a:stretch>
        </p:blipFill>
        <p:spPr>
          <a:xfrm>
            <a:off x="1572511" y="2615556"/>
            <a:ext cx="2578100" cy="2971800"/>
          </a:xfrm>
          <a:prstGeom prst="rect">
            <a:avLst/>
          </a:prstGeom>
        </p:spPr>
      </p:pic>
      <p:sp>
        <p:nvSpPr>
          <p:cNvPr id="8" name="TextBox 7"/>
          <p:cNvSpPr txBox="1"/>
          <p:nvPr/>
        </p:nvSpPr>
        <p:spPr>
          <a:xfrm>
            <a:off x="1723713" y="5971695"/>
            <a:ext cx="6191494" cy="646331"/>
          </a:xfrm>
          <a:prstGeom prst="rect">
            <a:avLst/>
          </a:prstGeom>
          <a:noFill/>
        </p:spPr>
        <p:txBody>
          <a:bodyPr wrap="none" rtlCol="0">
            <a:spAutoFit/>
          </a:bodyPr>
          <a:lstStyle/>
          <a:p>
            <a:r>
              <a:rPr lang="en-US" dirty="0" smtClean="0"/>
              <a:t>The ancestral LNLL Tolerates hotter spots than the BNLL and the </a:t>
            </a:r>
          </a:p>
          <a:p>
            <a:r>
              <a:rPr lang="en-US" dirty="0" smtClean="0"/>
              <a:t>LNLL has a higher Tb in the field: 38.9 for LNLL </a:t>
            </a:r>
            <a:r>
              <a:rPr lang="en-US" dirty="0" err="1" smtClean="0"/>
              <a:t>vs</a:t>
            </a:r>
            <a:r>
              <a:rPr lang="en-US" dirty="0" smtClean="0"/>
              <a:t> 39 C for BNLL</a:t>
            </a:r>
            <a:endParaRPr lang="en-US" dirty="0"/>
          </a:p>
        </p:txBody>
      </p:sp>
      <p:cxnSp>
        <p:nvCxnSpPr>
          <p:cNvPr id="10" name="Straight Arrow Connector 9"/>
          <p:cNvCxnSpPr/>
          <p:nvPr/>
        </p:nvCxnSpPr>
        <p:spPr>
          <a:xfrm flipH="1">
            <a:off x="2782468" y="2887579"/>
            <a:ext cx="1239865" cy="0"/>
          </a:xfrm>
          <a:prstGeom prst="straightConnector1">
            <a:avLst/>
          </a:prstGeom>
          <a:ln w="508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007213" y="2615556"/>
            <a:ext cx="1625227" cy="923330"/>
          </a:xfrm>
          <a:prstGeom prst="rect">
            <a:avLst/>
          </a:prstGeom>
          <a:noFill/>
        </p:spPr>
        <p:txBody>
          <a:bodyPr wrap="none" rtlCol="0">
            <a:spAutoFit/>
          </a:bodyPr>
          <a:lstStyle/>
          <a:p>
            <a:r>
              <a:rPr lang="en-US" dirty="0" smtClean="0"/>
              <a:t>Room for BNLL</a:t>
            </a:r>
          </a:p>
          <a:p>
            <a:r>
              <a:rPr lang="en-US" dirty="0" smtClean="0"/>
              <a:t>Adaptation c.f.,</a:t>
            </a:r>
          </a:p>
          <a:p>
            <a:r>
              <a:rPr lang="en-US" dirty="0" smtClean="0"/>
              <a:t>LNLL </a:t>
            </a:r>
            <a:r>
              <a:rPr lang="en-US" dirty="0" err="1" smtClean="0"/>
              <a:t>h</a:t>
            </a:r>
            <a:r>
              <a:rPr lang="en-US" baseline="-25000" dirty="0" err="1" smtClean="0"/>
              <a:t>r</a:t>
            </a:r>
            <a:r>
              <a:rPr lang="en-US" dirty="0" smtClean="0"/>
              <a:t> limits?</a:t>
            </a:r>
            <a:endParaRPr lang="en-US" dirty="0"/>
          </a:p>
        </p:txBody>
      </p:sp>
      <p:cxnSp>
        <p:nvCxnSpPr>
          <p:cNvPr id="12" name="Straight Arrow Connector 11"/>
          <p:cNvCxnSpPr/>
          <p:nvPr/>
        </p:nvCxnSpPr>
        <p:spPr>
          <a:xfrm>
            <a:off x="5547663" y="2887579"/>
            <a:ext cx="416490" cy="0"/>
          </a:xfrm>
          <a:prstGeom prst="straightConnector1">
            <a:avLst/>
          </a:prstGeom>
          <a:ln w="508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515468" y="3250416"/>
            <a:ext cx="416490" cy="0"/>
          </a:xfrm>
          <a:prstGeom prst="straightConnector1">
            <a:avLst/>
          </a:prstGeom>
          <a:ln w="508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0" y="2619470"/>
            <a:ext cx="1648111" cy="3139321"/>
          </a:xfrm>
          <a:prstGeom prst="rect">
            <a:avLst/>
          </a:prstGeom>
          <a:noFill/>
        </p:spPr>
        <p:txBody>
          <a:bodyPr wrap="square" rtlCol="0">
            <a:spAutoFit/>
          </a:bodyPr>
          <a:lstStyle/>
          <a:p>
            <a:r>
              <a:rPr lang="en-US" dirty="0" smtClean="0"/>
              <a:t>The shape of the distribution of </a:t>
            </a:r>
            <a:r>
              <a:rPr lang="en-US" dirty="0" err="1" smtClean="0"/>
              <a:t>hr</a:t>
            </a:r>
            <a:r>
              <a:rPr lang="en-US" dirty="0" smtClean="0"/>
              <a:t> for BNLL is a severe liability: many populations on the valley floor are close to climate forcing extinction limits.</a:t>
            </a:r>
            <a:endParaRPr lang="en-US" dirty="0"/>
          </a:p>
        </p:txBody>
      </p:sp>
      <p:sp>
        <p:nvSpPr>
          <p:cNvPr id="17" name="TextBox 16"/>
          <p:cNvSpPr txBox="1"/>
          <p:nvPr/>
        </p:nvSpPr>
        <p:spPr>
          <a:xfrm>
            <a:off x="7915207" y="2648833"/>
            <a:ext cx="1228793" cy="2585323"/>
          </a:xfrm>
          <a:prstGeom prst="rect">
            <a:avLst/>
          </a:prstGeom>
          <a:noFill/>
        </p:spPr>
        <p:txBody>
          <a:bodyPr wrap="square" rtlCol="0">
            <a:spAutoFit/>
          </a:bodyPr>
          <a:lstStyle/>
          <a:p>
            <a:r>
              <a:rPr lang="en-US" dirty="0" smtClean="0"/>
              <a:t>Only a small fraction of LNLL are near the upper limit so few are at risk of extinction. </a:t>
            </a:r>
            <a:endParaRPr lang="en-US" dirty="0"/>
          </a:p>
        </p:txBody>
      </p:sp>
      <p:cxnSp>
        <p:nvCxnSpPr>
          <p:cNvPr id="18" name="Straight Arrow Connector 17"/>
          <p:cNvCxnSpPr/>
          <p:nvPr/>
        </p:nvCxnSpPr>
        <p:spPr>
          <a:xfrm flipH="1">
            <a:off x="7498717" y="2887579"/>
            <a:ext cx="416490" cy="0"/>
          </a:xfrm>
          <a:prstGeom prst="straightConnector1">
            <a:avLst/>
          </a:prstGeom>
          <a:ln w="508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1976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ran two physiological scenarios</a:t>
            </a:r>
            <a:endParaRPr lang="en-US" dirty="0"/>
          </a:p>
        </p:txBody>
      </p:sp>
      <p:sp>
        <p:nvSpPr>
          <p:cNvPr id="3" name="Content Placeholder 2"/>
          <p:cNvSpPr>
            <a:spLocks noGrp="1"/>
          </p:cNvSpPr>
          <p:nvPr>
            <p:ph idx="1"/>
          </p:nvPr>
        </p:nvSpPr>
        <p:spPr/>
        <p:txBody>
          <a:bodyPr>
            <a:normAutofit lnSpcReduction="10000"/>
          </a:bodyPr>
          <a:lstStyle/>
          <a:p>
            <a:r>
              <a:rPr lang="en-US" dirty="0" smtClean="0"/>
              <a:t>The BNLL shows regional Tb adaptation: </a:t>
            </a:r>
          </a:p>
          <a:p>
            <a:pPr marL="0" indent="0">
              <a:buNone/>
            </a:pPr>
            <a:r>
              <a:rPr lang="en-US" dirty="0" smtClean="0"/>
              <a:t>T</a:t>
            </a:r>
            <a:r>
              <a:rPr lang="en-US" baseline="-25000" dirty="0" smtClean="0"/>
              <a:t>b</a:t>
            </a:r>
            <a:r>
              <a:rPr lang="en-US" dirty="0" smtClean="0"/>
              <a:t> = 38.0 C and hours of restriction (</a:t>
            </a:r>
            <a:r>
              <a:rPr lang="en-US" dirty="0" err="1" smtClean="0"/>
              <a:t>h</a:t>
            </a:r>
            <a:r>
              <a:rPr lang="en-US" baseline="-25000" dirty="0" err="1" smtClean="0"/>
              <a:t>r</a:t>
            </a:r>
            <a:r>
              <a:rPr lang="en-US" dirty="0" smtClean="0"/>
              <a:t>) in the hottest site in the central valley is the current limit (</a:t>
            </a:r>
            <a:r>
              <a:rPr lang="en-US" dirty="0" err="1" smtClean="0"/>
              <a:t>h</a:t>
            </a:r>
            <a:r>
              <a:rPr lang="en-US" baseline="-25000" dirty="0" err="1" smtClean="0"/>
              <a:t>r,critical</a:t>
            </a:r>
            <a:r>
              <a:rPr lang="en-US" dirty="0" smtClean="0"/>
              <a:t>=2.6)</a:t>
            </a:r>
          </a:p>
          <a:p>
            <a:r>
              <a:rPr lang="en-US" dirty="0" smtClean="0"/>
              <a:t>The BNLL could potentially achieve limits seen in the LNLL (which is found at hotter sites)</a:t>
            </a:r>
          </a:p>
          <a:p>
            <a:pPr marL="0" indent="0">
              <a:buNone/>
            </a:pPr>
            <a:r>
              <a:rPr lang="en-US" dirty="0" smtClean="0"/>
              <a:t>T</a:t>
            </a:r>
            <a:r>
              <a:rPr lang="en-US" baseline="-25000" dirty="0" smtClean="0"/>
              <a:t>b</a:t>
            </a:r>
            <a:r>
              <a:rPr lang="en-US" dirty="0" smtClean="0"/>
              <a:t> = 38.9 C and hours of restriction (</a:t>
            </a:r>
            <a:r>
              <a:rPr lang="en-US" dirty="0" err="1" smtClean="0"/>
              <a:t>h</a:t>
            </a:r>
            <a:r>
              <a:rPr lang="en-US" baseline="-25000" dirty="0" err="1" smtClean="0"/>
              <a:t>r</a:t>
            </a:r>
            <a:r>
              <a:rPr lang="en-US" dirty="0" smtClean="0"/>
              <a:t>) in the hottest site of the LNLL also sets the current limit for BNLL (e.g., assume BNLL </a:t>
            </a:r>
            <a:r>
              <a:rPr lang="en-US" dirty="0" err="1" smtClean="0"/>
              <a:t>h</a:t>
            </a:r>
            <a:r>
              <a:rPr lang="en-US" baseline="-25000" dirty="0" err="1" smtClean="0"/>
              <a:t>r,critical</a:t>
            </a:r>
            <a:r>
              <a:rPr lang="en-US" dirty="0" smtClean="0"/>
              <a:t>=3.1)</a:t>
            </a:r>
          </a:p>
          <a:p>
            <a:pPr marL="0" indent="0">
              <a:buNone/>
            </a:pPr>
            <a:endParaRPr lang="en-US" dirty="0" smtClean="0"/>
          </a:p>
        </p:txBody>
      </p:sp>
    </p:spTree>
    <p:extLst>
      <p:ext uri="{BB962C8B-B14F-4D97-AF65-F5344CB8AC3E}">
        <p14:creationId xmlns:p14="http://schemas.microsoft.com/office/powerpoint/2010/main" val="2547257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5468</TotalTime>
  <Words>716</Words>
  <Application>Microsoft Macintosh PowerPoint</Application>
  <PresentationFormat>On-screen Show (4:3)</PresentationFormat>
  <Paragraphs>86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potential impacts of climate change on extinctions of Blunt Nosed Leopard Lizards</vt:lpstr>
      <vt:lpstr>PowerPoint Presentation</vt:lpstr>
      <vt:lpstr>Glossary</vt:lpstr>
      <vt:lpstr>PowerPoint Presentation</vt:lpstr>
      <vt:lpstr>PowerPoint Presentation</vt:lpstr>
      <vt:lpstr>PowerPoint Presentation</vt:lpstr>
      <vt:lpstr>PowerPoint Presentation</vt:lpstr>
      <vt:lpstr>BNLL vs LNLL distributional limits defined by hours of restriction, hr</vt:lpstr>
      <vt:lpstr>We ran two physiological scenarios</vt:lpstr>
      <vt:lpstr>Methods</vt:lpstr>
      <vt:lpstr>The fit for Te across sites and pooled higher Tmax increases hours of restriction for foraging</vt:lpstr>
      <vt:lpstr>Scenario 1: BNLL has no plasticity in Behavioral Thermoregulation</vt:lpstr>
      <vt:lpstr>Scenario 1: BNLL can achieve ancestral thermal adaptation seen in LNLL</vt:lpstr>
      <vt:lpstr>MAXENT confirms extinction risk</vt:lpstr>
      <vt:lpstr>Conclusions</vt:lpstr>
      <vt:lpstr>Future models and refinements</vt:lpstr>
      <vt:lpstr>Precipitation impacts recruitment! So extended droughts can drive rapid future extinctions</vt:lpstr>
      <vt:lpstr>Funding</vt:lpstr>
    </vt:vector>
  </TitlesOfParts>
  <Company>UCSC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potential impacts of climate change on Blunt Nosed Leopard Lizard distribution</dc:title>
  <dc:creator>barry sinervo</dc:creator>
  <cp:lastModifiedBy>barry sinervo</cp:lastModifiedBy>
  <cp:revision>18</cp:revision>
  <dcterms:created xsi:type="dcterms:W3CDTF">2013-04-25T02:16:44Z</dcterms:created>
  <dcterms:modified xsi:type="dcterms:W3CDTF">2013-09-12T16:33:32Z</dcterms:modified>
</cp:coreProperties>
</file>